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0" r:id="rId3"/>
    <p:sldId id="275" r:id="rId4"/>
    <p:sldId id="276" r:id="rId5"/>
    <p:sldId id="277" r:id="rId6"/>
    <p:sldId id="279" r:id="rId7"/>
    <p:sldId id="278"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74" r:id="rId2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236"/>
    <a:srgbClr val="4F1129"/>
    <a:srgbClr val="704D06"/>
    <a:srgbClr val="C5870B"/>
    <a:srgbClr val="F7C869"/>
    <a:srgbClr val="F4B63A"/>
    <a:srgbClr val="DD970D"/>
    <a:srgbClr val="0F1545"/>
    <a:srgbClr val="FFFFFF"/>
    <a:srgbClr val="0C26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9" d="100"/>
          <a:sy n="109" d="100"/>
        </p:scale>
        <p:origin x="6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1A8895-6B4D-35A8-ACAB-052D4075393F}"/>
              </a:ext>
            </a:extLst>
          </p:cNvPr>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a:extLst>
              <a:ext uri="{FF2B5EF4-FFF2-40B4-BE49-F238E27FC236}">
                <a16:creationId xmlns:a16="http://schemas.microsoft.com/office/drawing/2014/main" id="{62D54969-3EA8-E45B-5629-4AA8594809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a:extLst>
              <a:ext uri="{FF2B5EF4-FFF2-40B4-BE49-F238E27FC236}">
                <a16:creationId xmlns:a16="http://schemas.microsoft.com/office/drawing/2014/main" id="{BD3DFA63-9F97-C9C7-B004-0E6054E87CF6}"/>
              </a:ext>
            </a:extLst>
          </p:cNvPr>
          <p:cNvSpPr>
            <a:spLocks noGrp="1"/>
          </p:cNvSpPr>
          <p:nvPr>
            <p:ph type="dt" sz="half" idx="10"/>
          </p:nvPr>
        </p:nvSpPr>
        <p:spPr/>
        <p:txBody>
          <a:bodyPr/>
          <a:lstStyle/>
          <a:p>
            <a:fld id="{30B54E41-BB8E-4484-BB72-6F4E919121DB}" type="datetimeFigureOut">
              <a:rPr lang="pt-BR" smtClean="0"/>
              <a:t>18/03/2025</a:t>
            </a:fld>
            <a:endParaRPr lang="pt-BR"/>
          </a:p>
        </p:txBody>
      </p:sp>
      <p:sp>
        <p:nvSpPr>
          <p:cNvPr id="5" name="Espaço Reservado para Rodapé 4">
            <a:extLst>
              <a:ext uri="{FF2B5EF4-FFF2-40B4-BE49-F238E27FC236}">
                <a16:creationId xmlns:a16="http://schemas.microsoft.com/office/drawing/2014/main" id="{F96DCAA5-49FB-D577-B358-0204F57B92E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A8D76A3-7841-AD06-2785-9A21C3BE6242}"/>
              </a:ext>
            </a:extLst>
          </p:cNvPr>
          <p:cNvSpPr>
            <a:spLocks noGrp="1"/>
          </p:cNvSpPr>
          <p:nvPr>
            <p:ph type="sldNum" sz="quarter" idx="12"/>
          </p:nvPr>
        </p:nvSpPr>
        <p:spPr/>
        <p:txBody>
          <a:bodyPr/>
          <a:lstStyle/>
          <a:p>
            <a:fld id="{DC84FA38-D272-4D2C-9874-6A9D41832D26}" type="slidenum">
              <a:rPr lang="pt-BR" smtClean="0"/>
              <a:t>‹nº›</a:t>
            </a:fld>
            <a:endParaRPr lang="pt-BR"/>
          </a:p>
        </p:txBody>
      </p:sp>
    </p:spTree>
    <p:extLst>
      <p:ext uri="{BB962C8B-B14F-4D97-AF65-F5344CB8AC3E}">
        <p14:creationId xmlns:p14="http://schemas.microsoft.com/office/powerpoint/2010/main" val="3630272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934A84-5CC8-A3F2-40A0-5AC60C33D448}"/>
              </a:ext>
            </a:extLst>
          </p:cNvPr>
          <p:cNvSpPr>
            <a:spLocks noGrp="1"/>
          </p:cNvSpPr>
          <p:nvPr>
            <p:ph type="title"/>
          </p:nvPr>
        </p:nvSpPr>
        <p:spPr/>
        <p:txBody>
          <a:bodyPr/>
          <a:lstStyle/>
          <a:p>
            <a:r>
              <a:rPr lang="pt-BR" smtClean="0"/>
              <a:t>Clique para editar o título mestre</a:t>
            </a:r>
            <a:endParaRPr lang="pt-BR"/>
          </a:p>
        </p:txBody>
      </p:sp>
      <p:sp>
        <p:nvSpPr>
          <p:cNvPr id="3" name="Espaço Reservado para Texto Vertical 2">
            <a:extLst>
              <a:ext uri="{FF2B5EF4-FFF2-40B4-BE49-F238E27FC236}">
                <a16:creationId xmlns:a16="http://schemas.microsoft.com/office/drawing/2014/main" id="{4E6D7874-4CFD-85F9-1182-BE1C1054BE3B}"/>
              </a:ext>
            </a:extLst>
          </p:cNvPr>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a:extLst>
              <a:ext uri="{FF2B5EF4-FFF2-40B4-BE49-F238E27FC236}">
                <a16:creationId xmlns:a16="http://schemas.microsoft.com/office/drawing/2014/main" id="{FCFAC93D-EBFD-6A64-1DE5-CEA3344D8748}"/>
              </a:ext>
            </a:extLst>
          </p:cNvPr>
          <p:cNvSpPr>
            <a:spLocks noGrp="1"/>
          </p:cNvSpPr>
          <p:nvPr>
            <p:ph type="dt" sz="half" idx="10"/>
          </p:nvPr>
        </p:nvSpPr>
        <p:spPr/>
        <p:txBody>
          <a:bodyPr/>
          <a:lstStyle/>
          <a:p>
            <a:fld id="{30B54E41-BB8E-4484-BB72-6F4E919121DB}" type="datetimeFigureOut">
              <a:rPr lang="pt-BR" smtClean="0"/>
              <a:t>18/03/2025</a:t>
            </a:fld>
            <a:endParaRPr lang="pt-BR"/>
          </a:p>
        </p:txBody>
      </p:sp>
      <p:sp>
        <p:nvSpPr>
          <p:cNvPr id="5" name="Espaço Reservado para Rodapé 4">
            <a:extLst>
              <a:ext uri="{FF2B5EF4-FFF2-40B4-BE49-F238E27FC236}">
                <a16:creationId xmlns:a16="http://schemas.microsoft.com/office/drawing/2014/main" id="{AE6B9000-5CEF-2E46-4DA6-423637A2F34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60378EB-997F-088F-B2B2-35DD9A452CD5}"/>
              </a:ext>
            </a:extLst>
          </p:cNvPr>
          <p:cNvSpPr>
            <a:spLocks noGrp="1"/>
          </p:cNvSpPr>
          <p:nvPr>
            <p:ph type="sldNum" sz="quarter" idx="12"/>
          </p:nvPr>
        </p:nvSpPr>
        <p:spPr/>
        <p:txBody>
          <a:bodyPr/>
          <a:lstStyle/>
          <a:p>
            <a:fld id="{DC84FA38-D272-4D2C-9874-6A9D41832D26}" type="slidenum">
              <a:rPr lang="pt-BR" smtClean="0"/>
              <a:t>‹nº›</a:t>
            </a:fld>
            <a:endParaRPr lang="pt-BR"/>
          </a:p>
        </p:txBody>
      </p:sp>
    </p:spTree>
    <p:extLst>
      <p:ext uri="{BB962C8B-B14F-4D97-AF65-F5344CB8AC3E}">
        <p14:creationId xmlns:p14="http://schemas.microsoft.com/office/powerpoint/2010/main" val="572995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31A0566-B03A-DA72-A6F7-F81E9E183BFD}"/>
              </a:ext>
            </a:extLst>
          </p:cNvPr>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a:extLst>
              <a:ext uri="{FF2B5EF4-FFF2-40B4-BE49-F238E27FC236}">
                <a16:creationId xmlns:a16="http://schemas.microsoft.com/office/drawing/2014/main" id="{8EBBA879-BE4E-63E4-D8EA-102B2247BBB2}"/>
              </a:ext>
            </a:extLst>
          </p:cNvPr>
          <p:cNvSpPr>
            <a:spLocks noGrp="1"/>
          </p:cNvSpPr>
          <p:nvPr>
            <p:ph type="body" orient="vert" idx="1"/>
          </p:nvPr>
        </p:nvSpPr>
        <p:spPr>
          <a:xfrm>
            <a:off x="838200" y="365125"/>
            <a:ext cx="7734300" cy="5811838"/>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a:extLst>
              <a:ext uri="{FF2B5EF4-FFF2-40B4-BE49-F238E27FC236}">
                <a16:creationId xmlns:a16="http://schemas.microsoft.com/office/drawing/2014/main" id="{B603A9DE-DC27-78A2-C29B-F4C44FC36750}"/>
              </a:ext>
            </a:extLst>
          </p:cNvPr>
          <p:cNvSpPr>
            <a:spLocks noGrp="1"/>
          </p:cNvSpPr>
          <p:nvPr>
            <p:ph type="dt" sz="half" idx="10"/>
          </p:nvPr>
        </p:nvSpPr>
        <p:spPr/>
        <p:txBody>
          <a:bodyPr/>
          <a:lstStyle/>
          <a:p>
            <a:fld id="{30B54E41-BB8E-4484-BB72-6F4E919121DB}" type="datetimeFigureOut">
              <a:rPr lang="pt-BR" smtClean="0"/>
              <a:t>18/03/2025</a:t>
            </a:fld>
            <a:endParaRPr lang="pt-BR"/>
          </a:p>
        </p:txBody>
      </p:sp>
      <p:sp>
        <p:nvSpPr>
          <p:cNvPr id="5" name="Espaço Reservado para Rodapé 4">
            <a:extLst>
              <a:ext uri="{FF2B5EF4-FFF2-40B4-BE49-F238E27FC236}">
                <a16:creationId xmlns:a16="http://schemas.microsoft.com/office/drawing/2014/main" id="{6FD75B5E-2AFB-A371-7F7B-945E2BA6531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8531BDD-6E6A-3CCD-B76A-BA2BB55C30D0}"/>
              </a:ext>
            </a:extLst>
          </p:cNvPr>
          <p:cNvSpPr>
            <a:spLocks noGrp="1"/>
          </p:cNvSpPr>
          <p:nvPr>
            <p:ph type="sldNum" sz="quarter" idx="12"/>
          </p:nvPr>
        </p:nvSpPr>
        <p:spPr/>
        <p:txBody>
          <a:bodyPr/>
          <a:lstStyle/>
          <a:p>
            <a:fld id="{DC84FA38-D272-4D2C-9874-6A9D41832D26}" type="slidenum">
              <a:rPr lang="pt-BR" smtClean="0"/>
              <a:t>‹nº›</a:t>
            </a:fld>
            <a:endParaRPr lang="pt-BR"/>
          </a:p>
        </p:txBody>
      </p:sp>
    </p:spTree>
    <p:extLst>
      <p:ext uri="{BB962C8B-B14F-4D97-AF65-F5344CB8AC3E}">
        <p14:creationId xmlns:p14="http://schemas.microsoft.com/office/powerpoint/2010/main" val="3185907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7EF672-74B2-8621-C3D1-A76777B9B365}"/>
              </a:ext>
            </a:extLst>
          </p:cNvPr>
          <p:cNvSpPr>
            <a:spLocks noGrp="1"/>
          </p:cNvSpPr>
          <p:nvPr>
            <p:ph type="title"/>
          </p:nvPr>
        </p:nvSpPr>
        <p:spPr/>
        <p:txBody>
          <a:bodyPr/>
          <a:lstStyle/>
          <a:p>
            <a:r>
              <a:rPr lang="pt-BR" smtClean="0"/>
              <a:t>Clique para editar o título mestre</a:t>
            </a:r>
            <a:endParaRPr lang="pt-BR"/>
          </a:p>
        </p:txBody>
      </p:sp>
      <p:sp>
        <p:nvSpPr>
          <p:cNvPr id="3" name="Espaço Reservado para Conteúdo 2">
            <a:extLst>
              <a:ext uri="{FF2B5EF4-FFF2-40B4-BE49-F238E27FC236}">
                <a16:creationId xmlns:a16="http://schemas.microsoft.com/office/drawing/2014/main" id="{34A358A3-7C0D-7622-81F5-F01F393B255A}"/>
              </a:ext>
            </a:extLst>
          </p:cNvPr>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a:extLst>
              <a:ext uri="{FF2B5EF4-FFF2-40B4-BE49-F238E27FC236}">
                <a16:creationId xmlns:a16="http://schemas.microsoft.com/office/drawing/2014/main" id="{CE36D042-4A29-96AD-ACE0-7CF80F52B95F}"/>
              </a:ext>
            </a:extLst>
          </p:cNvPr>
          <p:cNvSpPr>
            <a:spLocks noGrp="1"/>
          </p:cNvSpPr>
          <p:nvPr>
            <p:ph type="dt" sz="half" idx="10"/>
          </p:nvPr>
        </p:nvSpPr>
        <p:spPr/>
        <p:txBody>
          <a:bodyPr/>
          <a:lstStyle/>
          <a:p>
            <a:fld id="{30B54E41-BB8E-4484-BB72-6F4E919121DB}" type="datetimeFigureOut">
              <a:rPr lang="pt-BR" smtClean="0"/>
              <a:t>18/03/2025</a:t>
            </a:fld>
            <a:endParaRPr lang="pt-BR"/>
          </a:p>
        </p:txBody>
      </p:sp>
      <p:sp>
        <p:nvSpPr>
          <p:cNvPr id="5" name="Espaço Reservado para Rodapé 4">
            <a:extLst>
              <a:ext uri="{FF2B5EF4-FFF2-40B4-BE49-F238E27FC236}">
                <a16:creationId xmlns:a16="http://schemas.microsoft.com/office/drawing/2014/main" id="{A4CBE740-870E-0367-5F43-D0B427E54EBF}"/>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CE8EEB9-09E6-58BA-6EFA-822B6C91AD9F}"/>
              </a:ext>
            </a:extLst>
          </p:cNvPr>
          <p:cNvSpPr>
            <a:spLocks noGrp="1"/>
          </p:cNvSpPr>
          <p:nvPr>
            <p:ph type="sldNum" sz="quarter" idx="12"/>
          </p:nvPr>
        </p:nvSpPr>
        <p:spPr/>
        <p:txBody>
          <a:bodyPr/>
          <a:lstStyle/>
          <a:p>
            <a:fld id="{DC84FA38-D272-4D2C-9874-6A9D41832D26}" type="slidenum">
              <a:rPr lang="pt-BR" smtClean="0"/>
              <a:t>‹nº›</a:t>
            </a:fld>
            <a:endParaRPr lang="pt-BR"/>
          </a:p>
        </p:txBody>
      </p:sp>
    </p:spTree>
    <p:extLst>
      <p:ext uri="{BB962C8B-B14F-4D97-AF65-F5344CB8AC3E}">
        <p14:creationId xmlns:p14="http://schemas.microsoft.com/office/powerpoint/2010/main" val="717481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13409E-44E4-C49C-24B8-376926004A0C}"/>
              </a:ext>
            </a:extLst>
          </p:cNvPr>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a:extLst>
              <a:ext uri="{FF2B5EF4-FFF2-40B4-BE49-F238E27FC236}">
                <a16:creationId xmlns:a16="http://schemas.microsoft.com/office/drawing/2014/main" id="{B60E55F3-B7F8-4226-F04F-1A165473BA8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t-BR" smtClean="0"/>
              <a:t>Editar estilos de texto Mestre</a:t>
            </a:r>
          </a:p>
        </p:txBody>
      </p:sp>
      <p:sp>
        <p:nvSpPr>
          <p:cNvPr id="4" name="Espaço Reservado para Data 3">
            <a:extLst>
              <a:ext uri="{FF2B5EF4-FFF2-40B4-BE49-F238E27FC236}">
                <a16:creationId xmlns:a16="http://schemas.microsoft.com/office/drawing/2014/main" id="{CB287D70-F7C0-FF60-A8A9-3CD0E5480847}"/>
              </a:ext>
            </a:extLst>
          </p:cNvPr>
          <p:cNvSpPr>
            <a:spLocks noGrp="1"/>
          </p:cNvSpPr>
          <p:nvPr>
            <p:ph type="dt" sz="half" idx="10"/>
          </p:nvPr>
        </p:nvSpPr>
        <p:spPr/>
        <p:txBody>
          <a:bodyPr/>
          <a:lstStyle/>
          <a:p>
            <a:fld id="{30B54E41-BB8E-4484-BB72-6F4E919121DB}" type="datetimeFigureOut">
              <a:rPr lang="pt-BR" smtClean="0"/>
              <a:t>18/03/2025</a:t>
            </a:fld>
            <a:endParaRPr lang="pt-BR"/>
          </a:p>
        </p:txBody>
      </p:sp>
      <p:sp>
        <p:nvSpPr>
          <p:cNvPr id="5" name="Espaço Reservado para Rodapé 4">
            <a:extLst>
              <a:ext uri="{FF2B5EF4-FFF2-40B4-BE49-F238E27FC236}">
                <a16:creationId xmlns:a16="http://schemas.microsoft.com/office/drawing/2014/main" id="{CBE73B49-DBC7-0B4A-B495-9185C09BACB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FDA195A-38C1-F7CB-B57D-9BFA3AE4BBCC}"/>
              </a:ext>
            </a:extLst>
          </p:cNvPr>
          <p:cNvSpPr>
            <a:spLocks noGrp="1"/>
          </p:cNvSpPr>
          <p:nvPr>
            <p:ph type="sldNum" sz="quarter" idx="12"/>
          </p:nvPr>
        </p:nvSpPr>
        <p:spPr/>
        <p:txBody>
          <a:bodyPr/>
          <a:lstStyle/>
          <a:p>
            <a:fld id="{DC84FA38-D272-4D2C-9874-6A9D41832D26}" type="slidenum">
              <a:rPr lang="pt-BR" smtClean="0"/>
              <a:t>‹nº›</a:t>
            </a:fld>
            <a:endParaRPr lang="pt-BR"/>
          </a:p>
        </p:txBody>
      </p:sp>
    </p:spTree>
    <p:extLst>
      <p:ext uri="{BB962C8B-B14F-4D97-AF65-F5344CB8AC3E}">
        <p14:creationId xmlns:p14="http://schemas.microsoft.com/office/powerpoint/2010/main" val="446496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06E1E8-3376-5E59-2F4C-684EEA91278B}"/>
              </a:ext>
            </a:extLst>
          </p:cNvPr>
          <p:cNvSpPr>
            <a:spLocks noGrp="1"/>
          </p:cNvSpPr>
          <p:nvPr>
            <p:ph type="title"/>
          </p:nvPr>
        </p:nvSpPr>
        <p:spPr/>
        <p:txBody>
          <a:bodyPr/>
          <a:lstStyle/>
          <a:p>
            <a:r>
              <a:rPr lang="pt-BR" smtClean="0"/>
              <a:t>Clique para editar o título mestre</a:t>
            </a:r>
            <a:endParaRPr lang="pt-BR"/>
          </a:p>
        </p:txBody>
      </p:sp>
      <p:sp>
        <p:nvSpPr>
          <p:cNvPr id="3" name="Espaço Reservado para Conteúdo 2">
            <a:extLst>
              <a:ext uri="{FF2B5EF4-FFF2-40B4-BE49-F238E27FC236}">
                <a16:creationId xmlns:a16="http://schemas.microsoft.com/office/drawing/2014/main" id="{F08E60EB-8C55-1BB3-84B0-DB8590D9A5B8}"/>
              </a:ext>
            </a:extLst>
          </p:cNvPr>
          <p:cNvSpPr>
            <a:spLocks noGrp="1"/>
          </p:cNvSpPr>
          <p:nvPr>
            <p:ph sz="half" idx="1"/>
          </p:nvPr>
        </p:nvSpPr>
        <p:spPr>
          <a:xfrm>
            <a:off x="838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a:extLst>
              <a:ext uri="{FF2B5EF4-FFF2-40B4-BE49-F238E27FC236}">
                <a16:creationId xmlns:a16="http://schemas.microsoft.com/office/drawing/2014/main" id="{B7E58055-35C5-8730-02F7-A4BCE0944787}"/>
              </a:ext>
            </a:extLst>
          </p:cNvPr>
          <p:cNvSpPr>
            <a:spLocks noGrp="1"/>
          </p:cNvSpPr>
          <p:nvPr>
            <p:ph sz="half" idx="2"/>
          </p:nvPr>
        </p:nvSpPr>
        <p:spPr>
          <a:xfrm>
            <a:off x="6172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a:extLst>
              <a:ext uri="{FF2B5EF4-FFF2-40B4-BE49-F238E27FC236}">
                <a16:creationId xmlns:a16="http://schemas.microsoft.com/office/drawing/2014/main" id="{BD758490-EC86-0810-3FE8-ECC15AC6AA06}"/>
              </a:ext>
            </a:extLst>
          </p:cNvPr>
          <p:cNvSpPr>
            <a:spLocks noGrp="1"/>
          </p:cNvSpPr>
          <p:nvPr>
            <p:ph type="dt" sz="half" idx="10"/>
          </p:nvPr>
        </p:nvSpPr>
        <p:spPr/>
        <p:txBody>
          <a:bodyPr/>
          <a:lstStyle/>
          <a:p>
            <a:fld id="{30B54E41-BB8E-4484-BB72-6F4E919121DB}" type="datetimeFigureOut">
              <a:rPr lang="pt-BR" smtClean="0"/>
              <a:t>18/03/2025</a:t>
            </a:fld>
            <a:endParaRPr lang="pt-BR"/>
          </a:p>
        </p:txBody>
      </p:sp>
      <p:sp>
        <p:nvSpPr>
          <p:cNvPr id="6" name="Espaço Reservado para Rodapé 5">
            <a:extLst>
              <a:ext uri="{FF2B5EF4-FFF2-40B4-BE49-F238E27FC236}">
                <a16:creationId xmlns:a16="http://schemas.microsoft.com/office/drawing/2014/main" id="{046B772B-3A1D-14FB-1AC7-855D9236CC92}"/>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0ED88069-386C-47D5-EA99-3E635C27D8AF}"/>
              </a:ext>
            </a:extLst>
          </p:cNvPr>
          <p:cNvSpPr>
            <a:spLocks noGrp="1"/>
          </p:cNvSpPr>
          <p:nvPr>
            <p:ph type="sldNum" sz="quarter" idx="12"/>
          </p:nvPr>
        </p:nvSpPr>
        <p:spPr/>
        <p:txBody>
          <a:bodyPr/>
          <a:lstStyle/>
          <a:p>
            <a:fld id="{DC84FA38-D272-4D2C-9874-6A9D41832D26}" type="slidenum">
              <a:rPr lang="pt-BR" smtClean="0"/>
              <a:t>‹nº›</a:t>
            </a:fld>
            <a:endParaRPr lang="pt-BR"/>
          </a:p>
        </p:txBody>
      </p:sp>
    </p:spTree>
    <p:extLst>
      <p:ext uri="{BB962C8B-B14F-4D97-AF65-F5344CB8AC3E}">
        <p14:creationId xmlns:p14="http://schemas.microsoft.com/office/powerpoint/2010/main" val="45060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935896-84C1-ACB7-0CC2-B58F03B4068A}"/>
              </a:ext>
            </a:extLst>
          </p:cNvPr>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a:extLst>
              <a:ext uri="{FF2B5EF4-FFF2-40B4-BE49-F238E27FC236}">
                <a16:creationId xmlns:a16="http://schemas.microsoft.com/office/drawing/2014/main" id="{D19D2EA4-5415-6776-448E-5EB030076E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Espaço Reservado para Conteúdo 3">
            <a:extLst>
              <a:ext uri="{FF2B5EF4-FFF2-40B4-BE49-F238E27FC236}">
                <a16:creationId xmlns:a16="http://schemas.microsoft.com/office/drawing/2014/main" id="{DD4544AB-359A-F36C-0BCB-1BFFD28BE4B6}"/>
              </a:ext>
            </a:extLst>
          </p:cNvPr>
          <p:cNvSpPr>
            <a:spLocks noGrp="1"/>
          </p:cNvSpPr>
          <p:nvPr>
            <p:ph sz="half" idx="2"/>
          </p:nvPr>
        </p:nvSpPr>
        <p:spPr>
          <a:xfrm>
            <a:off x="839788" y="2505075"/>
            <a:ext cx="5157787"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a:extLst>
              <a:ext uri="{FF2B5EF4-FFF2-40B4-BE49-F238E27FC236}">
                <a16:creationId xmlns:a16="http://schemas.microsoft.com/office/drawing/2014/main" id="{956374EF-8D15-CC69-C8CC-389041F0EC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Espaço Reservado para Conteúdo 5">
            <a:extLst>
              <a:ext uri="{FF2B5EF4-FFF2-40B4-BE49-F238E27FC236}">
                <a16:creationId xmlns:a16="http://schemas.microsoft.com/office/drawing/2014/main" id="{7F01DD16-B1CE-D8F4-4720-901889E9DC69}"/>
              </a:ext>
            </a:extLst>
          </p:cNvPr>
          <p:cNvSpPr>
            <a:spLocks noGrp="1"/>
          </p:cNvSpPr>
          <p:nvPr>
            <p:ph sz="quarter" idx="4"/>
          </p:nvPr>
        </p:nvSpPr>
        <p:spPr>
          <a:xfrm>
            <a:off x="6172200" y="2505075"/>
            <a:ext cx="5183188"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a:extLst>
              <a:ext uri="{FF2B5EF4-FFF2-40B4-BE49-F238E27FC236}">
                <a16:creationId xmlns:a16="http://schemas.microsoft.com/office/drawing/2014/main" id="{8286312D-0273-30C3-127B-40799C2DDF33}"/>
              </a:ext>
            </a:extLst>
          </p:cNvPr>
          <p:cNvSpPr>
            <a:spLocks noGrp="1"/>
          </p:cNvSpPr>
          <p:nvPr>
            <p:ph type="dt" sz="half" idx="10"/>
          </p:nvPr>
        </p:nvSpPr>
        <p:spPr/>
        <p:txBody>
          <a:bodyPr/>
          <a:lstStyle/>
          <a:p>
            <a:fld id="{30B54E41-BB8E-4484-BB72-6F4E919121DB}" type="datetimeFigureOut">
              <a:rPr lang="pt-BR" smtClean="0"/>
              <a:t>18/03/2025</a:t>
            </a:fld>
            <a:endParaRPr lang="pt-BR"/>
          </a:p>
        </p:txBody>
      </p:sp>
      <p:sp>
        <p:nvSpPr>
          <p:cNvPr id="8" name="Espaço Reservado para Rodapé 7">
            <a:extLst>
              <a:ext uri="{FF2B5EF4-FFF2-40B4-BE49-F238E27FC236}">
                <a16:creationId xmlns:a16="http://schemas.microsoft.com/office/drawing/2014/main" id="{B2D1EE53-426E-B275-E31C-4503A60C4FDD}"/>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B824D275-7A59-EAB4-3DC1-AD929B41EC78}"/>
              </a:ext>
            </a:extLst>
          </p:cNvPr>
          <p:cNvSpPr>
            <a:spLocks noGrp="1"/>
          </p:cNvSpPr>
          <p:nvPr>
            <p:ph type="sldNum" sz="quarter" idx="12"/>
          </p:nvPr>
        </p:nvSpPr>
        <p:spPr/>
        <p:txBody>
          <a:bodyPr/>
          <a:lstStyle/>
          <a:p>
            <a:fld id="{DC84FA38-D272-4D2C-9874-6A9D41832D26}" type="slidenum">
              <a:rPr lang="pt-BR" smtClean="0"/>
              <a:t>‹nº›</a:t>
            </a:fld>
            <a:endParaRPr lang="pt-BR"/>
          </a:p>
        </p:txBody>
      </p:sp>
    </p:spTree>
    <p:extLst>
      <p:ext uri="{BB962C8B-B14F-4D97-AF65-F5344CB8AC3E}">
        <p14:creationId xmlns:p14="http://schemas.microsoft.com/office/powerpoint/2010/main" val="878847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65A9D4-361F-0E74-3DC9-8A05E6E44015}"/>
              </a:ext>
            </a:extLst>
          </p:cNvPr>
          <p:cNvSpPr>
            <a:spLocks noGrp="1"/>
          </p:cNvSpPr>
          <p:nvPr>
            <p:ph type="title"/>
          </p:nvPr>
        </p:nvSpPr>
        <p:spPr/>
        <p:txBody>
          <a:bodyPr/>
          <a:lstStyle/>
          <a:p>
            <a:r>
              <a:rPr lang="pt-BR" smtClean="0"/>
              <a:t>Clique para editar o título mestre</a:t>
            </a:r>
            <a:endParaRPr lang="pt-BR"/>
          </a:p>
        </p:txBody>
      </p:sp>
      <p:sp>
        <p:nvSpPr>
          <p:cNvPr id="3" name="Espaço Reservado para Data 2">
            <a:extLst>
              <a:ext uri="{FF2B5EF4-FFF2-40B4-BE49-F238E27FC236}">
                <a16:creationId xmlns:a16="http://schemas.microsoft.com/office/drawing/2014/main" id="{EDCDE2AB-D7E0-6E62-D64A-7761A37FF782}"/>
              </a:ext>
            </a:extLst>
          </p:cNvPr>
          <p:cNvSpPr>
            <a:spLocks noGrp="1"/>
          </p:cNvSpPr>
          <p:nvPr>
            <p:ph type="dt" sz="half" idx="10"/>
          </p:nvPr>
        </p:nvSpPr>
        <p:spPr/>
        <p:txBody>
          <a:bodyPr/>
          <a:lstStyle/>
          <a:p>
            <a:fld id="{30B54E41-BB8E-4484-BB72-6F4E919121DB}" type="datetimeFigureOut">
              <a:rPr lang="pt-BR" smtClean="0"/>
              <a:t>18/03/2025</a:t>
            </a:fld>
            <a:endParaRPr lang="pt-BR"/>
          </a:p>
        </p:txBody>
      </p:sp>
      <p:sp>
        <p:nvSpPr>
          <p:cNvPr id="4" name="Espaço Reservado para Rodapé 3">
            <a:extLst>
              <a:ext uri="{FF2B5EF4-FFF2-40B4-BE49-F238E27FC236}">
                <a16:creationId xmlns:a16="http://schemas.microsoft.com/office/drawing/2014/main" id="{5CAC3E63-E4E5-51F1-FCED-D4BE4CA7FE9B}"/>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68CB7A2F-DD6F-9014-8A36-90AF32DD741B}"/>
              </a:ext>
            </a:extLst>
          </p:cNvPr>
          <p:cNvSpPr>
            <a:spLocks noGrp="1"/>
          </p:cNvSpPr>
          <p:nvPr>
            <p:ph type="sldNum" sz="quarter" idx="12"/>
          </p:nvPr>
        </p:nvSpPr>
        <p:spPr/>
        <p:txBody>
          <a:bodyPr/>
          <a:lstStyle/>
          <a:p>
            <a:fld id="{DC84FA38-D272-4D2C-9874-6A9D41832D26}" type="slidenum">
              <a:rPr lang="pt-BR" smtClean="0"/>
              <a:t>‹nº›</a:t>
            </a:fld>
            <a:endParaRPr lang="pt-BR"/>
          </a:p>
        </p:txBody>
      </p:sp>
    </p:spTree>
    <p:extLst>
      <p:ext uri="{BB962C8B-B14F-4D97-AF65-F5344CB8AC3E}">
        <p14:creationId xmlns:p14="http://schemas.microsoft.com/office/powerpoint/2010/main" val="3336511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AFD3902B-39F8-9DDE-E2E2-37D7E903F0E1}"/>
              </a:ext>
            </a:extLst>
          </p:cNvPr>
          <p:cNvSpPr>
            <a:spLocks noGrp="1"/>
          </p:cNvSpPr>
          <p:nvPr>
            <p:ph type="dt" sz="half" idx="10"/>
          </p:nvPr>
        </p:nvSpPr>
        <p:spPr/>
        <p:txBody>
          <a:bodyPr/>
          <a:lstStyle/>
          <a:p>
            <a:fld id="{30B54E41-BB8E-4484-BB72-6F4E919121DB}" type="datetimeFigureOut">
              <a:rPr lang="pt-BR" smtClean="0"/>
              <a:t>18/03/2025</a:t>
            </a:fld>
            <a:endParaRPr lang="pt-BR"/>
          </a:p>
        </p:txBody>
      </p:sp>
      <p:sp>
        <p:nvSpPr>
          <p:cNvPr id="3" name="Espaço Reservado para Rodapé 2">
            <a:extLst>
              <a:ext uri="{FF2B5EF4-FFF2-40B4-BE49-F238E27FC236}">
                <a16:creationId xmlns:a16="http://schemas.microsoft.com/office/drawing/2014/main" id="{E7DFE90E-8566-5AFC-7902-945FC1B83020}"/>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CF9EDBF1-8A24-59A0-03A2-B73FC438BFFD}"/>
              </a:ext>
            </a:extLst>
          </p:cNvPr>
          <p:cNvSpPr>
            <a:spLocks noGrp="1"/>
          </p:cNvSpPr>
          <p:nvPr>
            <p:ph type="sldNum" sz="quarter" idx="12"/>
          </p:nvPr>
        </p:nvSpPr>
        <p:spPr/>
        <p:txBody>
          <a:bodyPr/>
          <a:lstStyle/>
          <a:p>
            <a:fld id="{DC84FA38-D272-4D2C-9874-6A9D41832D26}" type="slidenum">
              <a:rPr lang="pt-BR" smtClean="0"/>
              <a:t>‹nº›</a:t>
            </a:fld>
            <a:endParaRPr lang="pt-BR"/>
          </a:p>
        </p:txBody>
      </p:sp>
    </p:spTree>
    <p:extLst>
      <p:ext uri="{BB962C8B-B14F-4D97-AF65-F5344CB8AC3E}">
        <p14:creationId xmlns:p14="http://schemas.microsoft.com/office/powerpoint/2010/main" val="4097206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C5D92F-CE69-91AA-E6FE-194D775F5FF6}"/>
              </a:ext>
            </a:extLst>
          </p:cNvPr>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a:extLst>
              <a:ext uri="{FF2B5EF4-FFF2-40B4-BE49-F238E27FC236}">
                <a16:creationId xmlns:a16="http://schemas.microsoft.com/office/drawing/2014/main" id="{A0BA07A0-39D8-168E-849D-03134709BD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a:extLst>
              <a:ext uri="{FF2B5EF4-FFF2-40B4-BE49-F238E27FC236}">
                <a16:creationId xmlns:a16="http://schemas.microsoft.com/office/drawing/2014/main" id="{AE20021E-AC00-5E57-EB12-BF638400B4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a:extLst>
              <a:ext uri="{FF2B5EF4-FFF2-40B4-BE49-F238E27FC236}">
                <a16:creationId xmlns:a16="http://schemas.microsoft.com/office/drawing/2014/main" id="{33D4E071-1E04-0D5A-ADE9-7BEBC76960D8}"/>
              </a:ext>
            </a:extLst>
          </p:cNvPr>
          <p:cNvSpPr>
            <a:spLocks noGrp="1"/>
          </p:cNvSpPr>
          <p:nvPr>
            <p:ph type="dt" sz="half" idx="10"/>
          </p:nvPr>
        </p:nvSpPr>
        <p:spPr/>
        <p:txBody>
          <a:bodyPr/>
          <a:lstStyle/>
          <a:p>
            <a:fld id="{30B54E41-BB8E-4484-BB72-6F4E919121DB}" type="datetimeFigureOut">
              <a:rPr lang="pt-BR" smtClean="0"/>
              <a:t>18/03/2025</a:t>
            </a:fld>
            <a:endParaRPr lang="pt-BR"/>
          </a:p>
        </p:txBody>
      </p:sp>
      <p:sp>
        <p:nvSpPr>
          <p:cNvPr id="6" name="Espaço Reservado para Rodapé 5">
            <a:extLst>
              <a:ext uri="{FF2B5EF4-FFF2-40B4-BE49-F238E27FC236}">
                <a16:creationId xmlns:a16="http://schemas.microsoft.com/office/drawing/2014/main" id="{0C23B8E4-D6E3-B6F2-A423-213046AE4A91}"/>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8662627F-0A78-6766-994E-02F284052650}"/>
              </a:ext>
            </a:extLst>
          </p:cNvPr>
          <p:cNvSpPr>
            <a:spLocks noGrp="1"/>
          </p:cNvSpPr>
          <p:nvPr>
            <p:ph type="sldNum" sz="quarter" idx="12"/>
          </p:nvPr>
        </p:nvSpPr>
        <p:spPr/>
        <p:txBody>
          <a:bodyPr/>
          <a:lstStyle/>
          <a:p>
            <a:fld id="{DC84FA38-D272-4D2C-9874-6A9D41832D26}" type="slidenum">
              <a:rPr lang="pt-BR" smtClean="0"/>
              <a:t>‹nº›</a:t>
            </a:fld>
            <a:endParaRPr lang="pt-BR"/>
          </a:p>
        </p:txBody>
      </p:sp>
    </p:spTree>
    <p:extLst>
      <p:ext uri="{BB962C8B-B14F-4D97-AF65-F5344CB8AC3E}">
        <p14:creationId xmlns:p14="http://schemas.microsoft.com/office/powerpoint/2010/main" val="294043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AB6F70-DF41-FFA1-59C6-982A9339F67F}"/>
              </a:ext>
            </a:extLst>
          </p:cNvPr>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a:extLst>
              <a:ext uri="{FF2B5EF4-FFF2-40B4-BE49-F238E27FC236}">
                <a16:creationId xmlns:a16="http://schemas.microsoft.com/office/drawing/2014/main" id="{60128D44-B227-E76A-0BE0-A96F7EB35A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pt-BR"/>
          </a:p>
        </p:txBody>
      </p:sp>
      <p:sp>
        <p:nvSpPr>
          <p:cNvPr id="4" name="Espaço Reservado para Texto 3">
            <a:extLst>
              <a:ext uri="{FF2B5EF4-FFF2-40B4-BE49-F238E27FC236}">
                <a16:creationId xmlns:a16="http://schemas.microsoft.com/office/drawing/2014/main" id="{E8AE5D89-7EB0-2087-3E35-F334882C4F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a:extLst>
              <a:ext uri="{FF2B5EF4-FFF2-40B4-BE49-F238E27FC236}">
                <a16:creationId xmlns:a16="http://schemas.microsoft.com/office/drawing/2014/main" id="{910CAD66-E235-4392-FFF9-3438A855509A}"/>
              </a:ext>
            </a:extLst>
          </p:cNvPr>
          <p:cNvSpPr>
            <a:spLocks noGrp="1"/>
          </p:cNvSpPr>
          <p:nvPr>
            <p:ph type="dt" sz="half" idx="10"/>
          </p:nvPr>
        </p:nvSpPr>
        <p:spPr/>
        <p:txBody>
          <a:bodyPr/>
          <a:lstStyle/>
          <a:p>
            <a:fld id="{30B54E41-BB8E-4484-BB72-6F4E919121DB}" type="datetimeFigureOut">
              <a:rPr lang="pt-BR" smtClean="0"/>
              <a:t>18/03/2025</a:t>
            </a:fld>
            <a:endParaRPr lang="pt-BR"/>
          </a:p>
        </p:txBody>
      </p:sp>
      <p:sp>
        <p:nvSpPr>
          <p:cNvPr id="6" name="Espaço Reservado para Rodapé 5">
            <a:extLst>
              <a:ext uri="{FF2B5EF4-FFF2-40B4-BE49-F238E27FC236}">
                <a16:creationId xmlns:a16="http://schemas.microsoft.com/office/drawing/2014/main" id="{06CAE12A-F062-D058-A543-49A0BFAE758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482CE5D-2554-58F5-BB9F-4ED1DFDDAC3F}"/>
              </a:ext>
            </a:extLst>
          </p:cNvPr>
          <p:cNvSpPr>
            <a:spLocks noGrp="1"/>
          </p:cNvSpPr>
          <p:nvPr>
            <p:ph type="sldNum" sz="quarter" idx="12"/>
          </p:nvPr>
        </p:nvSpPr>
        <p:spPr/>
        <p:txBody>
          <a:bodyPr/>
          <a:lstStyle/>
          <a:p>
            <a:fld id="{DC84FA38-D272-4D2C-9874-6A9D41832D26}" type="slidenum">
              <a:rPr lang="pt-BR" smtClean="0"/>
              <a:t>‹nº›</a:t>
            </a:fld>
            <a:endParaRPr lang="pt-BR"/>
          </a:p>
        </p:txBody>
      </p:sp>
    </p:spTree>
    <p:extLst>
      <p:ext uri="{BB962C8B-B14F-4D97-AF65-F5344CB8AC3E}">
        <p14:creationId xmlns:p14="http://schemas.microsoft.com/office/powerpoint/2010/main" val="759459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C3BFE3B9-C673-5292-0C6F-96DD7568FF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D099C5EF-3B39-AC3E-4B32-59BCE3AB69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4A373C6C-72BE-03FB-E86B-F96733D457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0B54E41-BB8E-4484-BB72-6F4E919121DB}" type="datetimeFigureOut">
              <a:rPr lang="pt-BR" smtClean="0"/>
              <a:t>18/03/2025</a:t>
            </a:fld>
            <a:endParaRPr lang="pt-BR"/>
          </a:p>
        </p:txBody>
      </p:sp>
      <p:sp>
        <p:nvSpPr>
          <p:cNvPr id="5" name="Espaço Reservado para Rodapé 4">
            <a:extLst>
              <a:ext uri="{FF2B5EF4-FFF2-40B4-BE49-F238E27FC236}">
                <a16:creationId xmlns:a16="http://schemas.microsoft.com/office/drawing/2014/main" id="{534E92A0-C0CE-23C1-7741-299EBD70C0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t-BR"/>
          </a:p>
        </p:txBody>
      </p:sp>
      <p:sp>
        <p:nvSpPr>
          <p:cNvPr id="6" name="Espaço Reservado para Número de Slide 5">
            <a:extLst>
              <a:ext uri="{FF2B5EF4-FFF2-40B4-BE49-F238E27FC236}">
                <a16:creationId xmlns:a16="http://schemas.microsoft.com/office/drawing/2014/main" id="{A5310D8D-73CE-4B7D-189A-5E70585739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C84FA38-D272-4D2C-9874-6A9D41832D26}" type="slidenum">
              <a:rPr lang="pt-BR" smtClean="0"/>
              <a:t>‹nº›</a:t>
            </a:fld>
            <a:endParaRPr lang="pt-BR"/>
          </a:p>
        </p:txBody>
      </p:sp>
    </p:spTree>
    <p:extLst>
      <p:ext uri="{BB962C8B-B14F-4D97-AF65-F5344CB8AC3E}">
        <p14:creationId xmlns:p14="http://schemas.microsoft.com/office/powerpoint/2010/main" val="2312750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www.youtube.com/watch?v=hBwQbkjaz6w" TargetMode="External"/><Relationship Id="rId3" Type="http://schemas.openxmlformats.org/officeDocument/2006/relationships/hyperlink" Target="https://www.youtube.com/watch?v=vtHThDb1XA4" TargetMode="External"/><Relationship Id="rId7" Type="http://schemas.openxmlformats.org/officeDocument/2006/relationships/hyperlink" Target="https://www.youtube.com/watch?v=mGNnVlTQeFk" TargetMode="External"/><Relationship Id="rId12" Type="http://schemas.openxmlformats.org/officeDocument/2006/relationships/image" Target="../media/image8.svg"/><Relationship Id="rId2" Type="http://schemas.openxmlformats.org/officeDocument/2006/relationships/hyperlink" Target="https://www.youtube.com/watch?v=CzQZD0rdbsw" TargetMode="External"/><Relationship Id="rId1" Type="http://schemas.openxmlformats.org/officeDocument/2006/relationships/slideLayout" Target="../slideLayouts/slideLayout1.xml"/><Relationship Id="rId6" Type="http://schemas.openxmlformats.org/officeDocument/2006/relationships/hyperlink" Target="https://www.youtube.com/watch?v=08oLyOZZV6w" TargetMode="External"/><Relationship Id="rId11" Type="http://schemas.openxmlformats.org/officeDocument/2006/relationships/image" Target="../media/image5.png"/><Relationship Id="rId5" Type="http://schemas.openxmlformats.org/officeDocument/2006/relationships/hyperlink" Target="https://www.youtube.com/watch?v=KtMvstQBNn0" TargetMode="External"/><Relationship Id="rId10" Type="http://schemas.openxmlformats.org/officeDocument/2006/relationships/image" Target="../media/image6.svg"/><Relationship Id="rId4" Type="http://schemas.openxmlformats.org/officeDocument/2006/relationships/hyperlink" Target="https://www.youtube.com/watch?v=gPIexiaAq7g" TargetMode="External"/><Relationship Id="rId9" Type="http://schemas.openxmlformats.org/officeDocument/2006/relationships/image" Target="../media/image4.png"/></Relationships>
</file>

<file path=ppt/slides/_rels/slide11.xml.rels><?xml version="1.0" encoding="UTF-8" standalone="yes"?>
<Relationships xmlns="http://schemas.openxmlformats.org/package/2006/relationships"><Relationship Id="rId12" Type="http://schemas.openxmlformats.org/officeDocument/2006/relationships/image" Target="../media/image8.svg"/><Relationship Id="rId2" Type="http://schemas.openxmlformats.org/officeDocument/2006/relationships/image" Target="../media/image4.png"/><Relationship Id="rId1" Type="http://schemas.openxmlformats.org/officeDocument/2006/relationships/slideLayout" Target="../slideLayouts/slideLayout1.xml"/><Relationship Id="rId11" Type="http://schemas.openxmlformats.org/officeDocument/2006/relationships/image" Target="../media/image5.png"/><Relationship Id="rId10" Type="http://schemas.openxmlformats.org/officeDocument/2006/relationships/image" Target="../media/image6.svg"/></Relationships>
</file>

<file path=ppt/slides/_rels/slide1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12.sv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60.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0.sv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160.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0.sv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160.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0.sv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160.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0.sv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160.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0.sv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160.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0.sv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160.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0.sv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60.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0.sv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image" Target="../media/image160.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0.svg"/><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160.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0.svg"/><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160.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0.svg"/><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image" Target="../media/image100.sv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120.sv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8.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8.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8.sv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8.sv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8.sv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hyperlink" Target="https://portal.conasems.org.br/brasil-aqui-tem-sus/materiais-para-download" TargetMode="External"/><Relationship Id="rId13" Type="http://schemas.openxmlformats.org/officeDocument/2006/relationships/hyperlink" Target="https://mais.conasems.org.br/mais-conasems-play/brasil-aqui-tem-sus/episodios?fq%5bseason%5d=8_temporada-5" TargetMode="External"/><Relationship Id="rId18" Type="http://schemas.openxmlformats.org/officeDocument/2006/relationships/image" Target="../media/image8.svg"/><Relationship Id="rId3" Type="http://schemas.openxmlformats.org/officeDocument/2006/relationships/hyperlink" Target="https://portal.conasems.org.br/brasil-aqui-tem-sus" TargetMode="External"/><Relationship Id="rId7" Type="http://schemas.openxmlformats.org/officeDocument/2006/relationships/hyperlink" Target="https://portal.conasems.org.br/brasil-aqui-tem-sus/publicacoes" TargetMode="External"/><Relationship Id="rId12" Type="http://schemas.openxmlformats.org/officeDocument/2006/relationships/hyperlink" Target="https://mais.conasems.org.br/mais-conasems-play/brasil-aqui-tem-sus/episodios?fq%5bseason%5d=7_temporada-4" TargetMode="External"/><Relationship Id="rId17" Type="http://schemas.openxmlformats.org/officeDocument/2006/relationships/image" Target="../media/image5.png"/><Relationship Id="rId2" Type="http://schemas.openxmlformats.org/officeDocument/2006/relationships/hyperlink" Target="https://www.youtube.com/watch?v=hKJ511yIpyM" TargetMode="External"/><Relationship Id="rId16" Type="http://schemas.openxmlformats.org/officeDocument/2006/relationships/image" Target="../media/image6.svg"/><Relationship Id="rId1" Type="http://schemas.openxmlformats.org/officeDocument/2006/relationships/slideLayout" Target="../slideLayouts/slideLayout1.xml"/><Relationship Id="rId6" Type="http://schemas.openxmlformats.org/officeDocument/2006/relationships/hyperlink" Target="https://portal.conasems.org.br/brasil-aqui-tem-sus/reportagens-especiais" TargetMode="External"/><Relationship Id="rId11" Type="http://schemas.openxmlformats.org/officeDocument/2006/relationships/hyperlink" Target="https://mais.conasems.org.br/mais-conasems-play/brasil-aqui-tem-sus/episodios?fq%5bseason%5d=6_temporada-3" TargetMode="External"/><Relationship Id="rId5" Type="http://schemas.openxmlformats.org/officeDocument/2006/relationships/hyperlink" Target="https://portal.conasems.org.br/brasil-aqui-tem-sus/noticias" TargetMode="External"/><Relationship Id="rId15" Type="http://schemas.openxmlformats.org/officeDocument/2006/relationships/image" Target="../media/image4.png"/><Relationship Id="rId10" Type="http://schemas.openxmlformats.org/officeDocument/2006/relationships/hyperlink" Target="https://mais.conasems.org.br/mais-conasems-play/brasil-aqui-tem-sus/episodios?fq%5bseason%5d=5_temporada-2" TargetMode="External"/><Relationship Id="rId4" Type="http://schemas.openxmlformats.org/officeDocument/2006/relationships/hyperlink" Target="https://portal.conasems.org.br/brasil-aqui-tem-sus/experiencias" TargetMode="External"/><Relationship Id="rId9" Type="http://schemas.openxmlformats.org/officeDocument/2006/relationships/hyperlink" Target="https://mais.conasems.org.br/mais-conasems-play/brasil-aqui-tem-sus/episodios" TargetMode="External"/><Relationship Id="rId14" Type="http://schemas.openxmlformats.org/officeDocument/2006/relationships/hyperlink" Target="https://mais.conasems.org.br/mais-conasems-play/brasil-aqui-tem-sus/episodios?fq%5bseason%5d=9_temporada-6" TargetMode="External"/></Relationships>
</file>

<file path=ppt/slides/_rels/slide9.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hyperlink" Target="https://www.youtube.com/watch?v=w6vPcuxCPLA&amp;t=3993s" TargetMode="External"/><Relationship Id="rId2" Type="http://schemas.openxmlformats.org/officeDocument/2006/relationships/hyperlink" Target="https://www.youtube.com/watch?v=0kELze2nHo"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youtube.com/watch?v=Hdq7d6IOFw4" TargetMode="External"/><Relationship Id="rId10" Type="http://schemas.openxmlformats.org/officeDocument/2006/relationships/image" Target="../media/image8.svg"/><Relationship Id="rId4" Type="http://schemas.openxmlformats.org/officeDocument/2006/relationships/hyperlink" Target="https://www.youtube.com/watch?v=i67cG5DBLZU" TargetMode="Externa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A0CE31-F488-0434-1C5D-E07E464A8557}"/>
            </a:ext>
          </a:extLst>
        </p:cNvPr>
        <p:cNvGrpSpPr/>
        <p:nvPr/>
      </p:nvGrpSpPr>
      <p:grpSpPr>
        <a:xfrm>
          <a:off x="0" y="0"/>
          <a:ext cx="0" cy="0"/>
          <a:chOff x="0" y="0"/>
          <a:chExt cx="0" cy="0"/>
        </a:xfrm>
      </p:grpSpPr>
      <p:pic>
        <p:nvPicPr>
          <p:cNvPr id="17" name="Gráfico 16">
            <a:extLst>
              <a:ext uri="{FF2B5EF4-FFF2-40B4-BE49-F238E27FC236}">
                <a16:creationId xmlns:a16="http://schemas.microsoft.com/office/drawing/2014/main" id="{7383D63E-BAF8-FBEE-0845-6B41C72CE817}"/>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0" y="2353"/>
            <a:ext cx="12192000" cy="6853293"/>
          </a:xfrm>
          <a:prstGeom prst="rect">
            <a:avLst/>
          </a:prstGeom>
        </p:spPr>
      </p:pic>
      <p:sp>
        <p:nvSpPr>
          <p:cNvPr id="2" name="Título 1">
            <a:extLst>
              <a:ext uri="{FF2B5EF4-FFF2-40B4-BE49-F238E27FC236}">
                <a16:creationId xmlns:a16="http://schemas.microsoft.com/office/drawing/2014/main" id="{0420932A-04C9-720E-884D-B2DFEBA650AB}"/>
              </a:ext>
            </a:extLst>
          </p:cNvPr>
          <p:cNvSpPr>
            <a:spLocks noGrp="1"/>
          </p:cNvSpPr>
          <p:nvPr>
            <p:ph type="ctrTitle"/>
          </p:nvPr>
        </p:nvSpPr>
        <p:spPr>
          <a:xfrm>
            <a:off x="1524000" y="2344486"/>
            <a:ext cx="9144000" cy="2387600"/>
          </a:xfrm>
        </p:spPr>
        <p:txBody>
          <a:bodyPr>
            <a:normAutofit fontScale="90000"/>
          </a:bodyPr>
          <a:lstStyle/>
          <a:p>
            <a:r>
              <a:rPr lang="pt-BR" b="1" dirty="0">
                <a:solidFill>
                  <a:schemeClr val="accent1">
                    <a:lumMod val="50000"/>
                  </a:schemeClr>
                </a:solidFill>
              </a:rPr>
              <a:t/>
            </a:r>
            <a:br>
              <a:rPr lang="pt-BR" b="1" dirty="0">
                <a:solidFill>
                  <a:schemeClr val="accent1">
                    <a:lumMod val="50000"/>
                  </a:schemeClr>
                </a:solidFill>
              </a:rPr>
            </a:br>
            <a:r>
              <a:rPr lang="pt-BR" dirty="0"/>
              <a:t/>
            </a:r>
            <a:br>
              <a:rPr lang="pt-BR" dirty="0"/>
            </a:br>
            <a:r>
              <a:rPr lang="pt-BR" dirty="0" smtClean="0">
                <a:solidFill>
                  <a:schemeClr val="bg1"/>
                </a:solidFill>
              </a:rPr>
              <a:t>Oficina de Mobilização e </a:t>
            </a:r>
            <a:r>
              <a:rPr lang="pt-BR" smtClean="0">
                <a:solidFill>
                  <a:schemeClr val="bg1"/>
                </a:solidFill>
              </a:rPr>
              <a:t>Produção Textual </a:t>
            </a:r>
            <a:endParaRPr lang="pt-BR" dirty="0">
              <a:solidFill>
                <a:schemeClr val="bg1"/>
              </a:solidFill>
            </a:endParaRPr>
          </a:p>
        </p:txBody>
      </p:sp>
      <p:sp>
        <p:nvSpPr>
          <p:cNvPr id="3" name="Subtítulo 2">
            <a:extLst>
              <a:ext uri="{FF2B5EF4-FFF2-40B4-BE49-F238E27FC236}">
                <a16:creationId xmlns:a16="http://schemas.microsoft.com/office/drawing/2014/main" id="{54490A3B-9985-5079-AD78-83820EC7B0A1}"/>
              </a:ext>
            </a:extLst>
          </p:cNvPr>
          <p:cNvSpPr>
            <a:spLocks noGrp="1"/>
          </p:cNvSpPr>
          <p:nvPr>
            <p:ph type="subTitle" idx="1"/>
          </p:nvPr>
        </p:nvSpPr>
        <p:spPr>
          <a:xfrm>
            <a:off x="1524000" y="6029863"/>
            <a:ext cx="9144000" cy="591883"/>
          </a:xfrm>
        </p:spPr>
        <p:txBody>
          <a:bodyPr/>
          <a:lstStyle/>
          <a:p>
            <a:r>
              <a:rPr lang="pt-BR" dirty="0" smtClean="0">
                <a:solidFill>
                  <a:schemeClr val="bg1"/>
                </a:solidFill>
              </a:rPr>
              <a:t>Março de 2025</a:t>
            </a:r>
            <a:endParaRPr lang="pt-BR" dirty="0">
              <a:solidFill>
                <a:schemeClr val="bg1"/>
              </a:solidFill>
            </a:endParaRPr>
          </a:p>
        </p:txBody>
      </p:sp>
      <p:pic>
        <p:nvPicPr>
          <p:cNvPr id="15" name="Gráfico 14">
            <a:extLst>
              <a:ext uri="{FF2B5EF4-FFF2-40B4-BE49-F238E27FC236}">
                <a16:creationId xmlns:a16="http://schemas.microsoft.com/office/drawing/2014/main" id="{0E960E38-C4C0-4167-8C30-D83D9F40E908}"/>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4891181" y="1154632"/>
            <a:ext cx="2409638" cy="955955"/>
          </a:xfrm>
          <a:prstGeom prst="rect">
            <a:avLst/>
          </a:prstGeom>
        </p:spPr>
      </p:pic>
    </p:spTree>
    <p:extLst>
      <p:ext uri="{BB962C8B-B14F-4D97-AF65-F5344CB8AC3E}">
        <p14:creationId xmlns:p14="http://schemas.microsoft.com/office/powerpoint/2010/main" val="42820982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F17DF-2242-E872-A072-D1E095B83132}"/>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356154CB-AC59-EF46-4BB7-CC5C6E8B7202}"/>
              </a:ext>
            </a:extLst>
          </p:cNvPr>
          <p:cNvSpPr>
            <a:spLocks noGrp="1"/>
          </p:cNvSpPr>
          <p:nvPr>
            <p:ph type="subTitle" idx="1"/>
          </p:nvPr>
        </p:nvSpPr>
        <p:spPr>
          <a:xfrm>
            <a:off x="549012" y="1475117"/>
            <a:ext cx="10787506" cy="4390410"/>
          </a:xfrm>
        </p:spPr>
        <p:txBody>
          <a:bodyPr>
            <a:normAutofit fontScale="62500" lnSpcReduction="20000"/>
          </a:bodyPr>
          <a:lstStyle/>
          <a:p>
            <a:pPr algn="l"/>
            <a:r>
              <a:rPr lang="pt-BR" b="1" dirty="0"/>
              <a:t>2019 - MOSTRA VIRTUAL - Enfrentamento à Covid-19</a:t>
            </a:r>
          </a:p>
          <a:p>
            <a:pPr algn="l"/>
            <a:r>
              <a:rPr lang="pt-BR" b="1" dirty="0"/>
              <a:t> </a:t>
            </a:r>
          </a:p>
          <a:p>
            <a:pPr algn="l"/>
            <a:r>
              <a:rPr lang="pt-BR" dirty="0"/>
              <a:t>1ª Roda de Conversa - I Mostra Virtual Brasil, aqui tem </a:t>
            </a:r>
            <a:r>
              <a:rPr lang="pt-BR" dirty="0" smtClean="0"/>
              <a:t>SUS </a:t>
            </a:r>
            <a:r>
              <a:rPr lang="pt-BR" b="1" u="sng" dirty="0" smtClean="0">
                <a:hlinkClick r:id="rId2"/>
              </a:rPr>
              <a:t>https</a:t>
            </a:r>
            <a:r>
              <a:rPr lang="pt-BR" b="1" u="sng" dirty="0">
                <a:hlinkClick r:id="rId2"/>
              </a:rPr>
              <a:t>://www.youtube.com/watch?v=CzQZD0rdbsw</a:t>
            </a:r>
            <a:endParaRPr lang="pt-BR" b="1" dirty="0"/>
          </a:p>
          <a:p>
            <a:pPr algn="l"/>
            <a:r>
              <a:rPr lang="pt-BR" dirty="0"/>
              <a:t>2ª Roda de Conversa - I Mostra Virtual Brasil, aqui tem SUS</a:t>
            </a:r>
            <a:endParaRPr lang="pt-BR" b="1" dirty="0"/>
          </a:p>
          <a:p>
            <a:pPr algn="l"/>
            <a:r>
              <a:rPr lang="pt-BR" b="1" u="sng" dirty="0">
                <a:hlinkClick r:id="rId3"/>
              </a:rPr>
              <a:t>https://www.youtube.com/watch?v=vtHThDb1XA4</a:t>
            </a:r>
            <a:endParaRPr lang="pt-BR" b="1" dirty="0"/>
          </a:p>
          <a:p>
            <a:pPr algn="l"/>
            <a:r>
              <a:rPr lang="pt-BR" dirty="0"/>
              <a:t>3ª Roda de Conversa - I Mostra Virtual Brasil, aqui tem SUS </a:t>
            </a:r>
            <a:r>
              <a:rPr lang="pt-BR" b="1" u="sng" dirty="0">
                <a:hlinkClick r:id="rId4"/>
              </a:rPr>
              <a:t>https://www.youtube.com/watch?v=gPIexiaAq7g</a:t>
            </a:r>
            <a:endParaRPr lang="pt-BR" b="1" dirty="0"/>
          </a:p>
          <a:p>
            <a:pPr algn="l"/>
            <a:r>
              <a:rPr lang="pt-BR" dirty="0"/>
              <a:t>4ª Roda de Conversa - I Mostra Virtual Brasil, aqui tem SUS</a:t>
            </a:r>
            <a:endParaRPr lang="pt-BR" b="1" dirty="0"/>
          </a:p>
          <a:p>
            <a:pPr algn="l"/>
            <a:r>
              <a:rPr lang="pt-BR" b="1" u="sng" dirty="0">
                <a:hlinkClick r:id="rId5"/>
              </a:rPr>
              <a:t>https://www.youtube.com/watch?v=KtMvstQBNn0</a:t>
            </a:r>
            <a:endParaRPr lang="pt-BR" b="1" dirty="0"/>
          </a:p>
          <a:p>
            <a:pPr algn="l"/>
            <a:r>
              <a:rPr lang="pt-BR" dirty="0"/>
              <a:t>5ª Roda de Conversa - I Mostra Virtual Brasil, aqui tem SUS</a:t>
            </a:r>
            <a:endParaRPr lang="pt-BR" b="1" dirty="0"/>
          </a:p>
          <a:p>
            <a:pPr algn="l"/>
            <a:r>
              <a:rPr lang="pt-BR" b="1" u="sng" dirty="0">
                <a:hlinkClick r:id="rId6"/>
              </a:rPr>
              <a:t>https://www.youtube.com/watch?v=08oLyOZZV6w</a:t>
            </a:r>
            <a:endParaRPr lang="pt-BR" b="1" dirty="0"/>
          </a:p>
          <a:p>
            <a:pPr algn="l"/>
            <a:r>
              <a:rPr lang="pt-BR" dirty="0"/>
              <a:t>6ª Roda de Conversa - I Mostra Virtual Brasil, aqui tem SUS</a:t>
            </a:r>
            <a:endParaRPr lang="pt-BR" b="1" dirty="0"/>
          </a:p>
          <a:p>
            <a:pPr algn="l"/>
            <a:r>
              <a:rPr lang="pt-BR" b="1" u="sng" dirty="0">
                <a:hlinkClick r:id="rId7"/>
              </a:rPr>
              <a:t>https://</a:t>
            </a:r>
            <a:r>
              <a:rPr lang="pt-BR" b="1" u="sng" dirty="0" smtClean="0">
                <a:hlinkClick r:id="rId7"/>
              </a:rPr>
              <a:t>www.youtube.com/watch?v=mGNnVlTQeFk</a:t>
            </a:r>
            <a:r>
              <a:rPr lang="pt-BR" dirty="0"/>
              <a:t> </a:t>
            </a:r>
            <a:endParaRPr lang="pt-BR" b="1" dirty="0"/>
          </a:p>
          <a:p>
            <a:pPr algn="l"/>
            <a:r>
              <a:rPr lang="pt-BR" dirty="0"/>
              <a:t>7ª Roda de Conversa - I Mostra Virtual Brasil, aqui tem SUS</a:t>
            </a:r>
            <a:endParaRPr lang="pt-BR" b="1" dirty="0"/>
          </a:p>
          <a:p>
            <a:pPr algn="l"/>
            <a:r>
              <a:rPr lang="pt-BR" b="1" u="sng" dirty="0">
                <a:hlinkClick r:id="rId8"/>
              </a:rPr>
              <a:t>https://www.youtube.com/watch?v=hBwQbkjaz6w</a:t>
            </a:r>
            <a:endParaRPr lang="pt-BR" b="1" dirty="0"/>
          </a:p>
          <a:p>
            <a:pPr algn="just"/>
            <a:endParaRPr lang="pt-BR" dirty="0"/>
          </a:p>
        </p:txBody>
      </p:sp>
      <p:sp>
        <p:nvSpPr>
          <p:cNvPr id="2" name="Retângulo 1">
            <a:extLst>
              <a:ext uri="{FF2B5EF4-FFF2-40B4-BE49-F238E27FC236}">
                <a16:creationId xmlns:a16="http://schemas.microsoft.com/office/drawing/2014/main" id="{094ADE57-8557-231E-9568-644FB1B7BA77}"/>
              </a:ext>
            </a:extLst>
          </p:cNvPr>
          <p:cNvSpPr>
            <a:spLocks noGrp="1" noRot="1" noMove="1" noResize="1" noEditPoints="1" noAdjustHandles="1" noChangeArrowheads="1" noChangeShapeType="1"/>
          </p:cNvSpPr>
          <p:nvPr/>
        </p:nvSpPr>
        <p:spPr>
          <a:xfrm>
            <a:off x="0" y="0"/>
            <a:ext cx="12192000" cy="1170432"/>
          </a:xfrm>
          <a:prstGeom prst="rect">
            <a:avLst/>
          </a:prstGeom>
          <a:solidFill>
            <a:srgbClr val="00123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Subtítulo 2">
            <a:extLst>
              <a:ext uri="{FF2B5EF4-FFF2-40B4-BE49-F238E27FC236}">
                <a16:creationId xmlns:a16="http://schemas.microsoft.com/office/drawing/2014/main" id="{44A9F2DA-F3E7-8354-000E-413BA6749CED}"/>
              </a:ext>
            </a:extLst>
          </p:cNvPr>
          <p:cNvSpPr txBox="1">
            <a:spLocks/>
          </p:cNvSpPr>
          <p:nvPr/>
        </p:nvSpPr>
        <p:spPr>
          <a:xfrm>
            <a:off x="987552" y="468457"/>
            <a:ext cx="9643872" cy="701975"/>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600" b="1" dirty="0">
                <a:solidFill>
                  <a:schemeClr val="bg1"/>
                </a:solidFill>
              </a:rPr>
              <a:t>O </a:t>
            </a:r>
            <a:r>
              <a:rPr lang="pt-BR" sz="3600" b="1" dirty="0" err="1">
                <a:solidFill>
                  <a:schemeClr val="bg1"/>
                </a:solidFill>
              </a:rPr>
              <a:t>Conasems</a:t>
            </a:r>
            <a:r>
              <a:rPr lang="pt-BR" sz="3600" b="1" dirty="0">
                <a:solidFill>
                  <a:schemeClr val="bg1"/>
                </a:solidFill>
              </a:rPr>
              <a:t> e a Mostra Brasil, aqui tem </a:t>
            </a:r>
            <a:r>
              <a:rPr lang="pt-BR" sz="3600" b="1" dirty="0" smtClean="0">
                <a:solidFill>
                  <a:schemeClr val="bg1"/>
                </a:solidFill>
              </a:rPr>
              <a:t>SUS</a:t>
            </a:r>
            <a:endParaRPr lang="pt-BR" sz="3600" b="1" dirty="0">
              <a:solidFill>
                <a:schemeClr val="bg1"/>
              </a:solidFill>
            </a:endParaRPr>
          </a:p>
        </p:txBody>
      </p:sp>
      <p:pic>
        <p:nvPicPr>
          <p:cNvPr id="4" name="Gráfico 3">
            <a:extLst>
              <a:ext uri="{FF2B5EF4-FFF2-40B4-BE49-F238E27FC236}">
                <a16:creationId xmlns:a16="http://schemas.microsoft.com/office/drawing/2014/main" id="{70709940-7281-D566-0A88-CE8FCB4A155A}"/>
              </a:ext>
            </a:extLst>
          </p:cNvPr>
          <p:cNvPicPr>
            <a:picLocks noGrp="1" noRot="1" noChangeAspect="1" noMove="1" noResize="1" noEditPoints="1" noAdjustHandles="1" noChangeArrowheads="1" noChangeShapeType="1" noCrop="1"/>
          </p:cNvPicPr>
          <p:nvPr/>
        </p:nvPicPr>
        <p:blipFill>
          <a:blip r:embed="rId9">
            <a:extLst>
              <a:ext uri="{96DAC541-7B7A-43D3-8B79-37D633B846F1}">
                <asvg:svgBlip xmlns:asvg="http://schemas.microsoft.com/office/drawing/2016/SVG/main" xmlns="" r:embed="rId10"/>
              </a:ext>
            </a:extLst>
          </a:blip>
          <a:stretch>
            <a:fillRect/>
          </a:stretch>
        </p:blipFill>
        <p:spPr>
          <a:xfrm rot="10800000">
            <a:off x="383618" y="6126568"/>
            <a:ext cx="9144000" cy="244927"/>
          </a:xfrm>
          <a:prstGeom prst="rect">
            <a:avLst/>
          </a:prstGeom>
        </p:spPr>
      </p:pic>
      <p:pic>
        <p:nvPicPr>
          <p:cNvPr id="5" name="Gráfico 4">
            <a:extLst>
              <a:ext uri="{FF2B5EF4-FFF2-40B4-BE49-F238E27FC236}">
                <a16:creationId xmlns:a16="http://schemas.microsoft.com/office/drawing/2014/main" id="{E958DC9A-5F2B-AEE5-2E45-9D075F381887}"/>
              </a:ext>
            </a:extLst>
          </p:cNvPr>
          <p:cNvPicPr>
            <a:picLocks noGrp="1" noRot="1" noChangeAspect="1" noMove="1" noResize="1" noEditPoints="1" noAdjustHandles="1" noChangeArrowheads="1" noChangeShapeType="1" noCrop="1"/>
          </p:cNvPicPr>
          <p:nvPr/>
        </p:nvPicPr>
        <p:blipFill>
          <a:blip r:embed="rId11">
            <a:extLst>
              <a:ext uri="{96DAC541-7B7A-43D3-8B79-37D633B846F1}">
                <asvg:svgBlip xmlns:asvg="http://schemas.microsoft.com/office/drawing/2016/SVG/main" xmlns="" r:embed="rId12"/>
              </a:ext>
            </a:extLst>
          </a:blip>
          <a:stretch>
            <a:fillRect/>
          </a:stretch>
        </p:blipFill>
        <p:spPr>
          <a:xfrm>
            <a:off x="9962864" y="5865527"/>
            <a:ext cx="1702879" cy="675569"/>
          </a:xfrm>
          <a:prstGeom prst="rect">
            <a:avLst/>
          </a:prstGeom>
        </p:spPr>
      </p:pic>
    </p:spTree>
    <p:extLst>
      <p:ext uri="{BB962C8B-B14F-4D97-AF65-F5344CB8AC3E}">
        <p14:creationId xmlns:p14="http://schemas.microsoft.com/office/powerpoint/2010/main" val="696207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F17DF-2242-E872-A072-D1E095B83132}"/>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356154CB-AC59-EF46-4BB7-CC5C6E8B7202}"/>
              </a:ext>
            </a:extLst>
          </p:cNvPr>
          <p:cNvSpPr>
            <a:spLocks noGrp="1"/>
          </p:cNvSpPr>
          <p:nvPr>
            <p:ph type="subTitle" idx="1"/>
          </p:nvPr>
        </p:nvSpPr>
        <p:spPr>
          <a:xfrm>
            <a:off x="549012" y="1475117"/>
            <a:ext cx="10787506" cy="4390410"/>
          </a:xfrm>
        </p:spPr>
        <p:txBody>
          <a:bodyPr>
            <a:normAutofit/>
          </a:bodyPr>
          <a:lstStyle/>
          <a:p>
            <a:pPr algn="just"/>
            <a:r>
              <a:rPr lang="pt-BR" b="1" dirty="0"/>
              <a:t> </a:t>
            </a:r>
            <a:endParaRPr lang="pt-BR" b="1" dirty="0" smtClean="0"/>
          </a:p>
          <a:p>
            <a:pPr algn="just"/>
            <a:endParaRPr lang="pt-BR" b="1"/>
          </a:p>
          <a:p>
            <a:pPr algn="just"/>
            <a:r>
              <a:rPr lang="pt-BR" smtClean="0"/>
              <a:t>“</a:t>
            </a:r>
            <a:r>
              <a:rPr lang="pt-BR" i="1" dirty="0"/>
              <a:t>Os avanços a favor de direitos à saúde,  estão consistentemente expostos e documentados nas Mostras de Experiências Bem – Sucedidas nos congressos  dos Conselhos de Secretarias Municipais de Saúde dos Estados e Nacional”. </a:t>
            </a:r>
          </a:p>
          <a:p>
            <a:endParaRPr lang="pt-BR" dirty="0"/>
          </a:p>
          <a:p>
            <a:r>
              <a:rPr lang="pt-BR" dirty="0"/>
              <a:t>Dr. Nelson Rodrigues dos Santos</a:t>
            </a:r>
          </a:p>
          <a:p>
            <a:pPr algn="l"/>
            <a:endParaRPr lang="pt-BR" b="1" dirty="0"/>
          </a:p>
          <a:p>
            <a:pPr algn="just"/>
            <a:endParaRPr lang="pt-BR" dirty="0"/>
          </a:p>
        </p:txBody>
      </p:sp>
      <p:sp>
        <p:nvSpPr>
          <p:cNvPr id="2" name="Retângulo 1">
            <a:extLst>
              <a:ext uri="{FF2B5EF4-FFF2-40B4-BE49-F238E27FC236}">
                <a16:creationId xmlns:a16="http://schemas.microsoft.com/office/drawing/2014/main" id="{094ADE57-8557-231E-9568-644FB1B7BA77}"/>
              </a:ext>
            </a:extLst>
          </p:cNvPr>
          <p:cNvSpPr>
            <a:spLocks noGrp="1" noRot="1" noMove="1" noResize="1" noEditPoints="1" noAdjustHandles="1" noChangeArrowheads="1" noChangeShapeType="1"/>
          </p:cNvSpPr>
          <p:nvPr/>
        </p:nvSpPr>
        <p:spPr>
          <a:xfrm>
            <a:off x="0" y="0"/>
            <a:ext cx="12192000" cy="1170432"/>
          </a:xfrm>
          <a:prstGeom prst="rect">
            <a:avLst/>
          </a:prstGeom>
          <a:solidFill>
            <a:srgbClr val="00123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Subtítulo 2">
            <a:extLst>
              <a:ext uri="{FF2B5EF4-FFF2-40B4-BE49-F238E27FC236}">
                <a16:creationId xmlns:a16="http://schemas.microsoft.com/office/drawing/2014/main" id="{44A9F2DA-F3E7-8354-000E-413BA6749CED}"/>
              </a:ext>
            </a:extLst>
          </p:cNvPr>
          <p:cNvSpPr txBox="1">
            <a:spLocks/>
          </p:cNvSpPr>
          <p:nvPr/>
        </p:nvSpPr>
        <p:spPr>
          <a:xfrm>
            <a:off x="987552" y="468457"/>
            <a:ext cx="9643872" cy="701975"/>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600" b="1" dirty="0">
                <a:solidFill>
                  <a:schemeClr val="bg1"/>
                </a:solidFill>
              </a:rPr>
              <a:t>O </a:t>
            </a:r>
            <a:r>
              <a:rPr lang="pt-BR" sz="3600" b="1" dirty="0" err="1">
                <a:solidFill>
                  <a:schemeClr val="bg1"/>
                </a:solidFill>
              </a:rPr>
              <a:t>Conasems</a:t>
            </a:r>
            <a:r>
              <a:rPr lang="pt-BR" sz="3600" b="1" dirty="0">
                <a:solidFill>
                  <a:schemeClr val="bg1"/>
                </a:solidFill>
              </a:rPr>
              <a:t> e a Mostra Brasil, aqui tem </a:t>
            </a:r>
            <a:r>
              <a:rPr lang="pt-BR" sz="3600" b="1" dirty="0" smtClean="0">
                <a:solidFill>
                  <a:schemeClr val="bg1"/>
                </a:solidFill>
              </a:rPr>
              <a:t>SUS</a:t>
            </a:r>
            <a:endParaRPr lang="pt-BR" sz="3600" b="1" dirty="0">
              <a:solidFill>
                <a:schemeClr val="bg1"/>
              </a:solidFill>
            </a:endParaRPr>
          </a:p>
        </p:txBody>
      </p:sp>
      <p:pic>
        <p:nvPicPr>
          <p:cNvPr id="4" name="Gráfico 3">
            <a:extLst>
              <a:ext uri="{FF2B5EF4-FFF2-40B4-BE49-F238E27FC236}">
                <a16:creationId xmlns:a16="http://schemas.microsoft.com/office/drawing/2014/main" id="{70709940-7281-D566-0A88-CE8FCB4A155A}"/>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10"/>
              </a:ext>
            </a:extLst>
          </a:blip>
          <a:stretch>
            <a:fillRect/>
          </a:stretch>
        </p:blipFill>
        <p:spPr>
          <a:xfrm rot="10800000">
            <a:off x="383618" y="6126568"/>
            <a:ext cx="9144000" cy="244927"/>
          </a:xfrm>
          <a:prstGeom prst="rect">
            <a:avLst/>
          </a:prstGeom>
        </p:spPr>
      </p:pic>
      <p:pic>
        <p:nvPicPr>
          <p:cNvPr id="5" name="Gráfico 4">
            <a:extLst>
              <a:ext uri="{FF2B5EF4-FFF2-40B4-BE49-F238E27FC236}">
                <a16:creationId xmlns:a16="http://schemas.microsoft.com/office/drawing/2014/main" id="{E958DC9A-5F2B-AEE5-2E45-9D075F381887}"/>
              </a:ext>
            </a:extLst>
          </p:cNvPr>
          <p:cNvPicPr>
            <a:picLocks noGrp="1" noRot="1" noChangeAspect="1" noMove="1" noResize="1" noEditPoints="1" noAdjustHandles="1" noChangeArrowheads="1" noChangeShapeType="1" noCrop="1"/>
          </p:cNvPicPr>
          <p:nvPr/>
        </p:nvPicPr>
        <p:blipFill>
          <a:blip r:embed="rId11">
            <a:extLst>
              <a:ext uri="{96DAC541-7B7A-43D3-8B79-37D633B846F1}">
                <asvg:svgBlip xmlns:asvg="http://schemas.microsoft.com/office/drawing/2016/SVG/main" xmlns="" r:embed="rId12"/>
              </a:ext>
            </a:extLst>
          </a:blip>
          <a:stretch>
            <a:fillRect/>
          </a:stretch>
        </p:blipFill>
        <p:spPr>
          <a:xfrm>
            <a:off x="9962864" y="5865527"/>
            <a:ext cx="1702879" cy="675569"/>
          </a:xfrm>
          <a:prstGeom prst="rect">
            <a:avLst/>
          </a:prstGeom>
        </p:spPr>
      </p:pic>
    </p:spTree>
    <p:extLst>
      <p:ext uri="{BB962C8B-B14F-4D97-AF65-F5344CB8AC3E}">
        <p14:creationId xmlns:p14="http://schemas.microsoft.com/office/powerpoint/2010/main" val="3442326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543665-3FD7-6D28-7D51-3017A2A9A273}"/>
            </a:ext>
          </a:extLst>
        </p:cNvPr>
        <p:cNvGrpSpPr/>
        <p:nvPr/>
      </p:nvGrpSpPr>
      <p:grpSpPr>
        <a:xfrm>
          <a:off x="0" y="0"/>
          <a:ext cx="0" cy="0"/>
          <a:chOff x="0" y="0"/>
          <a:chExt cx="0" cy="0"/>
        </a:xfrm>
      </p:grpSpPr>
      <p:sp>
        <p:nvSpPr>
          <p:cNvPr id="4" name="Retângulo 3">
            <a:extLst>
              <a:ext uri="{FF2B5EF4-FFF2-40B4-BE49-F238E27FC236}">
                <a16:creationId xmlns:a16="http://schemas.microsoft.com/office/drawing/2014/main" id="{28646A75-34ED-ACDF-AD24-49E310C54041}"/>
              </a:ext>
            </a:extLst>
          </p:cNvPr>
          <p:cNvSpPr>
            <a:spLocks noGrp="1" noRot="1" noMove="1" noResize="1" noEditPoints="1" noAdjustHandles="1" noChangeArrowheads="1" noChangeShapeType="1"/>
          </p:cNvSpPr>
          <p:nvPr/>
        </p:nvSpPr>
        <p:spPr>
          <a:xfrm>
            <a:off x="0" y="0"/>
            <a:ext cx="12192000" cy="6858000"/>
          </a:xfrm>
          <a:prstGeom prst="rect">
            <a:avLst/>
          </a:prstGeom>
          <a:solidFill>
            <a:srgbClr val="00123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Título 1">
            <a:extLst>
              <a:ext uri="{FF2B5EF4-FFF2-40B4-BE49-F238E27FC236}">
                <a16:creationId xmlns:a16="http://schemas.microsoft.com/office/drawing/2014/main" id="{A12DCD91-BD27-2B5D-BD2E-C41C1C5E7B46}"/>
              </a:ext>
            </a:extLst>
          </p:cNvPr>
          <p:cNvSpPr>
            <a:spLocks noGrp="1"/>
          </p:cNvSpPr>
          <p:nvPr>
            <p:ph type="ctrTitle"/>
          </p:nvPr>
        </p:nvSpPr>
        <p:spPr>
          <a:xfrm>
            <a:off x="3592286" y="1949965"/>
            <a:ext cx="8173616" cy="4432174"/>
          </a:xfrm>
        </p:spPr>
        <p:txBody>
          <a:bodyPr>
            <a:normAutofit/>
          </a:bodyPr>
          <a:lstStyle/>
          <a:p>
            <a:pPr algn="l"/>
            <a:r>
              <a:rPr lang="pt-BR" sz="5400" b="1" dirty="0" smtClean="0">
                <a:solidFill>
                  <a:schemeClr val="bg1"/>
                </a:solidFill>
              </a:rPr>
              <a:t>Produção Textual</a:t>
            </a:r>
            <a:br>
              <a:rPr lang="pt-BR" sz="5400" b="1" dirty="0" smtClean="0">
                <a:solidFill>
                  <a:schemeClr val="bg1"/>
                </a:solidFill>
              </a:rPr>
            </a:br>
            <a:r>
              <a:rPr lang="pt-BR" sz="5400" b="1" dirty="0">
                <a:solidFill>
                  <a:schemeClr val="bg1"/>
                </a:solidFill>
              </a:rPr>
              <a:t/>
            </a:r>
            <a:br>
              <a:rPr lang="pt-BR" sz="5400" b="1" dirty="0">
                <a:solidFill>
                  <a:schemeClr val="bg1"/>
                </a:solidFill>
              </a:rPr>
            </a:br>
            <a:r>
              <a:rPr lang="pt-BR" sz="5400" b="1" dirty="0" smtClean="0">
                <a:solidFill>
                  <a:schemeClr val="bg1"/>
                </a:solidFill>
              </a:rPr>
              <a:t>A narrativa de experiências reais</a:t>
            </a:r>
            <a:r>
              <a:rPr lang="pt-BR" sz="5400" b="1" dirty="0"/>
              <a:t/>
            </a:r>
            <a:br>
              <a:rPr lang="pt-BR" sz="5400" b="1" dirty="0"/>
            </a:br>
            <a:endParaRPr lang="pt-BR" sz="5400" dirty="0">
              <a:solidFill>
                <a:schemeClr val="bg1"/>
              </a:solidFill>
            </a:endParaRPr>
          </a:p>
        </p:txBody>
      </p:sp>
      <p:pic>
        <p:nvPicPr>
          <p:cNvPr id="9" name="Gráfico 8">
            <a:extLst>
              <a:ext uri="{FF2B5EF4-FFF2-40B4-BE49-F238E27FC236}">
                <a16:creationId xmlns:a16="http://schemas.microsoft.com/office/drawing/2014/main" id="{0606CC5F-2D22-CF7B-D331-92AEB06BF364}"/>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986722" y="1138265"/>
            <a:ext cx="4278562" cy="4581469"/>
          </a:xfrm>
          <a:prstGeom prst="rect">
            <a:avLst/>
          </a:prstGeom>
        </p:spPr>
      </p:pic>
      <p:pic>
        <p:nvPicPr>
          <p:cNvPr id="8" name="Gráfico 7">
            <a:extLst>
              <a:ext uri="{FF2B5EF4-FFF2-40B4-BE49-F238E27FC236}">
                <a16:creationId xmlns:a16="http://schemas.microsoft.com/office/drawing/2014/main" id="{F8E9300F-0CDE-C202-313A-316F1742E770}"/>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10602509" y="499138"/>
            <a:ext cx="1059661" cy="639127"/>
          </a:xfrm>
          <a:prstGeom prst="rect">
            <a:avLst/>
          </a:prstGeom>
        </p:spPr>
      </p:pic>
    </p:spTree>
    <p:extLst>
      <p:ext uri="{BB962C8B-B14F-4D97-AF65-F5344CB8AC3E}">
        <p14:creationId xmlns:p14="http://schemas.microsoft.com/office/powerpoint/2010/main" val="1203354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DFBFE-D564-3C42-C389-155098D3C1F3}"/>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CC11688F-5244-CE5F-0F36-89B61347DF71}"/>
              </a:ext>
            </a:extLst>
          </p:cNvPr>
          <p:cNvSpPr>
            <a:spLocks noGrp="1"/>
          </p:cNvSpPr>
          <p:nvPr>
            <p:ph type="subTitle" idx="1"/>
          </p:nvPr>
        </p:nvSpPr>
        <p:spPr>
          <a:xfrm>
            <a:off x="987552" y="1446245"/>
            <a:ext cx="9643872" cy="4305331"/>
          </a:xfrm>
        </p:spPr>
        <p:txBody>
          <a:bodyPr>
            <a:normAutofit fontScale="77500" lnSpcReduction="20000"/>
          </a:bodyPr>
          <a:lstStyle/>
          <a:p>
            <a:pPr marL="342900" indent="-342900" algn="l">
              <a:buFont typeface="Arial" panose="020B0604020202020204" pitchFamily="34" charset="0"/>
              <a:buChar char="•"/>
            </a:pPr>
            <a:r>
              <a:rPr lang="pt-BR" dirty="0"/>
              <a:t>Modalidade de produção científica, muitas vezes pouco valorizada no espaço acadêmico, que tem como objetivo descrever e analisar uma determinada iniciativa e compartilhar os conhecimentos que ela permitiu desenvolver nos seus autores</a:t>
            </a:r>
            <a:r>
              <a:rPr lang="pt-BR" dirty="0" smtClean="0"/>
              <a:t>.</a:t>
            </a:r>
          </a:p>
          <a:p>
            <a:pPr algn="l"/>
            <a:endParaRPr lang="pt-BR" dirty="0"/>
          </a:p>
          <a:p>
            <a:pPr marL="342900" lvl="0" indent="-342900" algn="l">
              <a:buFont typeface="Arial" panose="020B0604020202020204" pitchFamily="34" charset="0"/>
              <a:buChar char="•"/>
            </a:pPr>
            <a:r>
              <a:rPr lang="pt-BR" dirty="0"/>
              <a:t>As experiências, principalmente no campo da saúde, que é complexo por natureza, são portadoras de evidências do cotidiano do trabalho, que muitas vezes ainda não foram objeto de análises acadêmicas, ao menos nas características que têm no mundo do trabalho;</a:t>
            </a:r>
          </a:p>
          <a:p>
            <a:pPr marL="342900" lvl="0" indent="-342900" algn="l">
              <a:buFont typeface="Arial" panose="020B0604020202020204" pitchFamily="34" charset="0"/>
              <a:buChar char="•"/>
            </a:pPr>
            <a:endParaRPr lang="pt-BR" dirty="0"/>
          </a:p>
          <a:p>
            <a:pPr marL="342900" indent="-342900" algn="l">
              <a:buFont typeface="Arial" panose="020B0604020202020204" pitchFamily="34" charset="0"/>
              <a:buChar char="•"/>
            </a:pPr>
            <a:r>
              <a:rPr lang="pt-BR" dirty="0"/>
              <a:t>O relato de experiência, que não é apenas a </a:t>
            </a:r>
            <a:r>
              <a:rPr lang="pt-BR" dirty="0" err="1"/>
              <a:t>contação</a:t>
            </a:r>
            <a:r>
              <a:rPr lang="pt-BR" dirty="0"/>
              <a:t> do que se passou, necessita de reflexões densas, que transcendem o modo como foram percebidas pelos seus atores. No formato de narrativas densas, o relato sistematiza as principais questões enfrentadas na sua implementação e resultados, dialogando com o que foi produzido em termos de conhecimento antes de sua implementação</a:t>
            </a:r>
            <a:r>
              <a:rPr lang="pt-BR" dirty="0" smtClean="0"/>
              <a:t>.</a:t>
            </a:r>
            <a:endParaRPr lang="en-US" dirty="0"/>
          </a:p>
        </p:txBody>
      </p:sp>
      <p:pic>
        <p:nvPicPr>
          <p:cNvPr id="7" name="Gráfico 6">
            <a:extLst>
              <a:ext uri="{FF2B5EF4-FFF2-40B4-BE49-F238E27FC236}">
                <a16:creationId xmlns:a16="http://schemas.microsoft.com/office/drawing/2014/main" id="{B0540EE5-048D-CAFA-BDCE-897B731D0EE4}"/>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228600" y="6297524"/>
            <a:ext cx="11686032" cy="311475"/>
          </a:xfrm>
          <a:prstGeom prst="rect">
            <a:avLst/>
          </a:prstGeom>
        </p:spPr>
      </p:pic>
      <p:pic>
        <p:nvPicPr>
          <p:cNvPr id="13" name="Gráfico 12">
            <a:extLst>
              <a:ext uri="{FF2B5EF4-FFF2-40B4-BE49-F238E27FC236}">
                <a16:creationId xmlns:a16="http://schemas.microsoft.com/office/drawing/2014/main" id="{4514972F-F09F-538C-241F-274E163B3834}"/>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528585" y="554736"/>
            <a:ext cx="655563" cy="701975"/>
          </a:xfrm>
          <a:prstGeom prst="rect">
            <a:avLst/>
          </a:prstGeom>
        </p:spPr>
      </p:pic>
      <p:sp>
        <p:nvSpPr>
          <p:cNvPr id="14" name="Subtítulo 2">
            <a:extLst>
              <a:ext uri="{FF2B5EF4-FFF2-40B4-BE49-F238E27FC236}">
                <a16:creationId xmlns:a16="http://schemas.microsoft.com/office/drawing/2014/main" id="{9A990C7C-8771-D5BE-6A25-3CDD6DA208B7}"/>
              </a:ext>
            </a:extLst>
          </p:cNvPr>
          <p:cNvSpPr txBox="1">
            <a:spLocks/>
          </p:cNvSpPr>
          <p:nvPr/>
        </p:nvSpPr>
        <p:spPr>
          <a:xfrm>
            <a:off x="1380744" y="597408"/>
            <a:ext cx="9643872" cy="7019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900" b="1" dirty="0" smtClean="0">
                <a:solidFill>
                  <a:srgbClr val="75193B"/>
                </a:solidFill>
              </a:rPr>
              <a:t>Narrativa de Experiências reais</a:t>
            </a:r>
            <a:endParaRPr lang="pt-BR" sz="3900" b="1" dirty="0">
              <a:solidFill>
                <a:srgbClr val="75193B"/>
              </a:solidFill>
            </a:endParaRPr>
          </a:p>
        </p:txBody>
      </p:sp>
    </p:spTree>
    <p:extLst>
      <p:ext uri="{BB962C8B-B14F-4D97-AF65-F5344CB8AC3E}">
        <p14:creationId xmlns:p14="http://schemas.microsoft.com/office/powerpoint/2010/main" val="3216930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DFBFE-D564-3C42-C389-155098D3C1F3}"/>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CC11688F-5244-CE5F-0F36-89B61347DF71}"/>
              </a:ext>
            </a:extLst>
          </p:cNvPr>
          <p:cNvSpPr>
            <a:spLocks noGrp="1"/>
          </p:cNvSpPr>
          <p:nvPr>
            <p:ph type="subTitle" idx="1"/>
          </p:nvPr>
        </p:nvSpPr>
        <p:spPr>
          <a:xfrm>
            <a:off x="987552" y="1446245"/>
            <a:ext cx="10037064" cy="4305331"/>
          </a:xfrm>
        </p:spPr>
        <p:txBody>
          <a:bodyPr>
            <a:normAutofit fontScale="85000" lnSpcReduction="20000"/>
          </a:bodyPr>
          <a:lstStyle/>
          <a:p>
            <a:pPr marL="342900" indent="-342900" algn="l">
              <a:buFont typeface="Arial" panose="020B0604020202020204" pitchFamily="34" charset="0"/>
              <a:buChar char="•"/>
            </a:pPr>
            <a:r>
              <a:rPr lang="pt-BR" dirty="0"/>
              <a:t>A narrativa densa é um estilo de escrita científica, baseado na produção de Walter Benjamim (ensaísta, filósofo e sociólogo alemão, 1892-1940) e outros pensadores, que permite sistematiza e compartilhar conhecimentos decorrentes da experiência do autor/autora.</a:t>
            </a:r>
          </a:p>
          <a:p>
            <a:pPr marL="342900" indent="-342900" algn="l">
              <a:buFont typeface="Arial" panose="020B0604020202020204" pitchFamily="34" charset="0"/>
              <a:buChar char="•"/>
            </a:pPr>
            <a:r>
              <a:rPr lang="pt-BR" dirty="0"/>
              <a:t/>
            </a:r>
            <a:br>
              <a:rPr lang="pt-BR" dirty="0"/>
            </a:br>
            <a:r>
              <a:rPr lang="pt-BR" dirty="0"/>
              <a:t>O estilo da escrita é mais próximo do livro do que dos artigos científicos, permitindo que a descrição do pensamento do autor seja o fio condutor da narrativa. Os livros e a estética de textos que os compõem é o modo mais antigo do que os artigos e as revistas científicas de compartilhar o conhecimento produzido e ainda é muito utilizado nas ciências sociais e humanas.</a:t>
            </a:r>
          </a:p>
          <a:p>
            <a:pPr marL="342900" indent="-342900" algn="l">
              <a:buFont typeface="Arial" panose="020B0604020202020204" pitchFamily="34" charset="0"/>
              <a:buChar char="•"/>
            </a:pPr>
            <a:endParaRPr lang="pt-BR" dirty="0">
              <a:solidFill>
                <a:schemeClr val="accent2"/>
              </a:solidFill>
            </a:endParaRPr>
          </a:p>
          <a:p>
            <a:pPr marL="342900" indent="-342900" algn="l">
              <a:buFont typeface="Arial" panose="020B0604020202020204" pitchFamily="34" charset="0"/>
              <a:buChar char="•"/>
            </a:pPr>
            <a:r>
              <a:rPr lang="pt-BR" b="1" i="1" dirty="0"/>
              <a:t>Aqui, o conhecimento a partir da experiência é a produção científica a partir do trabalho, e não apenas no ambiente acadêmico</a:t>
            </a:r>
            <a:r>
              <a:rPr lang="pt-BR" b="1" i="1" dirty="0" smtClean="0"/>
              <a:t>.</a:t>
            </a:r>
            <a:endParaRPr lang="en-US" dirty="0"/>
          </a:p>
        </p:txBody>
      </p:sp>
      <p:pic>
        <p:nvPicPr>
          <p:cNvPr id="7" name="Gráfico 6">
            <a:extLst>
              <a:ext uri="{FF2B5EF4-FFF2-40B4-BE49-F238E27FC236}">
                <a16:creationId xmlns:a16="http://schemas.microsoft.com/office/drawing/2014/main" id="{B0540EE5-048D-CAFA-BDCE-897B731D0EE4}"/>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228600" y="6297524"/>
            <a:ext cx="11686032" cy="311475"/>
          </a:xfrm>
          <a:prstGeom prst="rect">
            <a:avLst/>
          </a:prstGeom>
        </p:spPr>
      </p:pic>
      <p:pic>
        <p:nvPicPr>
          <p:cNvPr id="13" name="Gráfico 12">
            <a:extLst>
              <a:ext uri="{FF2B5EF4-FFF2-40B4-BE49-F238E27FC236}">
                <a16:creationId xmlns:a16="http://schemas.microsoft.com/office/drawing/2014/main" id="{4514972F-F09F-538C-241F-274E163B3834}"/>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528585" y="554736"/>
            <a:ext cx="655563" cy="701975"/>
          </a:xfrm>
          <a:prstGeom prst="rect">
            <a:avLst/>
          </a:prstGeom>
        </p:spPr>
      </p:pic>
      <p:sp>
        <p:nvSpPr>
          <p:cNvPr id="14" name="Subtítulo 2">
            <a:extLst>
              <a:ext uri="{FF2B5EF4-FFF2-40B4-BE49-F238E27FC236}">
                <a16:creationId xmlns:a16="http://schemas.microsoft.com/office/drawing/2014/main" id="{9A990C7C-8771-D5BE-6A25-3CDD6DA208B7}"/>
              </a:ext>
            </a:extLst>
          </p:cNvPr>
          <p:cNvSpPr txBox="1">
            <a:spLocks/>
          </p:cNvSpPr>
          <p:nvPr/>
        </p:nvSpPr>
        <p:spPr>
          <a:xfrm>
            <a:off x="1380744" y="597408"/>
            <a:ext cx="9643872" cy="7019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900" b="1" dirty="0" smtClean="0">
                <a:solidFill>
                  <a:srgbClr val="75193B"/>
                </a:solidFill>
              </a:rPr>
              <a:t>Narrativa de Experiências reais</a:t>
            </a:r>
            <a:endParaRPr lang="pt-BR" sz="3900" b="1" dirty="0">
              <a:solidFill>
                <a:srgbClr val="75193B"/>
              </a:solidFill>
            </a:endParaRPr>
          </a:p>
        </p:txBody>
      </p:sp>
    </p:spTree>
    <p:extLst>
      <p:ext uri="{BB962C8B-B14F-4D97-AF65-F5344CB8AC3E}">
        <p14:creationId xmlns:p14="http://schemas.microsoft.com/office/powerpoint/2010/main" val="182162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DFBFE-D564-3C42-C389-155098D3C1F3}"/>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CC11688F-5244-CE5F-0F36-89B61347DF71}"/>
              </a:ext>
            </a:extLst>
          </p:cNvPr>
          <p:cNvSpPr>
            <a:spLocks noGrp="1"/>
          </p:cNvSpPr>
          <p:nvPr>
            <p:ph type="subTitle" idx="1"/>
          </p:nvPr>
        </p:nvSpPr>
        <p:spPr>
          <a:xfrm>
            <a:off x="987552" y="1446245"/>
            <a:ext cx="9643872" cy="4305331"/>
          </a:xfrm>
        </p:spPr>
        <p:txBody>
          <a:bodyPr>
            <a:normAutofit fontScale="92500" lnSpcReduction="20000"/>
          </a:bodyPr>
          <a:lstStyle/>
          <a:p>
            <a:pPr algn="l">
              <a:lnSpc>
                <a:spcPct val="100000"/>
              </a:lnSpc>
              <a:spcAft>
                <a:spcPts val="1200"/>
              </a:spcAft>
            </a:pPr>
            <a:r>
              <a:rPr lang="pt-BR" dirty="0"/>
              <a:t>As relações entre o </a:t>
            </a:r>
            <a:r>
              <a:rPr lang="pt-BR" dirty="0" smtClean="0"/>
              <a:t>fazer e o saber;</a:t>
            </a:r>
            <a:endParaRPr lang="pt-BR" dirty="0"/>
          </a:p>
          <a:p>
            <a:pPr algn="l">
              <a:lnSpc>
                <a:spcPct val="100000"/>
              </a:lnSpc>
              <a:spcAft>
                <a:spcPts val="1200"/>
              </a:spcAft>
            </a:pPr>
            <a:r>
              <a:rPr lang="pt-BR" dirty="0"/>
              <a:t>O saber disciplinar como relação de </a:t>
            </a:r>
            <a:r>
              <a:rPr lang="pt-BR" dirty="0" smtClean="0"/>
              <a:t>poder (hierarquia do saber);</a:t>
            </a:r>
            <a:endParaRPr lang="pt-BR" dirty="0"/>
          </a:p>
          <a:p>
            <a:pPr algn="l">
              <a:lnSpc>
                <a:spcPct val="100000"/>
              </a:lnSpc>
              <a:spcAft>
                <a:spcPts val="1200"/>
              </a:spcAft>
            </a:pPr>
            <a:r>
              <a:rPr lang="pt-BR" dirty="0"/>
              <a:t>A saúde como campo complexo de fazer, que requer, portanto, novas alianças entre o saber e o fazer:</a:t>
            </a:r>
          </a:p>
          <a:p>
            <a:pPr lvl="1" algn="l">
              <a:lnSpc>
                <a:spcPct val="100000"/>
              </a:lnSpc>
              <a:spcAft>
                <a:spcPts val="1200"/>
              </a:spcAft>
            </a:pPr>
            <a:r>
              <a:rPr lang="pt-BR" dirty="0"/>
              <a:t>Educação permanente em saúde (o aprender e produzir conhecimentos no cotidiano do trabalho e pelo cotidiano do trabalho);</a:t>
            </a:r>
          </a:p>
          <a:p>
            <a:pPr lvl="1" algn="l">
              <a:lnSpc>
                <a:spcPct val="100000"/>
              </a:lnSpc>
              <a:spcAft>
                <a:spcPts val="1200"/>
              </a:spcAft>
            </a:pPr>
            <a:r>
              <a:rPr lang="pt-BR" dirty="0"/>
              <a:t>Redes de saberes locais;</a:t>
            </a:r>
          </a:p>
          <a:p>
            <a:pPr lvl="1" algn="l">
              <a:lnSpc>
                <a:spcPct val="100000"/>
              </a:lnSpc>
              <a:spcAft>
                <a:spcPts val="1200"/>
              </a:spcAft>
            </a:pPr>
            <a:r>
              <a:rPr lang="pt-BR" dirty="0"/>
              <a:t>Novas configurações tecnológicas do trabalho em saúde: fazer em ato.</a:t>
            </a:r>
          </a:p>
          <a:p>
            <a:endParaRPr lang="pt-BR" sz="4000" b="1" dirty="0">
              <a:solidFill>
                <a:schemeClr val="accent5">
                  <a:lumMod val="50000"/>
                </a:schemeClr>
              </a:solidFill>
            </a:endParaRPr>
          </a:p>
          <a:p>
            <a:pPr marL="342900" indent="-342900" algn="l">
              <a:buFont typeface="Arial" panose="020B0604020202020204" pitchFamily="34" charset="0"/>
              <a:buChar char="•"/>
            </a:pPr>
            <a:endParaRPr lang="en-US" dirty="0"/>
          </a:p>
        </p:txBody>
      </p:sp>
      <p:pic>
        <p:nvPicPr>
          <p:cNvPr id="7" name="Gráfico 6">
            <a:extLst>
              <a:ext uri="{FF2B5EF4-FFF2-40B4-BE49-F238E27FC236}">
                <a16:creationId xmlns:a16="http://schemas.microsoft.com/office/drawing/2014/main" id="{B0540EE5-048D-CAFA-BDCE-897B731D0EE4}"/>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228600" y="6297524"/>
            <a:ext cx="11686032" cy="311475"/>
          </a:xfrm>
          <a:prstGeom prst="rect">
            <a:avLst/>
          </a:prstGeom>
        </p:spPr>
      </p:pic>
      <p:pic>
        <p:nvPicPr>
          <p:cNvPr id="13" name="Gráfico 12">
            <a:extLst>
              <a:ext uri="{FF2B5EF4-FFF2-40B4-BE49-F238E27FC236}">
                <a16:creationId xmlns:a16="http://schemas.microsoft.com/office/drawing/2014/main" id="{4514972F-F09F-538C-241F-274E163B3834}"/>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528585" y="554736"/>
            <a:ext cx="655563" cy="701975"/>
          </a:xfrm>
          <a:prstGeom prst="rect">
            <a:avLst/>
          </a:prstGeom>
        </p:spPr>
      </p:pic>
      <p:sp>
        <p:nvSpPr>
          <p:cNvPr id="14" name="Subtítulo 2">
            <a:extLst>
              <a:ext uri="{FF2B5EF4-FFF2-40B4-BE49-F238E27FC236}">
                <a16:creationId xmlns:a16="http://schemas.microsoft.com/office/drawing/2014/main" id="{9A990C7C-8771-D5BE-6A25-3CDD6DA208B7}"/>
              </a:ext>
            </a:extLst>
          </p:cNvPr>
          <p:cNvSpPr txBox="1">
            <a:spLocks/>
          </p:cNvSpPr>
          <p:nvPr/>
        </p:nvSpPr>
        <p:spPr>
          <a:xfrm>
            <a:off x="1380744" y="597408"/>
            <a:ext cx="9643872" cy="7019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900" b="1" dirty="0" smtClean="0">
                <a:solidFill>
                  <a:srgbClr val="75193B"/>
                </a:solidFill>
              </a:rPr>
              <a:t>Narrativa de Experiências reais</a:t>
            </a:r>
            <a:endParaRPr lang="pt-BR" sz="3900" b="1" dirty="0">
              <a:solidFill>
                <a:srgbClr val="75193B"/>
              </a:solidFill>
            </a:endParaRPr>
          </a:p>
        </p:txBody>
      </p:sp>
    </p:spTree>
    <p:extLst>
      <p:ext uri="{BB962C8B-B14F-4D97-AF65-F5344CB8AC3E}">
        <p14:creationId xmlns:p14="http://schemas.microsoft.com/office/powerpoint/2010/main" val="1916277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DFBFE-D564-3C42-C389-155098D3C1F3}"/>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CC11688F-5244-CE5F-0F36-89B61347DF71}"/>
              </a:ext>
            </a:extLst>
          </p:cNvPr>
          <p:cNvSpPr>
            <a:spLocks noGrp="1"/>
          </p:cNvSpPr>
          <p:nvPr>
            <p:ph type="subTitle" idx="1"/>
          </p:nvPr>
        </p:nvSpPr>
        <p:spPr>
          <a:xfrm>
            <a:off x="987552" y="1446245"/>
            <a:ext cx="9643872" cy="4305331"/>
          </a:xfrm>
        </p:spPr>
        <p:txBody>
          <a:bodyPr>
            <a:normAutofit fontScale="92500" lnSpcReduction="20000"/>
          </a:bodyPr>
          <a:lstStyle/>
          <a:p>
            <a:pPr marL="342900" indent="-342900" algn="l">
              <a:lnSpc>
                <a:spcPct val="100000"/>
              </a:lnSpc>
              <a:spcAft>
                <a:spcPts val="1200"/>
              </a:spcAft>
              <a:buFont typeface="Arial" panose="020B0604020202020204" pitchFamily="34" charset="0"/>
              <a:buChar char="•"/>
            </a:pPr>
            <a:r>
              <a:rPr lang="pt-BR" dirty="0"/>
              <a:t>Relatos de experiências como mostras de configurações tecnológicas inovadoras e vivas: o fazer local como fazer em ato;</a:t>
            </a:r>
          </a:p>
          <a:p>
            <a:pPr marL="342900" indent="-342900" algn="l">
              <a:lnSpc>
                <a:spcPct val="100000"/>
              </a:lnSpc>
              <a:spcAft>
                <a:spcPts val="1200"/>
              </a:spcAft>
              <a:buFont typeface="Arial" panose="020B0604020202020204" pitchFamily="34" charset="0"/>
              <a:buChar char="•"/>
            </a:pPr>
            <a:r>
              <a:rPr lang="pt-BR" dirty="0"/>
              <a:t>Escrita como ato generoso: contar do seu próprio fazer para encurtar a distância entre os problemas do cotidiano e o fazer de outros gestores e trabalhadores.</a:t>
            </a:r>
            <a:endParaRPr lang="pt-BR" dirty="0">
              <a:ea typeface="Times New Roman" panose="02020603050405020304" pitchFamily="18" charset="0"/>
              <a:cs typeface="Helvetica" pitchFamily="2" charset="0"/>
            </a:endParaRPr>
          </a:p>
          <a:p>
            <a:pPr marL="342900" indent="-342900" algn="l">
              <a:buFont typeface="Arial" panose="020B0604020202020204" pitchFamily="34" charset="0"/>
              <a:buChar char="•"/>
            </a:pPr>
            <a:r>
              <a:rPr lang="pt-BR" dirty="0">
                <a:ea typeface="Times New Roman" panose="02020603050405020304" pitchFamily="18" charset="0"/>
                <a:cs typeface="Helvetica" pitchFamily="2" charset="0"/>
              </a:rPr>
              <a:t>A percepção de uma prática significativa pode se iniciar de forma instintiva, partindo então para o fazer e o reinventar</a:t>
            </a:r>
            <a:r>
              <a:rPr lang="pt-BR" dirty="0"/>
              <a:t> </a:t>
            </a:r>
          </a:p>
          <a:p>
            <a:pPr marL="342900" indent="-342900" algn="l">
              <a:buFont typeface="Arial" panose="020B0604020202020204" pitchFamily="34" charset="0"/>
              <a:buChar char="•"/>
            </a:pPr>
            <a:r>
              <a:rPr lang="pt-BR" dirty="0"/>
              <a:t>Aprimorar a observação para saber dos avanços da equipe, da experiência</a:t>
            </a:r>
          </a:p>
          <a:p>
            <a:pPr marL="342900" indent="-342900" algn="l">
              <a:buFont typeface="Arial" panose="020B0604020202020204" pitchFamily="34" charset="0"/>
              <a:buChar char="•"/>
            </a:pPr>
            <a:r>
              <a:rPr lang="pt-BR" dirty="0"/>
              <a:t>Sistematizar ações = ampliar o olhar </a:t>
            </a:r>
            <a:endParaRPr lang="en-US" dirty="0"/>
          </a:p>
        </p:txBody>
      </p:sp>
      <p:pic>
        <p:nvPicPr>
          <p:cNvPr id="7" name="Gráfico 6">
            <a:extLst>
              <a:ext uri="{FF2B5EF4-FFF2-40B4-BE49-F238E27FC236}">
                <a16:creationId xmlns:a16="http://schemas.microsoft.com/office/drawing/2014/main" id="{B0540EE5-048D-CAFA-BDCE-897B731D0EE4}"/>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228600" y="6297524"/>
            <a:ext cx="11686032" cy="311475"/>
          </a:xfrm>
          <a:prstGeom prst="rect">
            <a:avLst/>
          </a:prstGeom>
        </p:spPr>
      </p:pic>
      <p:pic>
        <p:nvPicPr>
          <p:cNvPr id="13" name="Gráfico 12">
            <a:extLst>
              <a:ext uri="{FF2B5EF4-FFF2-40B4-BE49-F238E27FC236}">
                <a16:creationId xmlns:a16="http://schemas.microsoft.com/office/drawing/2014/main" id="{4514972F-F09F-538C-241F-274E163B3834}"/>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528585" y="554736"/>
            <a:ext cx="655563" cy="701975"/>
          </a:xfrm>
          <a:prstGeom prst="rect">
            <a:avLst/>
          </a:prstGeom>
        </p:spPr>
      </p:pic>
      <p:sp>
        <p:nvSpPr>
          <p:cNvPr id="14" name="Subtítulo 2">
            <a:extLst>
              <a:ext uri="{FF2B5EF4-FFF2-40B4-BE49-F238E27FC236}">
                <a16:creationId xmlns:a16="http://schemas.microsoft.com/office/drawing/2014/main" id="{9A990C7C-8771-D5BE-6A25-3CDD6DA208B7}"/>
              </a:ext>
            </a:extLst>
          </p:cNvPr>
          <p:cNvSpPr txBox="1">
            <a:spLocks/>
          </p:cNvSpPr>
          <p:nvPr/>
        </p:nvSpPr>
        <p:spPr>
          <a:xfrm>
            <a:off x="1380744" y="597408"/>
            <a:ext cx="9643872" cy="7019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900" b="1" dirty="0" smtClean="0">
                <a:solidFill>
                  <a:srgbClr val="75193B"/>
                </a:solidFill>
              </a:rPr>
              <a:t>Narrativa de Experiências reais</a:t>
            </a:r>
            <a:endParaRPr lang="pt-BR" sz="3900" b="1" dirty="0">
              <a:solidFill>
                <a:srgbClr val="75193B"/>
              </a:solidFill>
            </a:endParaRPr>
          </a:p>
        </p:txBody>
      </p:sp>
    </p:spTree>
    <p:extLst>
      <p:ext uri="{BB962C8B-B14F-4D97-AF65-F5344CB8AC3E}">
        <p14:creationId xmlns:p14="http://schemas.microsoft.com/office/powerpoint/2010/main" val="2486543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DFBFE-D564-3C42-C389-155098D3C1F3}"/>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CC11688F-5244-CE5F-0F36-89B61347DF71}"/>
              </a:ext>
            </a:extLst>
          </p:cNvPr>
          <p:cNvSpPr>
            <a:spLocks noGrp="1"/>
          </p:cNvSpPr>
          <p:nvPr>
            <p:ph type="subTitle" idx="1"/>
          </p:nvPr>
        </p:nvSpPr>
        <p:spPr>
          <a:xfrm>
            <a:off x="987552" y="1446245"/>
            <a:ext cx="9643872" cy="4305331"/>
          </a:xfrm>
        </p:spPr>
        <p:txBody>
          <a:bodyPr>
            <a:normAutofit fontScale="92500"/>
          </a:bodyPr>
          <a:lstStyle/>
          <a:p>
            <a:pPr marL="342900" indent="-342900" algn="l">
              <a:lnSpc>
                <a:spcPct val="100000"/>
              </a:lnSpc>
              <a:buFont typeface="Arial" panose="020B0604020202020204" pitchFamily="34" charset="0"/>
              <a:buChar char="•"/>
            </a:pPr>
            <a:r>
              <a:rPr lang="pt-BR" dirty="0"/>
              <a:t>O ato de escrever e colocar no papel é transformador, especialmente quando a ação ocorre de modo coletivo, é mais uma maneira de potencializar o trabalho em grupo tão importante dentro dos serviços com equipes multiprofissionais tão distintas. </a:t>
            </a:r>
          </a:p>
          <a:p>
            <a:pPr marL="342900" indent="-342900" algn="l">
              <a:lnSpc>
                <a:spcPct val="100000"/>
              </a:lnSpc>
              <a:buFont typeface="Arial" panose="020B0604020202020204" pitchFamily="34" charset="0"/>
              <a:buChar char="•"/>
            </a:pPr>
            <a:r>
              <a:rPr lang="pt-BR" dirty="0"/>
              <a:t>Trazer do subjetivo para o racional, para o lógico. </a:t>
            </a:r>
          </a:p>
          <a:p>
            <a:pPr marL="342900" indent="-342900" algn="l">
              <a:lnSpc>
                <a:spcPct val="100000"/>
              </a:lnSpc>
              <a:buFont typeface="Arial" panose="020B0604020202020204" pitchFamily="34" charset="0"/>
              <a:buChar char="•"/>
            </a:pPr>
            <a:r>
              <a:rPr lang="pt-BR" dirty="0"/>
              <a:t>Materializar o intangível – grande desafio</a:t>
            </a:r>
          </a:p>
          <a:p>
            <a:pPr marL="342900" indent="-342900" algn="l">
              <a:lnSpc>
                <a:spcPct val="150000"/>
              </a:lnSpc>
              <a:buFont typeface="Arial" panose="020B0604020202020204" pitchFamily="34" charset="0"/>
              <a:buChar char="•"/>
            </a:pPr>
            <a:r>
              <a:rPr lang="pt-BR" dirty="0"/>
              <a:t>Medo de colocar no papel e expor a equipe</a:t>
            </a:r>
          </a:p>
          <a:p>
            <a:pPr marL="342900" indent="-342900" algn="l">
              <a:lnSpc>
                <a:spcPct val="150000"/>
              </a:lnSpc>
              <a:buFont typeface="Arial" panose="020B0604020202020204" pitchFamily="34" charset="0"/>
              <a:buChar char="•"/>
            </a:pPr>
            <a:r>
              <a:rPr lang="pt-BR" dirty="0"/>
              <a:t>Estimular as equipes superando a pressão da chefia</a:t>
            </a:r>
          </a:p>
          <a:p>
            <a:pPr marL="342900" indent="-342900" algn="l">
              <a:buFont typeface="Arial" panose="020B0604020202020204" pitchFamily="34" charset="0"/>
              <a:buChar char="•"/>
            </a:pPr>
            <a:endParaRPr lang="en-US" dirty="0"/>
          </a:p>
        </p:txBody>
      </p:sp>
      <p:pic>
        <p:nvPicPr>
          <p:cNvPr id="7" name="Gráfico 6">
            <a:extLst>
              <a:ext uri="{FF2B5EF4-FFF2-40B4-BE49-F238E27FC236}">
                <a16:creationId xmlns:a16="http://schemas.microsoft.com/office/drawing/2014/main" id="{B0540EE5-048D-CAFA-BDCE-897B731D0EE4}"/>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228600" y="6297524"/>
            <a:ext cx="11686032" cy="311475"/>
          </a:xfrm>
          <a:prstGeom prst="rect">
            <a:avLst/>
          </a:prstGeom>
        </p:spPr>
      </p:pic>
      <p:pic>
        <p:nvPicPr>
          <p:cNvPr id="13" name="Gráfico 12">
            <a:extLst>
              <a:ext uri="{FF2B5EF4-FFF2-40B4-BE49-F238E27FC236}">
                <a16:creationId xmlns:a16="http://schemas.microsoft.com/office/drawing/2014/main" id="{4514972F-F09F-538C-241F-274E163B3834}"/>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528585" y="554736"/>
            <a:ext cx="655563" cy="701975"/>
          </a:xfrm>
          <a:prstGeom prst="rect">
            <a:avLst/>
          </a:prstGeom>
        </p:spPr>
      </p:pic>
      <p:sp>
        <p:nvSpPr>
          <p:cNvPr id="14" name="Subtítulo 2">
            <a:extLst>
              <a:ext uri="{FF2B5EF4-FFF2-40B4-BE49-F238E27FC236}">
                <a16:creationId xmlns:a16="http://schemas.microsoft.com/office/drawing/2014/main" id="{9A990C7C-8771-D5BE-6A25-3CDD6DA208B7}"/>
              </a:ext>
            </a:extLst>
          </p:cNvPr>
          <p:cNvSpPr txBox="1">
            <a:spLocks/>
          </p:cNvSpPr>
          <p:nvPr/>
        </p:nvSpPr>
        <p:spPr>
          <a:xfrm>
            <a:off x="1380744" y="597408"/>
            <a:ext cx="9643872" cy="7019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900" b="1" dirty="0" smtClean="0">
                <a:solidFill>
                  <a:srgbClr val="75193B"/>
                </a:solidFill>
              </a:rPr>
              <a:t>Narrativa de Experiências reais</a:t>
            </a:r>
            <a:endParaRPr lang="pt-BR" sz="3900" b="1" dirty="0">
              <a:solidFill>
                <a:srgbClr val="75193B"/>
              </a:solidFill>
            </a:endParaRPr>
          </a:p>
        </p:txBody>
      </p:sp>
    </p:spTree>
    <p:extLst>
      <p:ext uri="{BB962C8B-B14F-4D97-AF65-F5344CB8AC3E}">
        <p14:creationId xmlns:p14="http://schemas.microsoft.com/office/powerpoint/2010/main" val="685077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DFBFE-D564-3C42-C389-155098D3C1F3}"/>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CC11688F-5244-CE5F-0F36-89B61347DF71}"/>
              </a:ext>
            </a:extLst>
          </p:cNvPr>
          <p:cNvSpPr>
            <a:spLocks noGrp="1"/>
          </p:cNvSpPr>
          <p:nvPr>
            <p:ph type="subTitle" idx="1"/>
          </p:nvPr>
        </p:nvSpPr>
        <p:spPr>
          <a:xfrm>
            <a:off x="987552" y="1446245"/>
            <a:ext cx="9643872" cy="4305331"/>
          </a:xfrm>
        </p:spPr>
        <p:txBody>
          <a:bodyPr>
            <a:normAutofit fontScale="92500" lnSpcReduction="20000"/>
          </a:bodyPr>
          <a:lstStyle/>
          <a:p>
            <a:pPr marL="342900" indent="-342900" algn="l">
              <a:buFont typeface="Arial" panose="020B0604020202020204" pitchFamily="34" charset="0"/>
              <a:buChar char="•"/>
            </a:pPr>
            <a:r>
              <a:rPr lang="pt-BR" dirty="0"/>
              <a:t>Registro de experiências promove a reflexão e a potência das experiências </a:t>
            </a:r>
          </a:p>
          <a:p>
            <a:pPr marL="342900" indent="-342900" algn="l">
              <a:buFont typeface="Arial" panose="020B0604020202020204" pitchFamily="34" charset="0"/>
              <a:buChar char="•"/>
            </a:pPr>
            <a:r>
              <a:rPr lang="pt-BR" dirty="0"/>
              <a:t>As experiências de troca retiram a capa de invisibilidade </a:t>
            </a:r>
          </a:p>
          <a:p>
            <a:pPr marL="342900" indent="-342900" algn="l">
              <a:buFont typeface="Arial" panose="020B0604020202020204" pitchFamily="34" charset="0"/>
              <a:buChar char="•"/>
            </a:pPr>
            <a:r>
              <a:rPr lang="pt-BR" dirty="0"/>
              <a:t>Capacidade de integrar através de outras experiências e adaptar na sua realidade </a:t>
            </a:r>
          </a:p>
          <a:p>
            <a:pPr marL="342900" indent="-342900" algn="l">
              <a:buFont typeface="Arial" panose="020B0604020202020204" pitchFamily="34" charset="0"/>
              <a:buChar char="•"/>
            </a:pPr>
            <a:r>
              <a:rPr lang="pt-BR" dirty="0"/>
              <a:t>Reconhecimento da gestão, </a:t>
            </a:r>
            <a:r>
              <a:rPr lang="pt-BR" dirty="0" err="1"/>
              <a:t>empoderamento</a:t>
            </a:r>
            <a:r>
              <a:rPr lang="pt-BR" dirty="0"/>
              <a:t> e motivação dos profissionais na realização das atividades </a:t>
            </a:r>
          </a:p>
          <a:p>
            <a:pPr marL="342900" indent="-342900" algn="l">
              <a:buFont typeface="Arial" panose="020B0604020202020204" pitchFamily="34" charset="0"/>
              <a:buChar char="•"/>
            </a:pPr>
            <a:r>
              <a:rPr lang="pt-BR" dirty="0"/>
              <a:t>Criação de vínculos com os usuários  - </a:t>
            </a:r>
            <a:r>
              <a:rPr lang="pt-BR" dirty="0" smtClean="0"/>
              <a:t>Conhecer o </a:t>
            </a:r>
            <a:r>
              <a:rPr lang="pt-BR" dirty="0"/>
              <a:t>impacto para o usuário</a:t>
            </a:r>
          </a:p>
          <a:p>
            <a:pPr marL="342900" indent="-342900" algn="l">
              <a:buFont typeface="Arial" panose="020B0604020202020204" pitchFamily="34" charset="0"/>
              <a:buChar char="•"/>
            </a:pPr>
            <a:r>
              <a:rPr lang="pt-BR" dirty="0"/>
              <a:t>A agenda é grande e corrida, isso dificulta identificar boas práticas</a:t>
            </a:r>
          </a:p>
          <a:p>
            <a:pPr marL="342900" indent="-342900" algn="l">
              <a:buFont typeface="Arial" panose="020B0604020202020204" pitchFamily="34" charset="0"/>
              <a:buChar char="•"/>
            </a:pPr>
            <a:r>
              <a:rPr lang="pt-BR" dirty="0"/>
              <a:t>Visibilidade para a gestão e a interferência política do </a:t>
            </a:r>
            <a:r>
              <a:rPr lang="pt-BR" dirty="0" smtClean="0"/>
              <a:t>gestor</a:t>
            </a:r>
            <a:endParaRPr lang="en-US" dirty="0"/>
          </a:p>
        </p:txBody>
      </p:sp>
      <p:pic>
        <p:nvPicPr>
          <p:cNvPr id="7" name="Gráfico 6">
            <a:extLst>
              <a:ext uri="{FF2B5EF4-FFF2-40B4-BE49-F238E27FC236}">
                <a16:creationId xmlns:a16="http://schemas.microsoft.com/office/drawing/2014/main" id="{B0540EE5-048D-CAFA-BDCE-897B731D0EE4}"/>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228600" y="6297524"/>
            <a:ext cx="11686032" cy="311475"/>
          </a:xfrm>
          <a:prstGeom prst="rect">
            <a:avLst/>
          </a:prstGeom>
        </p:spPr>
      </p:pic>
      <p:pic>
        <p:nvPicPr>
          <p:cNvPr id="13" name="Gráfico 12">
            <a:extLst>
              <a:ext uri="{FF2B5EF4-FFF2-40B4-BE49-F238E27FC236}">
                <a16:creationId xmlns:a16="http://schemas.microsoft.com/office/drawing/2014/main" id="{4514972F-F09F-538C-241F-274E163B3834}"/>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528585" y="554736"/>
            <a:ext cx="655563" cy="701975"/>
          </a:xfrm>
          <a:prstGeom prst="rect">
            <a:avLst/>
          </a:prstGeom>
        </p:spPr>
      </p:pic>
      <p:sp>
        <p:nvSpPr>
          <p:cNvPr id="14" name="Subtítulo 2">
            <a:extLst>
              <a:ext uri="{FF2B5EF4-FFF2-40B4-BE49-F238E27FC236}">
                <a16:creationId xmlns:a16="http://schemas.microsoft.com/office/drawing/2014/main" id="{9A990C7C-8771-D5BE-6A25-3CDD6DA208B7}"/>
              </a:ext>
            </a:extLst>
          </p:cNvPr>
          <p:cNvSpPr txBox="1">
            <a:spLocks/>
          </p:cNvSpPr>
          <p:nvPr/>
        </p:nvSpPr>
        <p:spPr>
          <a:xfrm>
            <a:off x="1380744" y="597408"/>
            <a:ext cx="9643872" cy="7019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900" b="1" dirty="0" smtClean="0">
                <a:solidFill>
                  <a:srgbClr val="75193B"/>
                </a:solidFill>
              </a:rPr>
              <a:t>Narrativa de Experiências reais</a:t>
            </a:r>
            <a:endParaRPr lang="pt-BR" sz="3900" b="1" dirty="0">
              <a:solidFill>
                <a:srgbClr val="75193B"/>
              </a:solidFill>
            </a:endParaRPr>
          </a:p>
        </p:txBody>
      </p:sp>
    </p:spTree>
    <p:extLst>
      <p:ext uri="{BB962C8B-B14F-4D97-AF65-F5344CB8AC3E}">
        <p14:creationId xmlns:p14="http://schemas.microsoft.com/office/powerpoint/2010/main" val="4139656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DFBFE-D564-3C42-C389-155098D3C1F3}"/>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CC11688F-5244-CE5F-0F36-89B61347DF71}"/>
              </a:ext>
            </a:extLst>
          </p:cNvPr>
          <p:cNvSpPr>
            <a:spLocks noGrp="1"/>
          </p:cNvSpPr>
          <p:nvPr>
            <p:ph type="subTitle" idx="1"/>
          </p:nvPr>
        </p:nvSpPr>
        <p:spPr>
          <a:xfrm>
            <a:off x="987552" y="1446245"/>
            <a:ext cx="9643872" cy="4305331"/>
          </a:xfrm>
        </p:spPr>
        <p:txBody>
          <a:bodyPr>
            <a:normAutofit fontScale="85000" lnSpcReduction="20000"/>
          </a:bodyPr>
          <a:lstStyle/>
          <a:p>
            <a:pPr marL="342900" indent="-342900" algn="l">
              <a:buFont typeface="Arial" panose="020B0604020202020204" pitchFamily="34" charset="0"/>
              <a:buChar char="•"/>
            </a:pPr>
            <a:r>
              <a:rPr lang="pt-BR" dirty="0"/>
              <a:t>Potencializa o trabalho coletivo em equipe </a:t>
            </a:r>
          </a:p>
          <a:p>
            <a:pPr marL="342900" indent="-342900" algn="l">
              <a:buFont typeface="Arial" panose="020B0604020202020204" pitchFamily="34" charset="0"/>
              <a:buChar char="•"/>
            </a:pPr>
            <a:endParaRPr lang="pt-BR" dirty="0"/>
          </a:p>
          <a:p>
            <a:pPr marL="342900" indent="-342900" algn="l">
              <a:buFont typeface="Arial" panose="020B0604020202020204" pitchFamily="34" charset="0"/>
              <a:buChar char="•"/>
            </a:pPr>
            <a:r>
              <a:rPr lang="pt-BR" dirty="0"/>
              <a:t>Criatividade – amplificada quando surge do trabalho em grupo, do querer do grupo</a:t>
            </a:r>
          </a:p>
          <a:p>
            <a:pPr marL="342900" indent="-342900" algn="l">
              <a:buFont typeface="Arial" panose="020B0604020202020204" pitchFamily="34" charset="0"/>
              <a:buChar char="•"/>
            </a:pPr>
            <a:endParaRPr lang="pt-BR" dirty="0"/>
          </a:p>
          <a:p>
            <a:pPr marL="342900" indent="-342900" algn="l">
              <a:buFont typeface="Arial" panose="020B0604020202020204" pitchFamily="34" charset="0"/>
              <a:buChar char="•"/>
            </a:pPr>
            <a:r>
              <a:rPr lang="pt-BR" dirty="0"/>
              <a:t>Cada um traz suas dores, como </a:t>
            </a:r>
            <a:r>
              <a:rPr lang="pt-BR" dirty="0" smtClean="0"/>
              <a:t>enfrentá-las, cuidá-las e supera-las</a:t>
            </a:r>
            <a:r>
              <a:rPr lang="pt-BR" dirty="0"/>
              <a:t>?</a:t>
            </a:r>
          </a:p>
          <a:p>
            <a:pPr marL="342900" indent="-342900" algn="l">
              <a:buFont typeface="Arial" panose="020B0604020202020204" pitchFamily="34" charset="0"/>
              <a:buChar char="•"/>
            </a:pPr>
            <a:endParaRPr lang="pt-BR" dirty="0"/>
          </a:p>
          <a:p>
            <a:pPr marL="342900" indent="-342900" algn="l">
              <a:buFont typeface="Arial" panose="020B0604020202020204" pitchFamily="34" charset="0"/>
              <a:buChar char="•"/>
            </a:pPr>
            <a:r>
              <a:rPr lang="pt-BR" dirty="0"/>
              <a:t>O que é </a:t>
            </a:r>
            <a:r>
              <a:rPr lang="pt-BR" dirty="0" smtClean="0"/>
              <a:t>uma </a:t>
            </a:r>
            <a:r>
              <a:rPr lang="pt-BR" dirty="0"/>
              <a:t>experiência </a:t>
            </a:r>
            <a:r>
              <a:rPr lang="pt-BR" dirty="0" smtClean="0"/>
              <a:t>exitosa</a:t>
            </a:r>
            <a:r>
              <a:rPr lang="pt-BR" dirty="0"/>
              <a:t>? </a:t>
            </a:r>
            <a:endParaRPr lang="pt-BR" dirty="0" smtClean="0"/>
          </a:p>
          <a:p>
            <a:pPr marL="342900" indent="-342900" algn="l">
              <a:buFont typeface="Arial" panose="020B0604020202020204" pitchFamily="34" charset="0"/>
              <a:buChar char="•"/>
            </a:pPr>
            <a:endParaRPr lang="pt-BR" dirty="0"/>
          </a:p>
          <a:p>
            <a:pPr marL="342900" indent="-342900" algn="l">
              <a:buFont typeface="Arial" panose="020B0604020202020204" pitchFamily="34" charset="0"/>
              <a:buChar char="•"/>
            </a:pPr>
            <a:r>
              <a:rPr lang="pt-BR" dirty="0" smtClean="0"/>
              <a:t>Enfrentar a </a:t>
            </a:r>
            <a:r>
              <a:rPr lang="pt-BR" dirty="0"/>
              <a:t>vaidade, o </a:t>
            </a:r>
            <a:r>
              <a:rPr lang="pt-BR" dirty="0" smtClean="0"/>
              <a:t>medo, os conflitos...</a:t>
            </a:r>
            <a:endParaRPr lang="pt-BR" dirty="0"/>
          </a:p>
          <a:p>
            <a:pPr marL="342900" indent="-342900" algn="l">
              <a:buFont typeface="Arial" panose="020B0604020202020204" pitchFamily="34" charset="0"/>
              <a:buChar char="•"/>
            </a:pPr>
            <a:endParaRPr lang="pt-BR" dirty="0"/>
          </a:p>
          <a:p>
            <a:pPr marL="342900" indent="-342900" algn="l">
              <a:buFont typeface="Arial" panose="020B0604020202020204" pitchFamily="34" charset="0"/>
              <a:buChar char="•"/>
            </a:pPr>
            <a:r>
              <a:rPr lang="pt-BR" dirty="0"/>
              <a:t>Transformação e mudança da realidade </a:t>
            </a:r>
          </a:p>
          <a:p>
            <a:pPr marL="342900" indent="-342900" algn="l">
              <a:buFont typeface="Arial" panose="020B0604020202020204" pitchFamily="34" charset="0"/>
              <a:buChar char="•"/>
            </a:pPr>
            <a:endParaRPr lang="en-US" dirty="0"/>
          </a:p>
        </p:txBody>
      </p:sp>
      <p:pic>
        <p:nvPicPr>
          <p:cNvPr id="7" name="Gráfico 6">
            <a:extLst>
              <a:ext uri="{FF2B5EF4-FFF2-40B4-BE49-F238E27FC236}">
                <a16:creationId xmlns:a16="http://schemas.microsoft.com/office/drawing/2014/main" id="{B0540EE5-048D-CAFA-BDCE-897B731D0EE4}"/>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228600" y="6297524"/>
            <a:ext cx="11686032" cy="311475"/>
          </a:xfrm>
          <a:prstGeom prst="rect">
            <a:avLst/>
          </a:prstGeom>
        </p:spPr>
      </p:pic>
      <p:pic>
        <p:nvPicPr>
          <p:cNvPr id="13" name="Gráfico 12">
            <a:extLst>
              <a:ext uri="{FF2B5EF4-FFF2-40B4-BE49-F238E27FC236}">
                <a16:creationId xmlns:a16="http://schemas.microsoft.com/office/drawing/2014/main" id="{4514972F-F09F-538C-241F-274E163B3834}"/>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528585" y="554736"/>
            <a:ext cx="655563" cy="701975"/>
          </a:xfrm>
          <a:prstGeom prst="rect">
            <a:avLst/>
          </a:prstGeom>
        </p:spPr>
      </p:pic>
      <p:sp>
        <p:nvSpPr>
          <p:cNvPr id="14" name="Subtítulo 2">
            <a:extLst>
              <a:ext uri="{FF2B5EF4-FFF2-40B4-BE49-F238E27FC236}">
                <a16:creationId xmlns:a16="http://schemas.microsoft.com/office/drawing/2014/main" id="{9A990C7C-8771-D5BE-6A25-3CDD6DA208B7}"/>
              </a:ext>
            </a:extLst>
          </p:cNvPr>
          <p:cNvSpPr txBox="1">
            <a:spLocks/>
          </p:cNvSpPr>
          <p:nvPr/>
        </p:nvSpPr>
        <p:spPr>
          <a:xfrm>
            <a:off x="1380744" y="597408"/>
            <a:ext cx="9643872" cy="7019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900" b="1" dirty="0" smtClean="0">
                <a:solidFill>
                  <a:srgbClr val="75193B"/>
                </a:solidFill>
              </a:rPr>
              <a:t>Narrativa de Experiências reais</a:t>
            </a:r>
            <a:endParaRPr lang="pt-BR" sz="3900" b="1" dirty="0">
              <a:solidFill>
                <a:srgbClr val="75193B"/>
              </a:solidFill>
            </a:endParaRPr>
          </a:p>
        </p:txBody>
      </p:sp>
    </p:spTree>
    <p:extLst>
      <p:ext uri="{BB962C8B-B14F-4D97-AF65-F5344CB8AC3E}">
        <p14:creationId xmlns:p14="http://schemas.microsoft.com/office/powerpoint/2010/main" val="600861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F6231-7B05-56C7-2434-1C1A49A18305}"/>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8E3BD70C-9FCA-8AE4-A425-2DA6C7B016E2}"/>
              </a:ext>
            </a:extLst>
          </p:cNvPr>
          <p:cNvSpPr>
            <a:spLocks noGrp="1"/>
          </p:cNvSpPr>
          <p:nvPr>
            <p:ph type="subTitle" idx="1"/>
          </p:nvPr>
        </p:nvSpPr>
        <p:spPr>
          <a:xfrm>
            <a:off x="987551" y="1638889"/>
            <a:ext cx="10040113" cy="4451360"/>
          </a:xfrm>
        </p:spPr>
        <p:txBody>
          <a:bodyPr>
            <a:normAutofit fontScale="92500" lnSpcReduction="10000"/>
          </a:bodyPr>
          <a:lstStyle/>
          <a:p>
            <a:pPr algn="just"/>
            <a:r>
              <a:rPr lang="pt-BR" dirty="0"/>
              <a:t>Uma das atribuições do </a:t>
            </a:r>
            <a:r>
              <a:rPr lang="pt-BR" dirty="0" err="1"/>
              <a:t>Conasems</a:t>
            </a:r>
            <a:r>
              <a:rPr lang="pt-BR" dirty="0"/>
              <a:t> é promover a troca de experiências entre gestores e profissionais da saúde, com o intuito de fortalecer as iniciativas desenvolvidas nos municípios brasileiros. </a:t>
            </a:r>
          </a:p>
          <a:p>
            <a:pPr algn="just"/>
            <a:r>
              <a:rPr lang="pt-BR" dirty="0"/>
              <a:t>A entidade tem mobilizado os gestores da saúde desde </a:t>
            </a:r>
            <a:r>
              <a:rPr lang="pt-BR" b="1" dirty="0"/>
              <a:t>1984</a:t>
            </a:r>
            <a:r>
              <a:rPr lang="pt-BR" dirty="0"/>
              <a:t>, primeiro com encontros anuais e a partir de </a:t>
            </a:r>
            <a:r>
              <a:rPr lang="pt-BR" b="1" dirty="0"/>
              <a:t>1998 </a:t>
            </a:r>
            <a:r>
              <a:rPr lang="pt-BR" dirty="0"/>
              <a:t>na forma de Congressos. </a:t>
            </a:r>
          </a:p>
          <a:p>
            <a:pPr algn="just"/>
            <a:r>
              <a:rPr lang="pt-BR" dirty="0"/>
              <a:t>Desde </a:t>
            </a:r>
            <a:r>
              <a:rPr lang="pt-BR" b="1" dirty="0"/>
              <a:t>2003</a:t>
            </a:r>
            <a:r>
              <a:rPr lang="pt-BR" dirty="0"/>
              <a:t> o CONASEMS abre espaço em seus Congressos Nacionais para a troca de experiências municipais por meio da organização da </a:t>
            </a:r>
            <a:r>
              <a:rPr lang="pt-BR" b="1" dirty="0"/>
              <a:t>Mostra Brasil, aqui tem SUS.</a:t>
            </a:r>
            <a:r>
              <a:rPr lang="pt-BR" dirty="0"/>
              <a:t> </a:t>
            </a:r>
          </a:p>
          <a:p>
            <a:pPr algn="just"/>
            <a:r>
              <a:rPr lang="pt-BR" dirty="0"/>
              <a:t>Nesses </a:t>
            </a:r>
            <a:r>
              <a:rPr lang="pt-BR" dirty="0" smtClean="0"/>
              <a:t>20 </a:t>
            </a:r>
            <a:r>
              <a:rPr lang="pt-BR" dirty="0"/>
              <a:t>anos a </a:t>
            </a:r>
            <a:r>
              <a:rPr lang="pt-BR" b="1" dirty="0"/>
              <a:t>Mostra Brasil, aqui tem SUS</a:t>
            </a:r>
            <a:r>
              <a:rPr lang="pt-BR" dirty="0"/>
              <a:t> consolidou-se como uma oportunidade de encontros, trocas e aprendizados para todos aqueles que fazem saúde no dia a dia nos municípios brasileiros. </a:t>
            </a:r>
          </a:p>
        </p:txBody>
      </p:sp>
      <p:pic>
        <p:nvPicPr>
          <p:cNvPr id="7" name="Gráfico 6">
            <a:extLst>
              <a:ext uri="{FF2B5EF4-FFF2-40B4-BE49-F238E27FC236}">
                <a16:creationId xmlns:a16="http://schemas.microsoft.com/office/drawing/2014/main" id="{5A1FD378-13B7-B038-0A02-B97EDB4E7983}"/>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228600" y="6297524"/>
            <a:ext cx="11686032" cy="311475"/>
          </a:xfrm>
          <a:prstGeom prst="rect">
            <a:avLst/>
          </a:prstGeom>
        </p:spPr>
      </p:pic>
      <p:sp>
        <p:nvSpPr>
          <p:cNvPr id="2" name="Retângulo 1">
            <a:extLst>
              <a:ext uri="{FF2B5EF4-FFF2-40B4-BE49-F238E27FC236}">
                <a16:creationId xmlns:a16="http://schemas.microsoft.com/office/drawing/2014/main" id="{414F7D05-0243-3DFC-6BC7-09F8C3CCC843}"/>
              </a:ext>
            </a:extLst>
          </p:cNvPr>
          <p:cNvSpPr>
            <a:spLocks noGrp="1" noRot="1" noMove="1" noResize="1" noEditPoints="1" noAdjustHandles="1" noChangeArrowheads="1" noChangeShapeType="1"/>
          </p:cNvSpPr>
          <p:nvPr/>
        </p:nvSpPr>
        <p:spPr>
          <a:xfrm>
            <a:off x="0" y="0"/>
            <a:ext cx="12192000" cy="1170432"/>
          </a:xfrm>
          <a:prstGeom prst="rect">
            <a:avLst/>
          </a:prstGeom>
          <a:solidFill>
            <a:srgbClr val="00123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Subtítulo 2">
            <a:extLst>
              <a:ext uri="{FF2B5EF4-FFF2-40B4-BE49-F238E27FC236}">
                <a16:creationId xmlns:a16="http://schemas.microsoft.com/office/drawing/2014/main" id="{ABDEFF60-F263-C021-8628-A8A5F1CCF7F1}"/>
              </a:ext>
            </a:extLst>
          </p:cNvPr>
          <p:cNvSpPr txBox="1">
            <a:spLocks/>
          </p:cNvSpPr>
          <p:nvPr/>
        </p:nvSpPr>
        <p:spPr>
          <a:xfrm>
            <a:off x="987552" y="468457"/>
            <a:ext cx="9643872" cy="701975"/>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4000" b="1" dirty="0" smtClean="0">
                <a:solidFill>
                  <a:schemeClr val="bg1"/>
                </a:solidFill>
              </a:rPr>
              <a:t>O </a:t>
            </a:r>
            <a:r>
              <a:rPr lang="pt-BR" sz="4000" b="1" dirty="0" err="1">
                <a:solidFill>
                  <a:schemeClr val="bg1"/>
                </a:solidFill>
              </a:rPr>
              <a:t>Conasems</a:t>
            </a:r>
            <a:r>
              <a:rPr lang="pt-BR" sz="4000" b="1" dirty="0">
                <a:solidFill>
                  <a:schemeClr val="bg1"/>
                </a:solidFill>
              </a:rPr>
              <a:t> e a Mostra Brasil, aqui tem </a:t>
            </a:r>
            <a:r>
              <a:rPr lang="pt-BR" sz="4000" b="1" dirty="0" smtClean="0">
                <a:solidFill>
                  <a:schemeClr val="bg1"/>
                </a:solidFill>
              </a:rPr>
              <a:t>SUS</a:t>
            </a:r>
            <a:endParaRPr lang="pt-BR" sz="3900" b="1" dirty="0">
              <a:solidFill>
                <a:schemeClr val="bg1"/>
              </a:solidFill>
            </a:endParaRPr>
          </a:p>
        </p:txBody>
      </p:sp>
    </p:spTree>
    <p:extLst>
      <p:ext uri="{BB962C8B-B14F-4D97-AF65-F5344CB8AC3E}">
        <p14:creationId xmlns:p14="http://schemas.microsoft.com/office/powerpoint/2010/main" val="7414887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DFBFE-D564-3C42-C389-155098D3C1F3}"/>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CC11688F-5244-CE5F-0F36-89B61347DF71}"/>
              </a:ext>
            </a:extLst>
          </p:cNvPr>
          <p:cNvSpPr>
            <a:spLocks noGrp="1"/>
          </p:cNvSpPr>
          <p:nvPr>
            <p:ph type="subTitle" idx="1"/>
          </p:nvPr>
        </p:nvSpPr>
        <p:spPr>
          <a:xfrm>
            <a:off x="987552" y="1446245"/>
            <a:ext cx="9643872" cy="4305331"/>
          </a:xfrm>
        </p:spPr>
        <p:txBody>
          <a:bodyPr>
            <a:normAutofit fontScale="85000" lnSpcReduction="10000"/>
          </a:bodyPr>
          <a:lstStyle/>
          <a:p>
            <a:pPr marL="342900" indent="-342900" algn="l">
              <a:buFont typeface="Arial" panose="020B0604020202020204" pitchFamily="34" charset="0"/>
              <a:buChar char="•"/>
            </a:pPr>
            <a:r>
              <a:rPr lang="pt-BR" dirty="0"/>
              <a:t>Escrever o que é autêntico, o que capta de fato a realidade</a:t>
            </a:r>
          </a:p>
          <a:p>
            <a:pPr marL="342900" indent="-342900" algn="l">
              <a:buFont typeface="Arial" panose="020B0604020202020204" pitchFamily="34" charset="0"/>
              <a:buChar char="•"/>
            </a:pPr>
            <a:r>
              <a:rPr lang="pt-BR" dirty="0"/>
              <a:t>Respeitar a singularidade de cada área</a:t>
            </a:r>
          </a:p>
          <a:p>
            <a:pPr marL="342900" indent="-342900" algn="l">
              <a:buFont typeface="Arial" panose="020B0604020202020204" pitchFamily="34" charset="0"/>
              <a:buChar char="•"/>
            </a:pPr>
            <a:r>
              <a:rPr lang="pt-BR" dirty="0"/>
              <a:t>Desafio do tempo – as consignas* da escrita como prática do serviço, é possível</a:t>
            </a:r>
            <a:r>
              <a:rPr lang="pt-BR" dirty="0" smtClean="0"/>
              <a:t>?</a:t>
            </a:r>
          </a:p>
          <a:p>
            <a:pPr algn="l"/>
            <a:r>
              <a:rPr lang="pt-BR" b="1" dirty="0" smtClean="0"/>
              <a:t>*</a:t>
            </a:r>
            <a:r>
              <a:rPr lang="pt-BR" sz="1500" dirty="0"/>
              <a:t>Utilizado dentro do contexto do ensino-aprendizagem, o termo refere-se a uma forma de fazer pedidos aos envolvidos numa ação de modo a promover, além da realização de determinada tarefa, o aprendizado e a </a:t>
            </a:r>
            <a:r>
              <a:rPr lang="pt-BR" sz="1500" dirty="0" smtClean="0"/>
              <a:t>reflexão</a:t>
            </a:r>
            <a:r>
              <a:rPr lang="pt-BR" dirty="0" smtClean="0"/>
              <a:t>)</a:t>
            </a:r>
            <a:endParaRPr lang="pt-BR" dirty="0"/>
          </a:p>
          <a:p>
            <a:pPr marL="342900" indent="-342900" algn="l">
              <a:buFont typeface="Arial" panose="020B0604020202020204" pitchFamily="34" charset="0"/>
              <a:buChar char="•"/>
            </a:pPr>
            <a:r>
              <a:rPr lang="pt-BR" dirty="0"/>
              <a:t>A escrita faz parte do serviço – é um perfil de competência </a:t>
            </a:r>
            <a:r>
              <a:rPr lang="pt-BR" dirty="0" smtClean="0"/>
              <a:t>estimulado/valorizado </a:t>
            </a:r>
            <a:r>
              <a:rPr lang="pt-BR" dirty="0"/>
              <a:t>no profissional de saúde?</a:t>
            </a:r>
          </a:p>
          <a:p>
            <a:pPr marL="342900" indent="-342900" algn="l">
              <a:buFont typeface="Arial" panose="020B0604020202020204" pitchFamily="34" charset="0"/>
              <a:buChar char="•"/>
            </a:pPr>
            <a:r>
              <a:rPr lang="pt-BR" dirty="0"/>
              <a:t>Competência de escrita – capacidade de mobilizar as ideias, de dominar a língua, os símbolos, a sintaxe, a gramática.</a:t>
            </a:r>
          </a:p>
          <a:p>
            <a:pPr marL="342900" indent="-342900" algn="l">
              <a:buFont typeface="Arial" panose="020B0604020202020204" pitchFamily="34" charset="0"/>
              <a:buChar char="•"/>
            </a:pPr>
            <a:r>
              <a:rPr lang="pt-BR" dirty="0"/>
              <a:t>A ideia de </a:t>
            </a:r>
            <a:r>
              <a:rPr lang="pt-BR" dirty="0" smtClean="0"/>
              <a:t>“avaliação” </a:t>
            </a:r>
            <a:r>
              <a:rPr lang="pt-BR" dirty="0"/>
              <a:t>que </a:t>
            </a:r>
            <a:r>
              <a:rPr lang="pt-BR" dirty="0" smtClean="0"/>
              <a:t>ainda gera </a:t>
            </a:r>
            <a:r>
              <a:rPr lang="pt-BR" dirty="0"/>
              <a:t>pressão e aumenta o temor</a:t>
            </a:r>
          </a:p>
          <a:p>
            <a:pPr marL="342900" indent="-342900" algn="l">
              <a:buFont typeface="Arial" panose="020B0604020202020204" pitchFamily="34" charset="0"/>
              <a:buChar char="•"/>
            </a:pPr>
            <a:endParaRPr lang="en-US" dirty="0"/>
          </a:p>
        </p:txBody>
      </p:sp>
      <p:pic>
        <p:nvPicPr>
          <p:cNvPr id="7" name="Gráfico 6">
            <a:extLst>
              <a:ext uri="{FF2B5EF4-FFF2-40B4-BE49-F238E27FC236}">
                <a16:creationId xmlns:a16="http://schemas.microsoft.com/office/drawing/2014/main" id="{B0540EE5-048D-CAFA-BDCE-897B731D0EE4}"/>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228600" y="6297524"/>
            <a:ext cx="11686032" cy="311475"/>
          </a:xfrm>
          <a:prstGeom prst="rect">
            <a:avLst/>
          </a:prstGeom>
        </p:spPr>
      </p:pic>
      <p:pic>
        <p:nvPicPr>
          <p:cNvPr id="13" name="Gráfico 12">
            <a:extLst>
              <a:ext uri="{FF2B5EF4-FFF2-40B4-BE49-F238E27FC236}">
                <a16:creationId xmlns:a16="http://schemas.microsoft.com/office/drawing/2014/main" id="{4514972F-F09F-538C-241F-274E163B3834}"/>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528585" y="554736"/>
            <a:ext cx="655563" cy="701975"/>
          </a:xfrm>
          <a:prstGeom prst="rect">
            <a:avLst/>
          </a:prstGeom>
        </p:spPr>
      </p:pic>
      <p:sp>
        <p:nvSpPr>
          <p:cNvPr id="14" name="Subtítulo 2">
            <a:extLst>
              <a:ext uri="{FF2B5EF4-FFF2-40B4-BE49-F238E27FC236}">
                <a16:creationId xmlns:a16="http://schemas.microsoft.com/office/drawing/2014/main" id="{9A990C7C-8771-D5BE-6A25-3CDD6DA208B7}"/>
              </a:ext>
            </a:extLst>
          </p:cNvPr>
          <p:cNvSpPr txBox="1">
            <a:spLocks/>
          </p:cNvSpPr>
          <p:nvPr/>
        </p:nvSpPr>
        <p:spPr>
          <a:xfrm>
            <a:off x="1380744" y="597408"/>
            <a:ext cx="9643872" cy="7019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900" b="1" dirty="0" smtClean="0">
                <a:solidFill>
                  <a:srgbClr val="75193B"/>
                </a:solidFill>
              </a:rPr>
              <a:t>Narrativa de Experiências reais</a:t>
            </a:r>
            <a:endParaRPr lang="pt-BR" sz="3900" b="1" dirty="0">
              <a:solidFill>
                <a:srgbClr val="75193B"/>
              </a:solidFill>
            </a:endParaRPr>
          </a:p>
        </p:txBody>
      </p:sp>
    </p:spTree>
    <p:extLst>
      <p:ext uri="{BB962C8B-B14F-4D97-AF65-F5344CB8AC3E}">
        <p14:creationId xmlns:p14="http://schemas.microsoft.com/office/powerpoint/2010/main" val="3534381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DFBFE-D564-3C42-C389-155098D3C1F3}"/>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CC11688F-5244-CE5F-0F36-89B61347DF71}"/>
              </a:ext>
            </a:extLst>
          </p:cNvPr>
          <p:cNvSpPr>
            <a:spLocks noGrp="1"/>
          </p:cNvSpPr>
          <p:nvPr>
            <p:ph type="subTitle" idx="1"/>
          </p:nvPr>
        </p:nvSpPr>
        <p:spPr>
          <a:xfrm>
            <a:off x="987552" y="1446245"/>
            <a:ext cx="9643872" cy="4305331"/>
          </a:xfrm>
        </p:spPr>
        <p:txBody>
          <a:bodyPr>
            <a:normAutofit lnSpcReduction="10000"/>
          </a:bodyPr>
          <a:lstStyle/>
          <a:p>
            <a:pPr marL="914400" lvl="1" indent="-457200" algn="l">
              <a:spcAft>
                <a:spcPts val="1200"/>
              </a:spcAft>
              <a:buFont typeface="Arial" panose="020B0604020202020204" pitchFamily="34" charset="0"/>
              <a:buChar char="•"/>
            </a:pPr>
            <a:r>
              <a:rPr lang="pt-BR" dirty="0"/>
              <a:t>Priorize o leitor ao escrever sobre sua experiência, pense sempre no leitor (“trate o seu leitor como gostaria de ser tratado”)</a:t>
            </a:r>
          </a:p>
          <a:p>
            <a:pPr marL="914400" lvl="1" indent="-457200" algn="l">
              <a:spcAft>
                <a:spcPts val="1200"/>
              </a:spcAft>
              <a:buFont typeface="Arial" panose="020B0604020202020204" pitchFamily="34" charset="0"/>
              <a:buChar char="•"/>
            </a:pPr>
            <a:r>
              <a:rPr lang="pt-BR" dirty="0"/>
              <a:t>Conquiste seu leitor desde o começo do texto (“desperte no leitor a vontade de ler o próximo parágrafo”);</a:t>
            </a:r>
          </a:p>
          <a:p>
            <a:pPr marL="914400" lvl="1" indent="-457200" algn="l">
              <a:spcAft>
                <a:spcPts val="1200"/>
              </a:spcAft>
              <a:buFont typeface="Arial" panose="020B0604020202020204" pitchFamily="34" charset="0"/>
              <a:buChar char="•"/>
            </a:pPr>
            <a:r>
              <a:rPr lang="pt-BR" dirty="0"/>
              <a:t>Prefira frases diretas, com a estrutura sujeito + verbo + objeto, e evite o tempo passivo (“evite a sensação de rascunho”);</a:t>
            </a:r>
          </a:p>
          <a:p>
            <a:pPr marL="914400" lvl="1" indent="-457200" algn="l">
              <a:spcAft>
                <a:spcPts val="1200"/>
              </a:spcAft>
              <a:buFont typeface="Arial" panose="020B0604020202020204" pitchFamily="34" charset="0"/>
              <a:buChar char="•"/>
            </a:pPr>
            <a:r>
              <a:rPr lang="pt-BR" dirty="0"/>
              <a:t>Escolha verbos e substantivos fortes (“concentre-se em substantivos e verbos, não em adjetivos e </a:t>
            </a:r>
            <a:r>
              <a:rPr lang="pt-BR" dirty="0" smtClean="0"/>
              <a:t>advérbios);</a:t>
            </a:r>
            <a:endParaRPr lang="pt-BR" dirty="0"/>
          </a:p>
          <a:p>
            <a:pPr marL="914400" lvl="1" indent="-457200" algn="l">
              <a:spcAft>
                <a:spcPts val="1200"/>
              </a:spcAft>
              <a:buFont typeface="Arial" panose="020B0604020202020204" pitchFamily="34" charset="0"/>
              <a:buChar char="•"/>
            </a:pPr>
            <a:r>
              <a:rPr lang="pt-BR" dirty="0"/>
              <a:t>Enfrente as travas da escrita (“descubra como se livrar da preguiça de escrever, do medo e do perfeccionismo”);</a:t>
            </a:r>
          </a:p>
          <a:p>
            <a:pPr marL="342900" indent="-342900" algn="l">
              <a:buFont typeface="Arial" panose="020B0604020202020204" pitchFamily="34" charset="0"/>
              <a:buChar char="•"/>
            </a:pPr>
            <a:endParaRPr lang="en-US" dirty="0"/>
          </a:p>
        </p:txBody>
      </p:sp>
      <p:pic>
        <p:nvPicPr>
          <p:cNvPr id="7" name="Gráfico 6">
            <a:extLst>
              <a:ext uri="{FF2B5EF4-FFF2-40B4-BE49-F238E27FC236}">
                <a16:creationId xmlns:a16="http://schemas.microsoft.com/office/drawing/2014/main" id="{B0540EE5-048D-CAFA-BDCE-897B731D0EE4}"/>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228600" y="6297524"/>
            <a:ext cx="11686032" cy="311475"/>
          </a:xfrm>
          <a:prstGeom prst="rect">
            <a:avLst/>
          </a:prstGeom>
        </p:spPr>
      </p:pic>
      <p:pic>
        <p:nvPicPr>
          <p:cNvPr id="13" name="Gráfico 12">
            <a:extLst>
              <a:ext uri="{FF2B5EF4-FFF2-40B4-BE49-F238E27FC236}">
                <a16:creationId xmlns:a16="http://schemas.microsoft.com/office/drawing/2014/main" id="{4514972F-F09F-538C-241F-274E163B3834}"/>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528585" y="554736"/>
            <a:ext cx="655563" cy="701975"/>
          </a:xfrm>
          <a:prstGeom prst="rect">
            <a:avLst/>
          </a:prstGeom>
        </p:spPr>
      </p:pic>
      <p:sp>
        <p:nvSpPr>
          <p:cNvPr id="14" name="Subtítulo 2">
            <a:extLst>
              <a:ext uri="{FF2B5EF4-FFF2-40B4-BE49-F238E27FC236}">
                <a16:creationId xmlns:a16="http://schemas.microsoft.com/office/drawing/2014/main" id="{9A990C7C-8771-D5BE-6A25-3CDD6DA208B7}"/>
              </a:ext>
            </a:extLst>
          </p:cNvPr>
          <p:cNvSpPr txBox="1">
            <a:spLocks/>
          </p:cNvSpPr>
          <p:nvPr/>
        </p:nvSpPr>
        <p:spPr>
          <a:xfrm>
            <a:off x="1380744" y="597408"/>
            <a:ext cx="9643872" cy="7019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900" b="1" dirty="0" smtClean="0">
                <a:solidFill>
                  <a:srgbClr val="75193B"/>
                </a:solidFill>
              </a:rPr>
              <a:t>Narrativa de Experiências reais</a:t>
            </a:r>
            <a:endParaRPr lang="pt-BR" sz="3900" b="1" dirty="0">
              <a:solidFill>
                <a:srgbClr val="75193B"/>
              </a:solidFill>
            </a:endParaRPr>
          </a:p>
        </p:txBody>
      </p:sp>
    </p:spTree>
    <p:extLst>
      <p:ext uri="{BB962C8B-B14F-4D97-AF65-F5344CB8AC3E}">
        <p14:creationId xmlns:p14="http://schemas.microsoft.com/office/powerpoint/2010/main" val="3240733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DFBFE-D564-3C42-C389-155098D3C1F3}"/>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CC11688F-5244-CE5F-0F36-89B61347DF71}"/>
              </a:ext>
            </a:extLst>
          </p:cNvPr>
          <p:cNvSpPr>
            <a:spLocks noGrp="1"/>
          </p:cNvSpPr>
          <p:nvPr>
            <p:ph type="subTitle" idx="1"/>
          </p:nvPr>
        </p:nvSpPr>
        <p:spPr>
          <a:xfrm>
            <a:off x="987552" y="1446245"/>
            <a:ext cx="9643872" cy="4305331"/>
          </a:xfrm>
        </p:spPr>
        <p:txBody>
          <a:bodyPr>
            <a:normAutofit fontScale="92500"/>
          </a:bodyPr>
          <a:lstStyle/>
          <a:p>
            <a:pPr marL="914400" lvl="1" indent="-457200" algn="l">
              <a:spcAft>
                <a:spcPts val="1200"/>
              </a:spcAft>
              <a:buFont typeface="Arial" panose="020B0604020202020204" pitchFamily="34" charset="0"/>
              <a:buChar char="•"/>
            </a:pPr>
            <a:r>
              <a:rPr lang="pt-BR" dirty="0" smtClean="0"/>
              <a:t>Destaque o essencial em seu texto – antes de escrever ou revisar pergunte-se: se eu tirar essa palavra, esse parágrafo, o texto perde algo importante? Se a resposta for não, então retire. Seu texto precisa de cada palavra para transmitir a mensagem, conquistar seu leitor. Só deve estar no texto o que lhe acrescenta sentido.</a:t>
            </a:r>
          </a:p>
          <a:p>
            <a:pPr marL="914400" lvl="1" indent="-457200" algn="l">
              <a:spcAft>
                <a:spcPts val="1200"/>
              </a:spcAft>
              <a:buFont typeface="Arial" panose="020B0604020202020204" pitchFamily="34" charset="0"/>
              <a:buChar char="•"/>
            </a:pPr>
            <a:r>
              <a:rPr lang="pt-BR" dirty="0" smtClean="0"/>
              <a:t>Evite excessos, muita informação confunde. Priorize informações estratégicas para construir a linha de condução de seu texto. Leia e sinta se você está conduzindo o leitor à informação de sua experiência que você quer destacar.</a:t>
            </a:r>
          </a:p>
          <a:p>
            <a:pPr marL="914400" lvl="1" indent="-457200" algn="l">
              <a:spcAft>
                <a:spcPts val="1200"/>
              </a:spcAft>
              <a:buFont typeface="Arial" panose="020B0604020202020204" pitchFamily="34" charset="0"/>
              <a:buChar char="•"/>
            </a:pPr>
            <a:r>
              <a:rPr lang="pt-BR" dirty="0" smtClean="0"/>
              <a:t>Mantenha o foco na essência da experiência que você </a:t>
            </a:r>
            <a:r>
              <a:rPr lang="pt-BR" smtClean="0"/>
              <a:t>quer narrar, do </a:t>
            </a:r>
            <a:r>
              <a:rPr lang="pt-BR" dirty="0" smtClean="0"/>
              <a:t>início até </a:t>
            </a:r>
            <a:r>
              <a:rPr lang="pt-BR" smtClean="0"/>
              <a:t>o final.</a:t>
            </a:r>
            <a:endParaRPr lang="pt-BR" dirty="0"/>
          </a:p>
          <a:p>
            <a:pPr marL="914400" lvl="1" indent="-457200" algn="l">
              <a:spcAft>
                <a:spcPts val="1200"/>
              </a:spcAft>
              <a:buFont typeface="Arial" panose="020B0604020202020204" pitchFamily="34" charset="0"/>
              <a:buChar char="•"/>
            </a:pPr>
            <a:r>
              <a:rPr lang="pt-BR" dirty="0" smtClean="0"/>
              <a:t>Lembre-se </a:t>
            </a:r>
            <a:r>
              <a:rPr lang="pt-BR" dirty="0"/>
              <a:t>que você é quem mais sabe sobre sua experiência.</a:t>
            </a:r>
          </a:p>
          <a:p>
            <a:pPr marL="342900" indent="-342900" algn="l">
              <a:buFont typeface="Arial" panose="020B0604020202020204" pitchFamily="34" charset="0"/>
              <a:buChar char="•"/>
            </a:pPr>
            <a:endParaRPr lang="en-US" dirty="0"/>
          </a:p>
        </p:txBody>
      </p:sp>
      <p:pic>
        <p:nvPicPr>
          <p:cNvPr id="7" name="Gráfico 6">
            <a:extLst>
              <a:ext uri="{FF2B5EF4-FFF2-40B4-BE49-F238E27FC236}">
                <a16:creationId xmlns:a16="http://schemas.microsoft.com/office/drawing/2014/main" id="{B0540EE5-048D-CAFA-BDCE-897B731D0EE4}"/>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228600" y="6297524"/>
            <a:ext cx="11686032" cy="311475"/>
          </a:xfrm>
          <a:prstGeom prst="rect">
            <a:avLst/>
          </a:prstGeom>
        </p:spPr>
      </p:pic>
      <p:pic>
        <p:nvPicPr>
          <p:cNvPr id="13" name="Gráfico 12">
            <a:extLst>
              <a:ext uri="{FF2B5EF4-FFF2-40B4-BE49-F238E27FC236}">
                <a16:creationId xmlns:a16="http://schemas.microsoft.com/office/drawing/2014/main" id="{4514972F-F09F-538C-241F-274E163B3834}"/>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528585" y="554736"/>
            <a:ext cx="655563" cy="701975"/>
          </a:xfrm>
          <a:prstGeom prst="rect">
            <a:avLst/>
          </a:prstGeom>
        </p:spPr>
      </p:pic>
      <p:sp>
        <p:nvSpPr>
          <p:cNvPr id="14" name="Subtítulo 2">
            <a:extLst>
              <a:ext uri="{FF2B5EF4-FFF2-40B4-BE49-F238E27FC236}">
                <a16:creationId xmlns:a16="http://schemas.microsoft.com/office/drawing/2014/main" id="{9A990C7C-8771-D5BE-6A25-3CDD6DA208B7}"/>
              </a:ext>
            </a:extLst>
          </p:cNvPr>
          <p:cNvSpPr txBox="1">
            <a:spLocks/>
          </p:cNvSpPr>
          <p:nvPr/>
        </p:nvSpPr>
        <p:spPr>
          <a:xfrm>
            <a:off x="1380744" y="597408"/>
            <a:ext cx="9643872" cy="7019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900" b="1" dirty="0" smtClean="0">
                <a:solidFill>
                  <a:srgbClr val="75193B"/>
                </a:solidFill>
              </a:rPr>
              <a:t>Narrativa de Experiências reais</a:t>
            </a:r>
            <a:endParaRPr lang="pt-BR" sz="3900" b="1" dirty="0">
              <a:solidFill>
                <a:srgbClr val="75193B"/>
              </a:solidFill>
            </a:endParaRPr>
          </a:p>
        </p:txBody>
      </p:sp>
    </p:spTree>
    <p:extLst>
      <p:ext uri="{BB962C8B-B14F-4D97-AF65-F5344CB8AC3E}">
        <p14:creationId xmlns:p14="http://schemas.microsoft.com/office/powerpoint/2010/main" val="23100716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EDFBFE-D564-3C42-C389-155098D3C1F3}"/>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CC11688F-5244-CE5F-0F36-89B61347DF71}"/>
              </a:ext>
            </a:extLst>
          </p:cNvPr>
          <p:cNvSpPr>
            <a:spLocks noGrp="1"/>
          </p:cNvSpPr>
          <p:nvPr>
            <p:ph type="subTitle" idx="1"/>
          </p:nvPr>
        </p:nvSpPr>
        <p:spPr>
          <a:xfrm>
            <a:off x="987552" y="1408923"/>
            <a:ext cx="9643872" cy="4342654"/>
          </a:xfrm>
        </p:spPr>
        <p:txBody>
          <a:bodyPr>
            <a:normAutofit/>
          </a:bodyPr>
          <a:lstStyle/>
          <a:p>
            <a:r>
              <a:rPr lang="pt-BR" sz="4400" b="1" dirty="0">
                <a:solidFill>
                  <a:schemeClr val="accent5">
                    <a:lumMod val="50000"/>
                  </a:schemeClr>
                </a:solidFill>
              </a:rPr>
              <a:t>“Ao escrever a sua história não deixe que ninguém segure a sua </a:t>
            </a:r>
            <a:r>
              <a:rPr lang="pt-BR" sz="4400" b="1" dirty="0" smtClean="0">
                <a:solidFill>
                  <a:schemeClr val="accent5">
                    <a:lumMod val="50000"/>
                  </a:schemeClr>
                </a:solidFill>
              </a:rPr>
              <a:t>caneta”</a:t>
            </a:r>
          </a:p>
          <a:p>
            <a:r>
              <a:rPr lang="pt-BR" sz="4400" b="1" dirty="0" smtClean="0">
                <a:solidFill>
                  <a:schemeClr val="accent5">
                    <a:lumMod val="50000"/>
                  </a:schemeClr>
                </a:solidFill>
              </a:rPr>
              <a:t> </a:t>
            </a:r>
          </a:p>
          <a:p>
            <a:r>
              <a:rPr lang="pt-BR" sz="3600" b="1" dirty="0" smtClean="0">
                <a:solidFill>
                  <a:schemeClr val="accent2"/>
                </a:solidFill>
              </a:rPr>
              <a:t>(Autor desconhecido)</a:t>
            </a:r>
            <a:endParaRPr lang="en-US" sz="3600" dirty="0"/>
          </a:p>
        </p:txBody>
      </p:sp>
      <p:pic>
        <p:nvPicPr>
          <p:cNvPr id="7" name="Gráfico 6">
            <a:extLst>
              <a:ext uri="{FF2B5EF4-FFF2-40B4-BE49-F238E27FC236}">
                <a16:creationId xmlns:a16="http://schemas.microsoft.com/office/drawing/2014/main" id="{B0540EE5-048D-CAFA-BDCE-897B731D0EE4}"/>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228600" y="6297524"/>
            <a:ext cx="11686032" cy="311475"/>
          </a:xfrm>
          <a:prstGeom prst="rect">
            <a:avLst/>
          </a:prstGeom>
        </p:spPr>
      </p:pic>
      <p:pic>
        <p:nvPicPr>
          <p:cNvPr id="13" name="Gráfico 12">
            <a:extLst>
              <a:ext uri="{FF2B5EF4-FFF2-40B4-BE49-F238E27FC236}">
                <a16:creationId xmlns:a16="http://schemas.microsoft.com/office/drawing/2014/main" id="{4514972F-F09F-538C-241F-274E163B3834}"/>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528585" y="554736"/>
            <a:ext cx="655563" cy="701975"/>
          </a:xfrm>
          <a:prstGeom prst="rect">
            <a:avLst/>
          </a:prstGeom>
        </p:spPr>
      </p:pic>
      <p:sp>
        <p:nvSpPr>
          <p:cNvPr id="14" name="Subtítulo 2">
            <a:extLst>
              <a:ext uri="{FF2B5EF4-FFF2-40B4-BE49-F238E27FC236}">
                <a16:creationId xmlns:a16="http://schemas.microsoft.com/office/drawing/2014/main" id="{9A990C7C-8771-D5BE-6A25-3CDD6DA208B7}"/>
              </a:ext>
            </a:extLst>
          </p:cNvPr>
          <p:cNvSpPr txBox="1">
            <a:spLocks/>
          </p:cNvSpPr>
          <p:nvPr/>
        </p:nvSpPr>
        <p:spPr>
          <a:xfrm>
            <a:off x="1380744" y="597408"/>
            <a:ext cx="9643872" cy="7019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pt-BR" sz="3900" b="1" dirty="0">
              <a:solidFill>
                <a:srgbClr val="75193B"/>
              </a:solidFill>
            </a:endParaRPr>
          </a:p>
        </p:txBody>
      </p:sp>
    </p:spTree>
    <p:extLst>
      <p:ext uri="{BB962C8B-B14F-4D97-AF65-F5344CB8AC3E}">
        <p14:creationId xmlns:p14="http://schemas.microsoft.com/office/powerpoint/2010/main" val="17282796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4091D8-C851-4335-A215-5E4E9C8BF11D}"/>
            </a:ext>
          </a:extLst>
        </p:cNvPr>
        <p:cNvGrpSpPr/>
        <p:nvPr/>
      </p:nvGrpSpPr>
      <p:grpSpPr>
        <a:xfrm>
          <a:off x="0" y="0"/>
          <a:ext cx="0" cy="0"/>
          <a:chOff x="0" y="0"/>
          <a:chExt cx="0" cy="0"/>
        </a:xfrm>
      </p:grpSpPr>
      <p:sp>
        <p:nvSpPr>
          <p:cNvPr id="4" name="Retângulo 3">
            <a:extLst>
              <a:ext uri="{FF2B5EF4-FFF2-40B4-BE49-F238E27FC236}">
                <a16:creationId xmlns:a16="http://schemas.microsoft.com/office/drawing/2014/main" id="{DE019F0B-9E40-B4AB-D0FD-6120F61640B4}"/>
              </a:ext>
            </a:extLst>
          </p:cNvPr>
          <p:cNvSpPr>
            <a:spLocks noGrp="1" noRot="1" noMove="1" noResize="1" noEditPoints="1" noAdjustHandles="1" noChangeArrowheads="1" noChangeShapeType="1"/>
          </p:cNvSpPr>
          <p:nvPr/>
        </p:nvSpPr>
        <p:spPr>
          <a:xfrm>
            <a:off x="0" y="0"/>
            <a:ext cx="12192000" cy="6858000"/>
          </a:xfrm>
          <a:prstGeom prst="rect">
            <a:avLst/>
          </a:prstGeom>
          <a:solidFill>
            <a:srgbClr val="00123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9" name="Gráfico 8">
            <a:extLst>
              <a:ext uri="{FF2B5EF4-FFF2-40B4-BE49-F238E27FC236}">
                <a16:creationId xmlns:a16="http://schemas.microsoft.com/office/drawing/2014/main" id="{208DF9E2-2525-B5D7-7AA9-131C9D91BB5E}"/>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a:off x="-986722" y="1138265"/>
            <a:ext cx="4278562" cy="4581469"/>
          </a:xfrm>
          <a:prstGeom prst="rect">
            <a:avLst/>
          </a:prstGeom>
        </p:spPr>
      </p:pic>
      <p:pic>
        <p:nvPicPr>
          <p:cNvPr id="8" name="Gráfico 7">
            <a:extLst>
              <a:ext uri="{FF2B5EF4-FFF2-40B4-BE49-F238E27FC236}">
                <a16:creationId xmlns:a16="http://schemas.microsoft.com/office/drawing/2014/main" id="{F69963DD-BE3C-F8ED-EEDF-D051F09109C0}"/>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10602509" y="499138"/>
            <a:ext cx="1059661" cy="639127"/>
          </a:xfrm>
          <a:prstGeom prst="rect">
            <a:avLst/>
          </a:prstGeom>
        </p:spPr>
      </p:pic>
      <p:sp>
        <p:nvSpPr>
          <p:cNvPr id="6" name="Título 1">
            <a:extLst>
              <a:ext uri="{FF2B5EF4-FFF2-40B4-BE49-F238E27FC236}">
                <a16:creationId xmlns:a16="http://schemas.microsoft.com/office/drawing/2014/main" id="{A6CC3C3A-FA2E-4C6A-0320-04FC36BFF153}"/>
              </a:ext>
            </a:extLst>
          </p:cNvPr>
          <p:cNvSpPr>
            <a:spLocks noGrp="1"/>
          </p:cNvSpPr>
          <p:nvPr>
            <p:ph type="ctrTitle"/>
          </p:nvPr>
        </p:nvSpPr>
        <p:spPr>
          <a:xfrm>
            <a:off x="4809101" y="2974718"/>
            <a:ext cx="7181616" cy="3426082"/>
          </a:xfrm>
        </p:spPr>
        <p:txBody>
          <a:bodyPr>
            <a:normAutofit fontScale="90000"/>
          </a:bodyPr>
          <a:lstStyle/>
          <a:p>
            <a:pPr algn="l"/>
            <a:r>
              <a:rPr lang="pt-BR" sz="5400" b="1" dirty="0" smtClean="0">
                <a:solidFill>
                  <a:schemeClr val="bg1"/>
                </a:solidFill>
                <a:latin typeface="+mn-lt"/>
              </a:rPr>
              <a:t/>
            </a:r>
            <a:br>
              <a:rPr lang="pt-BR" sz="5400" b="1" dirty="0" smtClean="0">
                <a:solidFill>
                  <a:schemeClr val="bg1"/>
                </a:solidFill>
                <a:latin typeface="+mn-lt"/>
              </a:rPr>
            </a:br>
            <a:r>
              <a:rPr lang="pt-BR" sz="5400" b="1" dirty="0">
                <a:solidFill>
                  <a:schemeClr val="bg1"/>
                </a:solidFill>
                <a:latin typeface="+mn-lt"/>
              </a:rPr>
              <a:t/>
            </a:r>
            <a:br>
              <a:rPr lang="pt-BR" sz="5400" b="1" dirty="0">
                <a:solidFill>
                  <a:schemeClr val="bg1"/>
                </a:solidFill>
                <a:latin typeface="+mn-lt"/>
              </a:rPr>
            </a:br>
            <a:r>
              <a:rPr lang="pt-BR" sz="5400" b="1" dirty="0" smtClean="0">
                <a:solidFill>
                  <a:schemeClr val="bg1"/>
                </a:solidFill>
                <a:latin typeface="+mn-lt"/>
              </a:rPr>
              <a:t/>
            </a:r>
            <a:br>
              <a:rPr lang="pt-BR" sz="5400" b="1" dirty="0" smtClean="0">
                <a:solidFill>
                  <a:schemeClr val="bg1"/>
                </a:solidFill>
                <a:latin typeface="+mn-lt"/>
              </a:rPr>
            </a:br>
            <a:r>
              <a:rPr lang="pt-BR" sz="5400" b="1" dirty="0">
                <a:solidFill>
                  <a:schemeClr val="bg1"/>
                </a:solidFill>
                <a:latin typeface="+mn-lt"/>
              </a:rPr>
              <a:t/>
            </a:r>
            <a:br>
              <a:rPr lang="pt-BR" sz="5400" b="1" dirty="0">
                <a:solidFill>
                  <a:schemeClr val="bg1"/>
                </a:solidFill>
                <a:latin typeface="+mn-lt"/>
              </a:rPr>
            </a:br>
            <a:r>
              <a:rPr lang="pt-BR" sz="5400" b="1" dirty="0" smtClean="0">
                <a:solidFill>
                  <a:schemeClr val="bg1"/>
                </a:solidFill>
                <a:latin typeface="+mn-lt"/>
              </a:rPr>
              <a:t/>
            </a:r>
            <a:br>
              <a:rPr lang="pt-BR" sz="5400" b="1" dirty="0" smtClean="0">
                <a:solidFill>
                  <a:schemeClr val="bg1"/>
                </a:solidFill>
                <a:latin typeface="+mn-lt"/>
              </a:rPr>
            </a:br>
            <a:r>
              <a:rPr lang="pt-BR" sz="5400" b="1" dirty="0" smtClean="0">
                <a:solidFill>
                  <a:schemeClr val="bg1"/>
                </a:solidFill>
                <a:latin typeface="+mn-lt"/>
              </a:rPr>
              <a:t>Obrigada!</a:t>
            </a:r>
            <a:r>
              <a:rPr lang="pt-BR" sz="5400" b="1" dirty="0">
                <a:solidFill>
                  <a:schemeClr val="bg1"/>
                </a:solidFill>
                <a:latin typeface="+mn-lt"/>
              </a:rPr>
              <a:t/>
            </a:r>
            <a:br>
              <a:rPr lang="pt-BR" sz="5400" b="1" dirty="0">
                <a:solidFill>
                  <a:schemeClr val="bg1"/>
                </a:solidFill>
                <a:latin typeface="+mn-lt"/>
              </a:rPr>
            </a:br>
            <a:r>
              <a:rPr lang="pt-BR" sz="5400" b="1" dirty="0" smtClean="0">
                <a:solidFill>
                  <a:schemeClr val="bg1"/>
                </a:solidFill>
                <a:latin typeface="+mn-lt"/>
              </a:rPr>
              <a:t/>
            </a:r>
            <a:br>
              <a:rPr lang="pt-BR" sz="5400" b="1" dirty="0" smtClean="0">
                <a:solidFill>
                  <a:schemeClr val="bg1"/>
                </a:solidFill>
                <a:latin typeface="+mn-lt"/>
              </a:rPr>
            </a:br>
            <a:r>
              <a:rPr lang="pt-BR" sz="5400" b="1" dirty="0">
                <a:solidFill>
                  <a:schemeClr val="bg1"/>
                </a:solidFill>
                <a:latin typeface="+mn-lt"/>
              </a:rPr>
              <a:t/>
            </a:r>
            <a:br>
              <a:rPr lang="pt-BR" sz="5400" b="1" dirty="0">
                <a:solidFill>
                  <a:schemeClr val="bg1"/>
                </a:solidFill>
                <a:latin typeface="+mn-lt"/>
              </a:rPr>
            </a:br>
            <a:r>
              <a:rPr lang="pt-BR" sz="5400" b="1" dirty="0" smtClean="0">
                <a:solidFill>
                  <a:schemeClr val="bg1"/>
                </a:solidFill>
                <a:latin typeface="+mn-lt"/>
              </a:rPr>
              <a:t>Marcia Pinheiro</a:t>
            </a:r>
            <a:br>
              <a:rPr lang="pt-BR" sz="5400" b="1" dirty="0" smtClean="0">
                <a:solidFill>
                  <a:schemeClr val="bg1"/>
                </a:solidFill>
                <a:latin typeface="+mn-lt"/>
              </a:rPr>
            </a:br>
            <a:r>
              <a:rPr lang="pt-BR" sz="4000" b="1" dirty="0" smtClean="0">
                <a:solidFill>
                  <a:schemeClr val="bg1"/>
                </a:solidFill>
                <a:latin typeface="+mn-lt"/>
              </a:rPr>
              <a:t>www.conasems.org.br</a:t>
            </a:r>
            <a:endParaRPr lang="pt-BR" sz="4000" b="1" dirty="0">
              <a:solidFill>
                <a:schemeClr val="bg1"/>
              </a:solidFill>
              <a:latin typeface="+mn-lt"/>
            </a:endParaRPr>
          </a:p>
        </p:txBody>
      </p:sp>
    </p:spTree>
    <p:extLst>
      <p:ext uri="{BB962C8B-B14F-4D97-AF65-F5344CB8AC3E}">
        <p14:creationId xmlns:p14="http://schemas.microsoft.com/office/powerpoint/2010/main" val="8866423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F17DF-2242-E872-A072-D1E095B83132}"/>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356154CB-AC59-EF46-4BB7-CC5C6E8B7202}"/>
              </a:ext>
            </a:extLst>
          </p:cNvPr>
          <p:cNvSpPr>
            <a:spLocks noGrp="1"/>
          </p:cNvSpPr>
          <p:nvPr>
            <p:ph type="subTitle" idx="1"/>
          </p:nvPr>
        </p:nvSpPr>
        <p:spPr>
          <a:xfrm>
            <a:off x="987551" y="1475117"/>
            <a:ext cx="10356185" cy="4390410"/>
          </a:xfrm>
        </p:spPr>
        <p:txBody>
          <a:bodyPr>
            <a:normAutofit fontScale="85000" lnSpcReduction="10000"/>
          </a:bodyPr>
          <a:lstStyle/>
          <a:p>
            <a:pPr algn="l"/>
            <a:r>
              <a:rPr lang="pt-BR" dirty="0"/>
              <a:t>A Mostra Brasil, aqui tem SUS é a </a:t>
            </a:r>
            <a:r>
              <a:rPr lang="pt-BR" b="1" dirty="0"/>
              <a:t>culminância</a:t>
            </a:r>
            <a:r>
              <a:rPr lang="pt-BR" dirty="0"/>
              <a:t> </a:t>
            </a:r>
            <a:r>
              <a:rPr lang="pt-BR" b="1" dirty="0"/>
              <a:t>de um processo </a:t>
            </a:r>
            <a:r>
              <a:rPr lang="pt-BR" dirty="0"/>
              <a:t>que se inicia meses antes nos 26 estados brasileiros e no Distrito Federal, através das Mostras Estaduais promovidas pelos </a:t>
            </a:r>
            <a:r>
              <a:rPr lang="pt-BR" b="1" dirty="0"/>
              <a:t>COSEMS</a:t>
            </a:r>
            <a:r>
              <a:rPr lang="pt-BR" dirty="0"/>
              <a:t>. </a:t>
            </a:r>
          </a:p>
          <a:p>
            <a:pPr algn="l"/>
            <a:r>
              <a:rPr lang="pt-BR" dirty="0"/>
              <a:t>O </a:t>
            </a:r>
            <a:r>
              <a:rPr lang="pt-BR" b="1" dirty="0"/>
              <a:t>caráter descentralizado da Mostra </a:t>
            </a:r>
            <a:r>
              <a:rPr lang="pt-BR" dirty="0"/>
              <a:t>possibilita que o processo de reinvenção do Sistema Único de Saúde (SUS) aconteça por todo território nacional. Em cada apresentação uma história, que muitas vezes traz um registro de superação das adversidades diante dos desafios e da escassez de recursos.</a:t>
            </a:r>
          </a:p>
          <a:p>
            <a:pPr algn="l"/>
            <a:r>
              <a:rPr lang="pt-BR" dirty="0"/>
              <a:t>Os </a:t>
            </a:r>
            <a:r>
              <a:rPr lang="pt-BR" b="1" dirty="0"/>
              <a:t>COSEMS</a:t>
            </a:r>
            <a:r>
              <a:rPr lang="pt-BR" dirty="0"/>
              <a:t> </a:t>
            </a:r>
            <a:r>
              <a:rPr lang="pt-BR" b="1" dirty="0"/>
              <a:t>são atores centrais </a:t>
            </a:r>
            <a:r>
              <a:rPr lang="pt-BR" dirty="0"/>
              <a:t>na Mostra Brasil, aqui tem SUS por promoverem os encontros estaduais e movimentarem os municípios, o que possibilita mobilizar os profissionais para inscreverem seus trabalhos, qualificar a exposição das experiências, como também avaliar e selecionar as de maior destaque para compor a Mostra em âmbito nacional. </a:t>
            </a:r>
          </a:p>
          <a:p>
            <a:pPr algn="l"/>
            <a:r>
              <a:rPr lang="pt-BR" dirty="0" smtClean="0"/>
              <a:t> </a:t>
            </a:r>
            <a:endParaRPr lang="pt-BR" dirty="0"/>
          </a:p>
        </p:txBody>
      </p:sp>
      <p:sp>
        <p:nvSpPr>
          <p:cNvPr id="2" name="Retângulo 1">
            <a:extLst>
              <a:ext uri="{FF2B5EF4-FFF2-40B4-BE49-F238E27FC236}">
                <a16:creationId xmlns:a16="http://schemas.microsoft.com/office/drawing/2014/main" id="{094ADE57-8557-231E-9568-644FB1B7BA77}"/>
              </a:ext>
            </a:extLst>
          </p:cNvPr>
          <p:cNvSpPr>
            <a:spLocks noGrp="1" noRot="1" noMove="1" noResize="1" noEditPoints="1" noAdjustHandles="1" noChangeArrowheads="1" noChangeShapeType="1"/>
          </p:cNvSpPr>
          <p:nvPr/>
        </p:nvSpPr>
        <p:spPr>
          <a:xfrm>
            <a:off x="0" y="0"/>
            <a:ext cx="12192000" cy="1170432"/>
          </a:xfrm>
          <a:prstGeom prst="rect">
            <a:avLst/>
          </a:prstGeom>
          <a:solidFill>
            <a:srgbClr val="00123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Subtítulo 2">
            <a:extLst>
              <a:ext uri="{FF2B5EF4-FFF2-40B4-BE49-F238E27FC236}">
                <a16:creationId xmlns:a16="http://schemas.microsoft.com/office/drawing/2014/main" id="{44A9F2DA-F3E7-8354-000E-413BA6749CED}"/>
              </a:ext>
            </a:extLst>
          </p:cNvPr>
          <p:cNvSpPr txBox="1">
            <a:spLocks/>
          </p:cNvSpPr>
          <p:nvPr/>
        </p:nvSpPr>
        <p:spPr>
          <a:xfrm>
            <a:off x="987552" y="468457"/>
            <a:ext cx="9643872" cy="701975"/>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600" b="1" dirty="0">
                <a:solidFill>
                  <a:schemeClr val="bg1"/>
                </a:solidFill>
              </a:rPr>
              <a:t>O </a:t>
            </a:r>
            <a:r>
              <a:rPr lang="pt-BR" sz="3600" b="1" dirty="0" err="1">
                <a:solidFill>
                  <a:schemeClr val="bg1"/>
                </a:solidFill>
              </a:rPr>
              <a:t>Conasems</a:t>
            </a:r>
            <a:r>
              <a:rPr lang="pt-BR" sz="3600" b="1" dirty="0">
                <a:solidFill>
                  <a:schemeClr val="bg1"/>
                </a:solidFill>
              </a:rPr>
              <a:t> e a Mostra Brasil, aqui tem </a:t>
            </a:r>
            <a:r>
              <a:rPr lang="pt-BR" sz="3600" b="1" dirty="0" smtClean="0">
                <a:solidFill>
                  <a:schemeClr val="bg1"/>
                </a:solidFill>
              </a:rPr>
              <a:t>SUS</a:t>
            </a:r>
            <a:endParaRPr lang="pt-BR" sz="3600" b="1" dirty="0">
              <a:solidFill>
                <a:schemeClr val="bg1"/>
              </a:solidFill>
            </a:endParaRPr>
          </a:p>
        </p:txBody>
      </p:sp>
      <p:pic>
        <p:nvPicPr>
          <p:cNvPr id="4" name="Gráfico 3">
            <a:extLst>
              <a:ext uri="{FF2B5EF4-FFF2-40B4-BE49-F238E27FC236}">
                <a16:creationId xmlns:a16="http://schemas.microsoft.com/office/drawing/2014/main" id="{70709940-7281-D566-0A88-CE8FCB4A155A}"/>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rot="10800000">
            <a:off x="383618" y="6126568"/>
            <a:ext cx="9144000" cy="244927"/>
          </a:xfrm>
          <a:prstGeom prst="rect">
            <a:avLst/>
          </a:prstGeom>
        </p:spPr>
      </p:pic>
      <p:pic>
        <p:nvPicPr>
          <p:cNvPr id="5" name="Gráfico 4">
            <a:extLst>
              <a:ext uri="{FF2B5EF4-FFF2-40B4-BE49-F238E27FC236}">
                <a16:creationId xmlns:a16="http://schemas.microsoft.com/office/drawing/2014/main" id="{E958DC9A-5F2B-AEE5-2E45-9D075F381887}"/>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9962864" y="5865527"/>
            <a:ext cx="1702879" cy="675569"/>
          </a:xfrm>
          <a:prstGeom prst="rect">
            <a:avLst/>
          </a:prstGeom>
        </p:spPr>
      </p:pic>
    </p:spTree>
    <p:extLst>
      <p:ext uri="{BB962C8B-B14F-4D97-AF65-F5344CB8AC3E}">
        <p14:creationId xmlns:p14="http://schemas.microsoft.com/office/powerpoint/2010/main" val="3041175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F17DF-2242-E872-A072-D1E095B83132}"/>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356154CB-AC59-EF46-4BB7-CC5C6E8B7202}"/>
              </a:ext>
            </a:extLst>
          </p:cNvPr>
          <p:cNvSpPr>
            <a:spLocks noGrp="1"/>
          </p:cNvSpPr>
          <p:nvPr>
            <p:ph type="subTitle" idx="1"/>
          </p:nvPr>
        </p:nvSpPr>
        <p:spPr>
          <a:xfrm>
            <a:off x="987552" y="1475117"/>
            <a:ext cx="10356185" cy="4390410"/>
          </a:xfrm>
        </p:spPr>
        <p:txBody>
          <a:bodyPr>
            <a:normAutofit fontScale="77500" lnSpcReduction="20000"/>
          </a:bodyPr>
          <a:lstStyle/>
          <a:p>
            <a:pPr algn="l"/>
            <a:endParaRPr lang="pt-BR" dirty="0" smtClean="0"/>
          </a:p>
          <a:p>
            <a:pPr algn="l"/>
            <a:r>
              <a:rPr lang="pt-BR" dirty="0" smtClean="0"/>
              <a:t>O </a:t>
            </a:r>
            <a:r>
              <a:rPr lang="pt-BR" dirty="0"/>
              <a:t>espírito da Mostra é de </a:t>
            </a:r>
            <a:r>
              <a:rPr lang="pt-BR" b="1" dirty="0"/>
              <a:t>construção coletiva </a:t>
            </a:r>
            <a:r>
              <a:rPr lang="pt-BR" dirty="0"/>
              <a:t>e de </a:t>
            </a:r>
            <a:r>
              <a:rPr lang="pt-BR" b="1" dirty="0"/>
              <a:t>reconhecimento do esforço das equipes </a:t>
            </a:r>
            <a:r>
              <a:rPr lang="pt-BR" dirty="0"/>
              <a:t>na condução do sistema de saúde. É sobretudo de </a:t>
            </a:r>
            <a:r>
              <a:rPr lang="pt-BR" b="1" dirty="0"/>
              <a:t>reafirmação política do SUS </a:t>
            </a:r>
            <a:r>
              <a:rPr lang="pt-BR" dirty="0"/>
              <a:t>como um dispositivo fundamental de garantia de inclusão na sociedade brasileira. </a:t>
            </a:r>
          </a:p>
          <a:p>
            <a:pPr algn="l"/>
            <a:r>
              <a:rPr lang="pt-BR" dirty="0"/>
              <a:t>Como em todos os anos, a Mostra Brasil, aqui tem SUS traz inovações, em </a:t>
            </a:r>
            <a:r>
              <a:rPr lang="pt-BR" dirty="0" smtClean="0"/>
              <a:t>2025 </a:t>
            </a:r>
            <a:r>
              <a:rPr lang="pt-BR" dirty="0"/>
              <a:t>o desafio continua a ser transpor muros e disseminar a riqueza dessas experiências além das fronteiras do Congresso: </a:t>
            </a:r>
          </a:p>
          <a:p>
            <a:pPr marL="342900" indent="-342900" algn="l">
              <a:buFont typeface="Arial" panose="020B0604020202020204" pitchFamily="34" charset="0"/>
              <a:buChar char="•"/>
            </a:pPr>
            <a:r>
              <a:rPr lang="pt-BR" dirty="0"/>
              <a:t>Documentários (</a:t>
            </a:r>
            <a:r>
              <a:rPr lang="pt-BR" dirty="0" err="1"/>
              <a:t>webdocs</a:t>
            </a:r>
            <a:r>
              <a:rPr lang="pt-BR" dirty="0"/>
              <a:t>)</a:t>
            </a:r>
          </a:p>
          <a:p>
            <a:pPr marL="342900" indent="-342900" algn="l">
              <a:buFont typeface="Arial" panose="020B0604020202020204" pitchFamily="34" charset="0"/>
              <a:buChar char="•"/>
            </a:pPr>
            <a:r>
              <a:rPr lang="pt-BR" dirty="0"/>
              <a:t>Publicação de Catálogo e Revistas das Mostras. </a:t>
            </a:r>
          </a:p>
          <a:p>
            <a:pPr marL="342900" indent="-342900" algn="l">
              <a:buFont typeface="Arial" panose="020B0604020202020204" pitchFamily="34" charset="0"/>
              <a:buChar char="•"/>
            </a:pPr>
            <a:r>
              <a:rPr lang="pt-BR" dirty="0"/>
              <a:t>Gravação e filmagem de todas as </a:t>
            </a:r>
            <a:r>
              <a:rPr lang="pt-BR" dirty="0" smtClean="0"/>
              <a:t>apresentações de 2022 e 2023 </a:t>
            </a:r>
            <a:r>
              <a:rPr lang="pt-BR" dirty="0"/>
              <a:t>para que sejam veiculadas nos nossos canais e mídias sociais. A formação desse grande banco de experiências disponibilizado ao público.</a:t>
            </a:r>
          </a:p>
          <a:p>
            <a:pPr marL="342900" indent="-342900" algn="l">
              <a:buFont typeface="Arial" panose="020B0604020202020204" pitchFamily="34" charset="0"/>
              <a:buChar char="•"/>
            </a:pPr>
            <a:r>
              <a:rPr lang="pt-BR" dirty="0" smtClean="0"/>
              <a:t>Viagens </a:t>
            </a:r>
            <a:r>
              <a:rPr lang="pt-BR" dirty="0"/>
              <a:t>nacionais e internacional de intercâmbio</a:t>
            </a:r>
          </a:p>
          <a:p>
            <a:pPr marL="342900" indent="-342900" algn="l">
              <a:buFont typeface="Arial" panose="020B0604020202020204" pitchFamily="34" charset="0"/>
              <a:buChar char="•"/>
            </a:pPr>
            <a:r>
              <a:rPr lang="pt-BR" dirty="0"/>
              <a:t>Processos de curadoria e publicação de livro e vídeos. </a:t>
            </a:r>
          </a:p>
          <a:p>
            <a:pPr algn="l"/>
            <a:r>
              <a:rPr lang="pt-BR" dirty="0" smtClean="0"/>
              <a:t> </a:t>
            </a:r>
            <a:endParaRPr lang="pt-BR" dirty="0"/>
          </a:p>
        </p:txBody>
      </p:sp>
      <p:sp>
        <p:nvSpPr>
          <p:cNvPr id="2" name="Retângulo 1">
            <a:extLst>
              <a:ext uri="{FF2B5EF4-FFF2-40B4-BE49-F238E27FC236}">
                <a16:creationId xmlns:a16="http://schemas.microsoft.com/office/drawing/2014/main" id="{094ADE57-8557-231E-9568-644FB1B7BA77}"/>
              </a:ext>
            </a:extLst>
          </p:cNvPr>
          <p:cNvSpPr>
            <a:spLocks noGrp="1" noRot="1" noMove="1" noResize="1" noEditPoints="1" noAdjustHandles="1" noChangeArrowheads="1" noChangeShapeType="1"/>
          </p:cNvSpPr>
          <p:nvPr/>
        </p:nvSpPr>
        <p:spPr>
          <a:xfrm>
            <a:off x="0" y="0"/>
            <a:ext cx="12192000" cy="1170432"/>
          </a:xfrm>
          <a:prstGeom prst="rect">
            <a:avLst/>
          </a:prstGeom>
          <a:solidFill>
            <a:srgbClr val="00123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Subtítulo 2">
            <a:extLst>
              <a:ext uri="{FF2B5EF4-FFF2-40B4-BE49-F238E27FC236}">
                <a16:creationId xmlns:a16="http://schemas.microsoft.com/office/drawing/2014/main" id="{44A9F2DA-F3E7-8354-000E-413BA6749CED}"/>
              </a:ext>
            </a:extLst>
          </p:cNvPr>
          <p:cNvSpPr txBox="1">
            <a:spLocks/>
          </p:cNvSpPr>
          <p:nvPr/>
        </p:nvSpPr>
        <p:spPr>
          <a:xfrm>
            <a:off x="987552" y="468457"/>
            <a:ext cx="9643872" cy="701975"/>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600" b="1" dirty="0">
                <a:solidFill>
                  <a:schemeClr val="bg1"/>
                </a:solidFill>
              </a:rPr>
              <a:t>O </a:t>
            </a:r>
            <a:r>
              <a:rPr lang="pt-BR" sz="3600" b="1" dirty="0" err="1">
                <a:solidFill>
                  <a:schemeClr val="bg1"/>
                </a:solidFill>
              </a:rPr>
              <a:t>Conasems</a:t>
            </a:r>
            <a:r>
              <a:rPr lang="pt-BR" sz="3600" b="1" dirty="0">
                <a:solidFill>
                  <a:schemeClr val="bg1"/>
                </a:solidFill>
              </a:rPr>
              <a:t> e a Mostra Brasil, aqui tem </a:t>
            </a:r>
            <a:r>
              <a:rPr lang="pt-BR" sz="3600" b="1" dirty="0" smtClean="0">
                <a:solidFill>
                  <a:schemeClr val="bg1"/>
                </a:solidFill>
              </a:rPr>
              <a:t>SUS</a:t>
            </a:r>
            <a:endParaRPr lang="pt-BR" sz="3600" b="1" dirty="0">
              <a:solidFill>
                <a:schemeClr val="bg1"/>
              </a:solidFill>
            </a:endParaRPr>
          </a:p>
        </p:txBody>
      </p:sp>
      <p:pic>
        <p:nvPicPr>
          <p:cNvPr id="4" name="Gráfico 3">
            <a:extLst>
              <a:ext uri="{FF2B5EF4-FFF2-40B4-BE49-F238E27FC236}">
                <a16:creationId xmlns:a16="http://schemas.microsoft.com/office/drawing/2014/main" id="{70709940-7281-D566-0A88-CE8FCB4A155A}"/>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rot="10800000">
            <a:off x="383618" y="6126568"/>
            <a:ext cx="9144000" cy="244927"/>
          </a:xfrm>
          <a:prstGeom prst="rect">
            <a:avLst/>
          </a:prstGeom>
        </p:spPr>
      </p:pic>
      <p:pic>
        <p:nvPicPr>
          <p:cNvPr id="5" name="Gráfico 4">
            <a:extLst>
              <a:ext uri="{FF2B5EF4-FFF2-40B4-BE49-F238E27FC236}">
                <a16:creationId xmlns:a16="http://schemas.microsoft.com/office/drawing/2014/main" id="{E958DC9A-5F2B-AEE5-2E45-9D075F381887}"/>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9962864" y="5865527"/>
            <a:ext cx="1702879" cy="675569"/>
          </a:xfrm>
          <a:prstGeom prst="rect">
            <a:avLst/>
          </a:prstGeom>
        </p:spPr>
      </p:pic>
    </p:spTree>
    <p:extLst>
      <p:ext uri="{BB962C8B-B14F-4D97-AF65-F5344CB8AC3E}">
        <p14:creationId xmlns:p14="http://schemas.microsoft.com/office/powerpoint/2010/main" val="8344986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F17DF-2242-E872-A072-D1E095B83132}"/>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356154CB-AC59-EF46-4BB7-CC5C6E8B7202}"/>
              </a:ext>
            </a:extLst>
          </p:cNvPr>
          <p:cNvSpPr>
            <a:spLocks noGrp="1"/>
          </p:cNvSpPr>
          <p:nvPr>
            <p:ph type="subTitle" idx="1"/>
          </p:nvPr>
        </p:nvSpPr>
        <p:spPr>
          <a:xfrm>
            <a:off x="987551" y="1475117"/>
            <a:ext cx="10356185" cy="4390410"/>
          </a:xfrm>
        </p:spPr>
        <p:txBody>
          <a:bodyPr>
            <a:normAutofit/>
          </a:bodyPr>
          <a:lstStyle/>
          <a:p>
            <a:r>
              <a:rPr lang="pt-BR" b="1" dirty="0"/>
              <a:t>O apoio às Mostras Estaduais e as Oficinas de escrita</a:t>
            </a:r>
          </a:p>
          <a:p>
            <a:pPr algn="just"/>
            <a:r>
              <a:rPr lang="pt-BR" dirty="0" smtClean="0"/>
              <a:t>A </a:t>
            </a:r>
            <a:r>
              <a:rPr lang="pt-BR" dirty="0"/>
              <a:t>partir de 2018:</a:t>
            </a:r>
          </a:p>
          <a:p>
            <a:pPr marL="342900" indent="-342900" algn="just">
              <a:buFont typeface="Arial" panose="020B0604020202020204" pitchFamily="34" charset="0"/>
              <a:buChar char="•"/>
            </a:pPr>
            <a:r>
              <a:rPr lang="pt-BR" dirty="0"/>
              <a:t>Apoio técnico aos </a:t>
            </a:r>
            <a:r>
              <a:rPr lang="pt-BR" dirty="0" err="1"/>
              <a:t>Cosems</a:t>
            </a:r>
            <a:r>
              <a:rPr lang="pt-BR" dirty="0"/>
              <a:t> para a organização e realização das Mostras Estaduais </a:t>
            </a:r>
          </a:p>
          <a:p>
            <a:pPr marL="342900" indent="-342900" algn="just">
              <a:buFont typeface="Arial" panose="020B0604020202020204" pitchFamily="34" charset="0"/>
              <a:buChar char="•"/>
            </a:pPr>
            <a:endParaRPr lang="pt-BR" dirty="0"/>
          </a:p>
          <a:p>
            <a:pPr marL="342900" indent="-342900" algn="just">
              <a:buFont typeface="Arial" panose="020B0604020202020204" pitchFamily="34" charset="0"/>
              <a:buChar char="•"/>
            </a:pPr>
            <a:r>
              <a:rPr lang="pt-BR" dirty="0"/>
              <a:t>Oferta da “</a:t>
            </a:r>
            <a:r>
              <a:rPr lang="pt-BR" b="1" i="1" dirty="0"/>
              <a:t>Oficina de Produção Textual”</a:t>
            </a:r>
            <a:r>
              <a:rPr lang="pt-BR" dirty="0"/>
              <a:t> com o objetivo de desmistificar o ato de escrever e incentivar o trabalhador/gestor na aventura de refletir e sistematizar seu trabalho para apresentá-lo nesses espaços de troca</a:t>
            </a:r>
          </a:p>
          <a:p>
            <a:pPr algn="just"/>
            <a:endParaRPr lang="pt-BR" dirty="0"/>
          </a:p>
        </p:txBody>
      </p:sp>
      <p:sp>
        <p:nvSpPr>
          <p:cNvPr id="2" name="Retângulo 1">
            <a:extLst>
              <a:ext uri="{FF2B5EF4-FFF2-40B4-BE49-F238E27FC236}">
                <a16:creationId xmlns:a16="http://schemas.microsoft.com/office/drawing/2014/main" id="{094ADE57-8557-231E-9568-644FB1B7BA77}"/>
              </a:ext>
            </a:extLst>
          </p:cNvPr>
          <p:cNvSpPr>
            <a:spLocks noGrp="1" noRot="1" noMove="1" noResize="1" noEditPoints="1" noAdjustHandles="1" noChangeArrowheads="1" noChangeShapeType="1"/>
          </p:cNvSpPr>
          <p:nvPr/>
        </p:nvSpPr>
        <p:spPr>
          <a:xfrm>
            <a:off x="0" y="0"/>
            <a:ext cx="12192000" cy="1170432"/>
          </a:xfrm>
          <a:prstGeom prst="rect">
            <a:avLst/>
          </a:prstGeom>
          <a:solidFill>
            <a:srgbClr val="00123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Subtítulo 2">
            <a:extLst>
              <a:ext uri="{FF2B5EF4-FFF2-40B4-BE49-F238E27FC236}">
                <a16:creationId xmlns:a16="http://schemas.microsoft.com/office/drawing/2014/main" id="{44A9F2DA-F3E7-8354-000E-413BA6749CED}"/>
              </a:ext>
            </a:extLst>
          </p:cNvPr>
          <p:cNvSpPr txBox="1">
            <a:spLocks/>
          </p:cNvSpPr>
          <p:nvPr/>
        </p:nvSpPr>
        <p:spPr>
          <a:xfrm>
            <a:off x="987552" y="468457"/>
            <a:ext cx="9643872" cy="701975"/>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600" b="1" dirty="0">
                <a:solidFill>
                  <a:schemeClr val="bg1"/>
                </a:solidFill>
              </a:rPr>
              <a:t>O </a:t>
            </a:r>
            <a:r>
              <a:rPr lang="pt-BR" sz="3600" b="1" dirty="0" err="1">
                <a:solidFill>
                  <a:schemeClr val="bg1"/>
                </a:solidFill>
              </a:rPr>
              <a:t>Conasems</a:t>
            </a:r>
            <a:r>
              <a:rPr lang="pt-BR" sz="3600" b="1" dirty="0">
                <a:solidFill>
                  <a:schemeClr val="bg1"/>
                </a:solidFill>
              </a:rPr>
              <a:t> e a Mostra Brasil, aqui tem </a:t>
            </a:r>
            <a:r>
              <a:rPr lang="pt-BR" sz="3600" b="1" dirty="0" smtClean="0">
                <a:solidFill>
                  <a:schemeClr val="bg1"/>
                </a:solidFill>
              </a:rPr>
              <a:t>SUS</a:t>
            </a:r>
            <a:endParaRPr lang="pt-BR" sz="3600" b="1" dirty="0">
              <a:solidFill>
                <a:schemeClr val="bg1"/>
              </a:solidFill>
            </a:endParaRPr>
          </a:p>
        </p:txBody>
      </p:sp>
      <p:pic>
        <p:nvPicPr>
          <p:cNvPr id="4" name="Gráfico 3">
            <a:extLst>
              <a:ext uri="{FF2B5EF4-FFF2-40B4-BE49-F238E27FC236}">
                <a16:creationId xmlns:a16="http://schemas.microsoft.com/office/drawing/2014/main" id="{70709940-7281-D566-0A88-CE8FCB4A155A}"/>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rot="10800000">
            <a:off x="383618" y="6126568"/>
            <a:ext cx="9144000" cy="244927"/>
          </a:xfrm>
          <a:prstGeom prst="rect">
            <a:avLst/>
          </a:prstGeom>
        </p:spPr>
      </p:pic>
      <p:pic>
        <p:nvPicPr>
          <p:cNvPr id="5" name="Gráfico 4">
            <a:extLst>
              <a:ext uri="{FF2B5EF4-FFF2-40B4-BE49-F238E27FC236}">
                <a16:creationId xmlns:a16="http://schemas.microsoft.com/office/drawing/2014/main" id="{E958DC9A-5F2B-AEE5-2E45-9D075F381887}"/>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9962864" y="5865527"/>
            <a:ext cx="1702879" cy="675569"/>
          </a:xfrm>
          <a:prstGeom prst="rect">
            <a:avLst/>
          </a:prstGeom>
        </p:spPr>
      </p:pic>
    </p:spTree>
    <p:extLst>
      <p:ext uri="{BB962C8B-B14F-4D97-AF65-F5344CB8AC3E}">
        <p14:creationId xmlns:p14="http://schemas.microsoft.com/office/powerpoint/2010/main" val="2240994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F17DF-2242-E872-A072-D1E095B83132}"/>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356154CB-AC59-EF46-4BB7-CC5C6E8B7202}"/>
              </a:ext>
            </a:extLst>
          </p:cNvPr>
          <p:cNvSpPr>
            <a:spLocks noGrp="1"/>
          </p:cNvSpPr>
          <p:nvPr>
            <p:ph type="subTitle" idx="1"/>
          </p:nvPr>
        </p:nvSpPr>
        <p:spPr>
          <a:xfrm>
            <a:off x="987551" y="1475117"/>
            <a:ext cx="10356185" cy="4390410"/>
          </a:xfrm>
        </p:spPr>
        <p:txBody>
          <a:bodyPr>
            <a:normAutofit/>
          </a:bodyPr>
          <a:lstStyle/>
          <a:p>
            <a:pPr algn="l"/>
            <a:r>
              <a:rPr lang="pt-BR" dirty="0" smtClean="0"/>
              <a:t> </a:t>
            </a:r>
            <a:endParaRPr lang="pt-BR" dirty="0"/>
          </a:p>
        </p:txBody>
      </p:sp>
      <p:sp>
        <p:nvSpPr>
          <p:cNvPr id="2" name="Retângulo 1">
            <a:extLst>
              <a:ext uri="{FF2B5EF4-FFF2-40B4-BE49-F238E27FC236}">
                <a16:creationId xmlns:a16="http://schemas.microsoft.com/office/drawing/2014/main" id="{094ADE57-8557-231E-9568-644FB1B7BA77}"/>
              </a:ext>
            </a:extLst>
          </p:cNvPr>
          <p:cNvSpPr>
            <a:spLocks noGrp="1" noRot="1" noMove="1" noResize="1" noEditPoints="1" noAdjustHandles="1" noChangeArrowheads="1" noChangeShapeType="1"/>
          </p:cNvSpPr>
          <p:nvPr/>
        </p:nvSpPr>
        <p:spPr>
          <a:xfrm>
            <a:off x="0" y="0"/>
            <a:ext cx="12192000" cy="1170432"/>
          </a:xfrm>
          <a:prstGeom prst="rect">
            <a:avLst/>
          </a:prstGeom>
          <a:solidFill>
            <a:srgbClr val="00123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Subtítulo 2">
            <a:extLst>
              <a:ext uri="{FF2B5EF4-FFF2-40B4-BE49-F238E27FC236}">
                <a16:creationId xmlns:a16="http://schemas.microsoft.com/office/drawing/2014/main" id="{44A9F2DA-F3E7-8354-000E-413BA6749CED}"/>
              </a:ext>
            </a:extLst>
          </p:cNvPr>
          <p:cNvSpPr txBox="1">
            <a:spLocks/>
          </p:cNvSpPr>
          <p:nvPr/>
        </p:nvSpPr>
        <p:spPr>
          <a:xfrm>
            <a:off x="987552" y="468457"/>
            <a:ext cx="9643872" cy="701975"/>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600" b="1" dirty="0">
                <a:solidFill>
                  <a:schemeClr val="bg1"/>
                </a:solidFill>
              </a:rPr>
              <a:t>O </a:t>
            </a:r>
            <a:r>
              <a:rPr lang="pt-BR" sz="3600" b="1" dirty="0" err="1">
                <a:solidFill>
                  <a:schemeClr val="bg1"/>
                </a:solidFill>
              </a:rPr>
              <a:t>Conasems</a:t>
            </a:r>
            <a:r>
              <a:rPr lang="pt-BR" sz="3600" b="1" dirty="0">
                <a:solidFill>
                  <a:schemeClr val="bg1"/>
                </a:solidFill>
              </a:rPr>
              <a:t> e a Mostra Brasil, aqui tem </a:t>
            </a:r>
            <a:r>
              <a:rPr lang="pt-BR" sz="3600" b="1" dirty="0" smtClean="0">
                <a:solidFill>
                  <a:schemeClr val="bg1"/>
                </a:solidFill>
              </a:rPr>
              <a:t>SUS</a:t>
            </a:r>
            <a:endParaRPr lang="pt-BR" sz="3600" b="1" dirty="0">
              <a:solidFill>
                <a:schemeClr val="bg1"/>
              </a:solidFill>
            </a:endParaRPr>
          </a:p>
        </p:txBody>
      </p:sp>
      <p:pic>
        <p:nvPicPr>
          <p:cNvPr id="4" name="Gráfico 3">
            <a:extLst>
              <a:ext uri="{FF2B5EF4-FFF2-40B4-BE49-F238E27FC236}">
                <a16:creationId xmlns:a16="http://schemas.microsoft.com/office/drawing/2014/main" id="{70709940-7281-D566-0A88-CE8FCB4A155A}"/>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rot="10800000">
            <a:off x="383618" y="6126568"/>
            <a:ext cx="9144000" cy="244927"/>
          </a:xfrm>
          <a:prstGeom prst="rect">
            <a:avLst/>
          </a:prstGeom>
        </p:spPr>
      </p:pic>
      <p:pic>
        <p:nvPicPr>
          <p:cNvPr id="5" name="Gráfico 4">
            <a:extLst>
              <a:ext uri="{FF2B5EF4-FFF2-40B4-BE49-F238E27FC236}">
                <a16:creationId xmlns:a16="http://schemas.microsoft.com/office/drawing/2014/main" id="{E958DC9A-5F2B-AEE5-2E45-9D075F381887}"/>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9962864" y="5865527"/>
            <a:ext cx="1702879" cy="675569"/>
          </a:xfrm>
          <a:prstGeom prst="rect">
            <a:avLst/>
          </a:prstGeom>
        </p:spPr>
      </p:pic>
      <p:graphicFrame>
        <p:nvGraphicFramePr>
          <p:cNvPr id="6" name="Tabela 5"/>
          <p:cNvGraphicFramePr>
            <a:graphicFrameLocks noGrp="1"/>
          </p:cNvGraphicFramePr>
          <p:nvPr>
            <p:extLst>
              <p:ext uri="{D42A27DB-BD31-4B8C-83A1-F6EECF244321}">
                <p14:modId xmlns:p14="http://schemas.microsoft.com/office/powerpoint/2010/main" val="3801648029"/>
              </p:ext>
            </p:extLst>
          </p:nvPr>
        </p:nvGraphicFramePr>
        <p:xfrm>
          <a:off x="517585" y="1268080"/>
          <a:ext cx="9342407" cy="4837500"/>
        </p:xfrm>
        <a:graphic>
          <a:graphicData uri="http://schemas.openxmlformats.org/drawingml/2006/table">
            <a:tbl>
              <a:tblPr firstRow="1" firstCol="1" bandRow="1">
                <a:tableStyleId>{5C22544A-7EE6-4342-B048-85BDC9FD1C3A}</a:tableStyleId>
              </a:tblPr>
              <a:tblGrid>
                <a:gridCol w="464153">
                  <a:extLst>
                    <a:ext uri="{9D8B030D-6E8A-4147-A177-3AD203B41FA5}">
                      <a16:colId xmlns:a16="http://schemas.microsoft.com/office/drawing/2014/main" val="2629954143"/>
                    </a:ext>
                  </a:extLst>
                </a:gridCol>
                <a:gridCol w="963251">
                  <a:extLst>
                    <a:ext uri="{9D8B030D-6E8A-4147-A177-3AD203B41FA5}">
                      <a16:colId xmlns:a16="http://schemas.microsoft.com/office/drawing/2014/main" val="1256183419"/>
                    </a:ext>
                  </a:extLst>
                </a:gridCol>
                <a:gridCol w="7915003">
                  <a:extLst>
                    <a:ext uri="{9D8B030D-6E8A-4147-A177-3AD203B41FA5}">
                      <a16:colId xmlns:a16="http://schemas.microsoft.com/office/drawing/2014/main" val="1669755167"/>
                    </a:ext>
                  </a:extLst>
                </a:gridCol>
              </a:tblGrid>
              <a:tr h="125876">
                <a:tc gridSpan="3">
                  <a:txBody>
                    <a:bodyPr/>
                    <a:lstStyle/>
                    <a:p>
                      <a:pPr algn="ctr">
                        <a:lnSpc>
                          <a:spcPct val="107000"/>
                        </a:lnSpc>
                        <a:spcAft>
                          <a:spcPts val="0"/>
                        </a:spcAft>
                      </a:pPr>
                      <a:r>
                        <a:rPr lang="pt-BR" sz="700">
                          <a:effectLst/>
                        </a:rPr>
                        <a:t>Linha do tempo</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891456277"/>
                  </a:ext>
                </a:extLst>
              </a:tr>
              <a:tr h="369027">
                <a:tc>
                  <a:txBody>
                    <a:bodyPr/>
                    <a:lstStyle/>
                    <a:p>
                      <a:pPr>
                        <a:lnSpc>
                          <a:spcPct val="107000"/>
                        </a:lnSpc>
                        <a:spcAft>
                          <a:spcPts val="0"/>
                        </a:spcAft>
                      </a:pPr>
                      <a:r>
                        <a:rPr lang="pt-BR" sz="700">
                          <a:effectLst/>
                        </a:rPr>
                        <a:t>Ano</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Mostra/ Nº de Experiências</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 </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3222158617"/>
                  </a:ext>
                </a:extLst>
              </a:tr>
              <a:tr h="246019">
                <a:tc>
                  <a:txBody>
                    <a:bodyPr/>
                    <a:lstStyle/>
                    <a:p>
                      <a:pPr>
                        <a:lnSpc>
                          <a:spcPct val="107000"/>
                        </a:lnSpc>
                        <a:spcAft>
                          <a:spcPts val="0"/>
                        </a:spcAft>
                      </a:pPr>
                      <a:r>
                        <a:rPr lang="pt-BR" sz="700">
                          <a:effectLst/>
                        </a:rPr>
                        <a:t>2009</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6ª - 123</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 </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2524990966"/>
                  </a:ext>
                </a:extLst>
              </a:tr>
              <a:tr h="246019">
                <a:tc>
                  <a:txBody>
                    <a:bodyPr/>
                    <a:lstStyle/>
                    <a:p>
                      <a:pPr>
                        <a:lnSpc>
                          <a:spcPct val="107000"/>
                        </a:lnSpc>
                        <a:spcAft>
                          <a:spcPts val="0"/>
                        </a:spcAft>
                      </a:pPr>
                      <a:r>
                        <a:rPr lang="pt-BR" sz="700">
                          <a:effectLst/>
                        </a:rPr>
                        <a:t>2010</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7ª - 155</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 </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2012721183"/>
                  </a:ext>
                </a:extLst>
              </a:tr>
              <a:tr h="246019">
                <a:tc>
                  <a:txBody>
                    <a:bodyPr/>
                    <a:lstStyle/>
                    <a:p>
                      <a:pPr>
                        <a:lnSpc>
                          <a:spcPct val="107000"/>
                        </a:lnSpc>
                        <a:spcAft>
                          <a:spcPts val="0"/>
                        </a:spcAft>
                      </a:pPr>
                      <a:r>
                        <a:rPr lang="pt-BR" sz="700">
                          <a:effectLst/>
                        </a:rPr>
                        <a:t>2011</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8ª -  182</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 </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43104852"/>
                  </a:ext>
                </a:extLst>
              </a:tr>
              <a:tr h="246019">
                <a:tc>
                  <a:txBody>
                    <a:bodyPr/>
                    <a:lstStyle/>
                    <a:p>
                      <a:pPr>
                        <a:lnSpc>
                          <a:spcPct val="107000"/>
                        </a:lnSpc>
                        <a:spcAft>
                          <a:spcPts val="0"/>
                        </a:spcAft>
                      </a:pPr>
                      <a:r>
                        <a:rPr lang="pt-BR" sz="700">
                          <a:effectLst/>
                        </a:rPr>
                        <a:t>2012</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9ª -</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 </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4169577905"/>
                  </a:ext>
                </a:extLst>
              </a:tr>
              <a:tr h="246019">
                <a:tc>
                  <a:txBody>
                    <a:bodyPr/>
                    <a:lstStyle/>
                    <a:p>
                      <a:pPr>
                        <a:lnSpc>
                          <a:spcPct val="107000"/>
                        </a:lnSpc>
                        <a:spcAft>
                          <a:spcPts val="0"/>
                        </a:spcAft>
                      </a:pPr>
                      <a:r>
                        <a:rPr lang="pt-BR" sz="700">
                          <a:effectLst/>
                        </a:rPr>
                        <a:t>2013</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10ª - 183</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Introdução de instrumento de avaliação; Parceria com a Fiocruz- Ideia SUS Premiação – certificados e medalhas</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2740372027"/>
                  </a:ext>
                </a:extLst>
              </a:tr>
              <a:tr h="246019">
                <a:tc>
                  <a:txBody>
                    <a:bodyPr/>
                    <a:lstStyle/>
                    <a:p>
                      <a:pPr>
                        <a:lnSpc>
                          <a:spcPct val="107000"/>
                        </a:lnSpc>
                        <a:spcAft>
                          <a:spcPts val="0"/>
                        </a:spcAft>
                      </a:pPr>
                      <a:r>
                        <a:rPr lang="pt-BR" sz="700">
                          <a:effectLst/>
                        </a:rPr>
                        <a:t>2014</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11ª - 225</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Premiação por áreas temáticas</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3159015408"/>
                  </a:ext>
                </a:extLst>
              </a:tr>
              <a:tr h="246019">
                <a:tc>
                  <a:txBody>
                    <a:bodyPr/>
                    <a:lstStyle/>
                    <a:p>
                      <a:pPr>
                        <a:lnSpc>
                          <a:spcPct val="107000"/>
                        </a:lnSpc>
                        <a:spcAft>
                          <a:spcPts val="0"/>
                        </a:spcAft>
                      </a:pPr>
                      <a:r>
                        <a:rPr lang="pt-BR" sz="700">
                          <a:effectLst/>
                        </a:rPr>
                        <a:t>2015</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12ª - 230</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Mostra dos COSEMS (10); Mostra de Comunicação em Saúde (17). Catálogo 2015</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2771137493"/>
                  </a:ext>
                </a:extLst>
              </a:tr>
              <a:tr h="251752">
                <a:tc>
                  <a:txBody>
                    <a:bodyPr/>
                    <a:lstStyle/>
                    <a:p>
                      <a:pPr>
                        <a:lnSpc>
                          <a:spcPct val="107000"/>
                        </a:lnSpc>
                        <a:spcAft>
                          <a:spcPts val="0"/>
                        </a:spcAft>
                      </a:pPr>
                      <a:r>
                        <a:rPr lang="pt-BR" sz="700">
                          <a:effectLst/>
                        </a:rPr>
                        <a:t>2016</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13ª - 319</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TODOS os trabalhos apresentados presencialmente; Catálogo 2016. Livro de Premiadas. Projeto Webdoc para as melhores experiências por REGIÃO (5)</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2773871029"/>
                  </a:ext>
                </a:extLst>
              </a:tr>
              <a:tr h="251752">
                <a:tc>
                  <a:txBody>
                    <a:bodyPr/>
                    <a:lstStyle/>
                    <a:p>
                      <a:pPr>
                        <a:lnSpc>
                          <a:spcPct val="107000"/>
                        </a:lnSpc>
                        <a:spcAft>
                          <a:spcPts val="0"/>
                        </a:spcAft>
                      </a:pPr>
                      <a:r>
                        <a:rPr lang="pt-BR" sz="700">
                          <a:effectLst/>
                        </a:rPr>
                        <a:t>2017</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14ª - 320</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Um dia no Congresso integralmente dedicado à Mostra – 81 prêmios; Prêmio Regional R$10 mil,  Webdocs por estado, Medalhas por temáticas, UNFPA, voto popular. Catálogo e Livro das Premiadas</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2505638327"/>
                  </a:ext>
                </a:extLst>
              </a:tr>
              <a:tr h="503504">
                <a:tc>
                  <a:txBody>
                    <a:bodyPr/>
                    <a:lstStyle/>
                    <a:p>
                      <a:pPr>
                        <a:lnSpc>
                          <a:spcPct val="107000"/>
                        </a:lnSpc>
                        <a:spcAft>
                          <a:spcPts val="0"/>
                        </a:spcAft>
                      </a:pPr>
                      <a:r>
                        <a:rPr lang="pt-BR" sz="700">
                          <a:effectLst/>
                        </a:rPr>
                        <a:t>2018</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15ª - 346</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Manutenção de um dia no Congresso integralmente dedicado à Mostra – 85 prêmios:. Prêmio regional R$10 mil, Webdocs, temáticas, voto popular, Prêmio OPAS; Catálogo e Livro das Premiadas; Webdocs em sala específica no Congresso. Webdocs na Câmara dos Deputados</a:t>
                      </a:r>
                      <a:endParaRPr lang="pt-BR" sz="600">
                        <a:effectLst/>
                      </a:endParaRPr>
                    </a:p>
                    <a:p>
                      <a:pPr>
                        <a:lnSpc>
                          <a:spcPct val="107000"/>
                        </a:lnSpc>
                        <a:spcAft>
                          <a:spcPts val="0"/>
                        </a:spcAft>
                      </a:pPr>
                      <a:r>
                        <a:rPr lang="pt-BR" sz="700">
                          <a:effectLst/>
                          <a:highlight>
                            <a:srgbClr val="FFFF00"/>
                          </a:highlight>
                        </a:rPr>
                        <a:t>Oferta da oficina de Escrita</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577934467"/>
                  </a:ext>
                </a:extLst>
              </a:tr>
              <a:tr h="377628">
                <a:tc>
                  <a:txBody>
                    <a:bodyPr/>
                    <a:lstStyle/>
                    <a:p>
                      <a:pPr>
                        <a:lnSpc>
                          <a:spcPct val="107000"/>
                        </a:lnSpc>
                        <a:spcAft>
                          <a:spcPts val="0"/>
                        </a:spcAft>
                      </a:pPr>
                      <a:r>
                        <a:rPr lang="pt-BR" sz="700">
                          <a:effectLst/>
                        </a:rPr>
                        <a:t>2019</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16ª - 500</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Apoio aos COSEMS para a realização das Mostras Estaduais e oficinas de escrita. Total de trabalhos apresentados nas Mostras Estaduais – </a:t>
                      </a:r>
                      <a:r>
                        <a:rPr lang="pt-BR" sz="700">
                          <a:effectLst/>
                          <a:highlight>
                            <a:srgbClr val="FFFF00"/>
                          </a:highlight>
                        </a:rPr>
                        <a:t>3.480</a:t>
                      </a:r>
                      <a:r>
                        <a:rPr lang="pt-BR" sz="700">
                          <a:effectLst/>
                        </a:rPr>
                        <a:t>. Dois dias de Mostra no Congresso; Avaliação prévia on line - 2 avaliadores; Avaliação presencial - 3 avaliadores Introdução do comentarista; Prêmio aos Cosems mais premiados</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4159197167"/>
                  </a:ext>
                </a:extLst>
              </a:tr>
              <a:tr h="251752">
                <a:tc>
                  <a:txBody>
                    <a:bodyPr/>
                    <a:lstStyle/>
                    <a:p>
                      <a:pPr>
                        <a:lnSpc>
                          <a:spcPct val="107000"/>
                        </a:lnSpc>
                        <a:spcAft>
                          <a:spcPts val="0"/>
                        </a:spcAft>
                      </a:pPr>
                      <a:r>
                        <a:rPr lang="pt-BR" sz="700">
                          <a:effectLst/>
                        </a:rPr>
                        <a:t>2020</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I Virtual - 630 </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847 inscrições. 7 lives. 1 Revista. Catálogo</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3058199611"/>
                  </a:ext>
                </a:extLst>
              </a:tr>
              <a:tr h="246019">
                <a:tc>
                  <a:txBody>
                    <a:bodyPr/>
                    <a:lstStyle/>
                    <a:p>
                      <a:pPr>
                        <a:lnSpc>
                          <a:spcPct val="107000"/>
                        </a:lnSpc>
                        <a:spcAft>
                          <a:spcPts val="0"/>
                        </a:spcAft>
                      </a:pPr>
                      <a:r>
                        <a:rPr lang="pt-BR" sz="700">
                          <a:effectLst/>
                        </a:rPr>
                        <a:t>2022</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17ª - 336</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3336</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821230452"/>
                  </a:ext>
                </a:extLst>
              </a:tr>
              <a:tr h="246019">
                <a:tc>
                  <a:txBody>
                    <a:bodyPr/>
                    <a:lstStyle/>
                    <a:p>
                      <a:pPr>
                        <a:lnSpc>
                          <a:spcPct val="107000"/>
                        </a:lnSpc>
                        <a:spcAft>
                          <a:spcPts val="0"/>
                        </a:spcAft>
                      </a:pPr>
                      <a:r>
                        <a:rPr lang="pt-BR" sz="700">
                          <a:effectLst/>
                        </a:rPr>
                        <a:t>2023</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18ª - 536</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5280</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3719267501"/>
                  </a:ext>
                </a:extLst>
              </a:tr>
              <a:tr h="246019">
                <a:tc>
                  <a:txBody>
                    <a:bodyPr/>
                    <a:lstStyle/>
                    <a:p>
                      <a:pPr>
                        <a:lnSpc>
                          <a:spcPct val="107000"/>
                        </a:lnSpc>
                        <a:spcAft>
                          <a:spcPts val="0"/>
                        </a:spcAft>
                      </a:pPr>
                      <a:r>
                        <a:rPr lang="pt-BR" sz="700">
                          <a:effectLst/>
                        </a:rPr>
                        <a:t>2024</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19ª - 381</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a:effectLst/>
                        </a:rPr>
                        <a:t>5704</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3468952791"/>
                  </a:ext>
                </a:extLst>
              </a:tr>
              <a:tr h="246019">
                <a:tc>
                  <a:txBody>
                    <a:bodyPr/>
                    <a:lstStyle/>
                    <a:p>
                      <a:pPr>
                        <a:lnSpc>
                          <a:spcPct val="107000"/>
                        </a:lnSpc>
                        <a:spcAft>
                          <a:spcPts val="0"/>
                        </a:spcAft>
                      </a:pPr>
                      <a:r>
                        <a:rPr lang="pt-BR" sz="700">
                          <a:effectLst/>
                        </a:rPr>
                        <a:t>2025</a:t>
                      </a:r>
                      <a:endParaRPr lang="pt-BR" sz="600">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b="1">
                          <a:solidFill>
                            <a:srgbClr val="FF0000"/>
                          </a:solidFill>
                          <a:effectLst/>
                        </a:rPr>
                        <a:t>20ª - 800</a:t>
                      </a:r>
                      <a:endParaRPr lang="pt-BR" sz="6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tc>
                  <a:txBody>
                    <a:bodyPr/>
                    <a:lstStyle/>
                    <a:p>
                      <a:pPr>
                        <a:lnSpc>
                          <a:spcPct val="107000"/>
                        </a:lnSpc>
                        <a:spcAft>
                          <a:spcPts val="0"/>
                        </a:spcAft>
                      </a:pPr>
                      <a:r>
                        <a:rPr lang="pt-BR" sz="700" b="1" dirty="0">
                          <a:solidFill>
                            <a:srgbClr val="FF0000"/>
                          </a:solidFill>
                          <a:effectLst/>
                        </a:rPr>
                        <a:t> </a:t>
                      </a:r>
                      <a:r>
                        <a:rPr lang="pt-BR" sz="700" b="1" dirty="0" smtClean="0">
                          <a:solidFill>
                            <a:srgbClr val="FF0000"/>
                          </a:solidFill>
                          <a:effectLst/>
                        </a:rPr>
                        <a:t>8000</a:t>
                      </a:r>
                      <a:endParaRPr lang="pt-BR" sz="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9098" marR="39098" marT="0" marB="0"/>
                </a:tc>
                <a:extLst>
                  <a:ext uri="{0D108BD9-81ED-4DB2-BD59-A6C34878D82A}">
                    <a16:rowId xmlns:a16="http://schemas.microsoft.com/office/drawing/2014/main" val="2442734594"/>
                  </a:ext>
                </a:extLst>
              </a:tr>
            </a:tbl>
          </a:graphicData>
        </a:graphic>
      </p:graphicFrame>
    </p:spTree>
    <p:extLst>
      <p:ext uri="{BB962C8B-B14F-4D97-AF65-F5344CB8AC3E}">
        <p14:creationId xmlns:p14="http://schemas.microsoft.com/office/powerpoint/2010/main" val="3784409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F17DF-2242-E872-A072-D1E095B83132}"/>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356154CB-AC59-EF46-4BB7-CC5C6E8B7202}"/>
              </a:ext>
            </a:extLst>
          </p:cNvPr>
          <p:cNvSpPr>
            <a:spLocks noGrp="1"/>
          </p:cNvSpPr>
          <p:nvPr>
            <p:ph type="subTitle" idx="1"/>
          </p:nvPr>
        </p:nvSpPr>
        <p:spPr>
          <a:xfrm>
            <a:off x="987551" y="1475117"/>
            <a:ext cx="10356185" cy="4390410"/>
          </a:xfrm>
        </p:spPr>
        <p:txBody>
          <a:bodyPr>
            <a:normAutofit fontScale="77500" lnSpcReduction="20000"/>
          </a:bodyPr>
          <a:lstStyle/>
          <a:p>
            <a:pPr algn="just"/>
            <a:r>
              <a:rPr lang="pt-BR" dirty="0"/>
              <a:t>A Mostra Nacional encurta distâncias entre atores do SUS, reconhece as melhores experiências e dá visibilidade a um SUS que dá certo. </a:t>
            </a:r>
          </a:p>
          <a:p>
            <a:pPr algn="just"/>
            <a:endParaRPr lang="pt-BR" b="1" dirty="0" smtClean="0"/>
          </a:p>
          <a:p>
            <a:pPr algn="just"/>
            <a:r>
              <a:rPr lang="pt-BR" b="1" dirty="0" smtClean="0"/>
              <a:t>2020 </a:t>
            </a:r>
            <a:r>
              <a:rPr lang="pt-BR" b="1" dirty="0"/>
              <a:t>– I Mostra Virtual Brasil aqui tem SUS </a:t>
            </a:r>
            <a:r>
              <a:rPr lang="pt-BR" dirty="0"/>
              <a:t>– 864 experiências inscritas</a:t>
            </a:r>
          </a:p>
          <a:p>
            <a:pPr algn="just"/>
            <a:r>
              <a:rPr lang="pt-BR" b="1" dirty="0"/>
              <a:t>2021</a:t>
            </a:r>
            <a:r>
              <a:rPr lang="pt-BR" dirty="0"/>
              <a:t> – </a:t>
            </a:r>
            <a:r>
              <a:rPr lang="pt-BR" b="1" dirty="0"/>
              <a:t>Série Especial Brasil aqui tem SUS</a:t>
            </a:r>
            <a:r>
              <a:rPr lang="pt-BR" dirty="0"/>
              <a:t>. Matérias jornalísticas acerca da temática do enfrentamento á COVID-19. </a:t>
            </a:r>
            <a:r>
              <a:rPr lang="pt-BR" b="1" dirty="0" smtClean="0"/>
              <a:t>Revista</a:t>
            </a:r>
          </a:p>
          <a:p>
            <a:pPr algn="l"/>
            <a:r>
              <a:rPr lang="pt-BR" b="1" dirty="0" smtClean="0"/>
              <a:t>2022</a:t>
            </a:r>
            <a:r>
              <a:rPr lang="pt-BR" dirty="0" smtClean="0"/>
              <a:t> </a:t>
            </a:r>
            <a:r>
              <a:rPr lang="pt-BR" dirty="0"/>
              <a:t>– </a:t>
            </a:r>
            <a:r>
              <a:rPr lang="pt-BR" b="1" dirty="0"/>
              <a:t>17ª Mostra</a:t>
            </a:r>
            <a:r>
              <a:rPr lang="pt-BR" dirty="0"/>
              <a:t>. Campo Grande/MS. 336 experiências selecionadas de 3.334 inscritas.</a:t>
            </a:r>
          </a:p>
          <a:p>
            <a:pPr algn="l"/>
            <a:r>
              <a:rPr lang="pt-BR" b="1" dirty="0"/>
              <a:t>2023</a:t>
            </a:r>
            <a:r>
              <a:rPr lang="pt-BR" dirty="0"/>
              <a:t> – </a:t>
            </a:r>
            <a:r>
              <a:rPr lang="pt-BR" b="1" dirty="0"/>
              <a:t>18ª Mostra</a:t>
            </a:r>
            <a:r>
              <a:rPr lang="pt-BR" dirty="0"/>
              <a:t>. Brasília/DF. </a:t>
            </a:r>
            <a:r>
              <a:rPr lang="pt-BR" dirty="0" smtClean="0"/>
              <a:t>536 experiências selecionadas de 5.280 inscritas </a:t>
            </a:r>
          </a:p>
          <a:p>
            <a:pPr algn="l"/>
            <a:r>
              <a:rPr lang="pt-BR" b="1" dirty="0" smtClean="0"/>
              <a:t>2024 -19ª Mostra </a:t>
            </a:r>
            <a:r>
              <a:rPr lang="pt-BR" dirty="0" smtClean="0"/>
              <a:t>– On-line.381 experiências </a:t>
            </a:r>
            <a:r>
              <a:rPr lang="pt-BR" dirty="0"/>
              <a:t>selecionadas de </a:t>
            </a:r>
            <a:r>
              <a:rPr lang="pt-BR" dirty="0" smtClean="0"/>
              <a:t>5.704 inscritas</a:t>
            </a:r>
          </a:p>
          <a:p>
            <a:pPr algn="l"/>
            <a:r>
              <a:rPr lang="pt-BR" b="1" dirty="0" smtClean="0"/>
              <a:t>2025 – 20ª Mostra </a:t>
            </a:r>
            <a:r>
              <a:rPr lang="pt-BR" dirty="0" smtClean="0"/>
              <a:t>– Belo Horizonte. </a:t>
            </a:r>
            <a:r>
              <a:rPr lang="pt-BR" b="1" i="1" dirty="0" smtClean="0">
                <a:solidFill>
                  <a:srgbClr val="FF0000"/>
                </a:solidFill>
              </a:rPr>
              <a:t>Expectativa: 800 selecionadas de cerca de 8000 inscritas   </a:t>
            </a:r>
            <a:endParaRPr lang="pt-BR" b="1" i="1" dirty="0">
              <a:solidFill>
                <a:srgbClr val="FF0000"/>
              </a:solidFill>
            </a:endParaRPr>
          </a:p>
          <a:p>
            <a:pPr algn="l"/>
            <a:r>
              <a:rPr lang="pt-BR" b="1" i="1" dirty="0" smtClean="0">
                <a:solidFill>
                  <a:srgbClr val="FF0000"/>
                </a:solidFill>
              </a:rPr>
              <a:t> </a:t>
            </a:r>
            <a:endParaRPr lang="pt-BR" b="1" i="1" dirty="0">
              <a:solidFill>
                <a:srgbClr val="FF0000"/>
              </a:solidFill>
            </a:endParaRPr>
          </a:p>
        </p:txBody>
      </p:sp>
      <p:sp>
        <p:nvSpPr>
          <p:cNvPr id="2" name="Retângulo 1">
            <a:extLst>
              <a:ext uri="{FF2B5EF4-FFF2-40B4-BE49-F238E27FC236}">
                <a16:creationId xmlns:a16="http://schemas.microsoft.com/office/drawing/2014/main" id="{094ADE57-8557-231E-9568-644FB1B7BA77}"/>
              </a:ext>
            </a:extLst>
          </p:cNvPr>
          <p:cNvSpPr>
            <a:spLocks noGrp="1" noRot="1" noMove="1" noResize="1" noEditPoints="1" noAdjustHandles="1" noChangeArrowheads="1" noChangeShapeType="1"/>
          </p:cNvSpPr>
          <p:nvPr/>
        </p:nvSpPr>
        <p:spPr>
          <a:xfrm>
            <a:off x="0" y="0"/>
            <a:ext cx="12192000" cy="1170432"/>
          </a:xfrm>
          <a:prstGeom prst="rect">
            <a:avLst/>
          </a:prstGeom>
          <a:solidFill>
            <a:srgbClr val="00123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Subtítulo 2">
            <a:extLst>
              <a:ext uri="{FF2B5EF4-FFF2-40B4-BE49-F238E27FC236}">
                <a16:creationId xmlns:a16="http://schemas.microsoft.com/office/drawing/2014/main" id="{44A9F2DA-F3E7-8354-000E-413BA6749CED}"/>
              </a:ext>
            </a:extLst>
          </p:cNvPr>
          <p:cNvSpPr txBox="1">
            <a:spLocks/>
          </p:cNvSpPr>
          <p:nvPr/>
        </p:nvSpPr>
        <p:spPr>
          <a:xfrm>
            <a:off x="987552" y="468457"/>
            <a:ext cx="9643872" cy="701975"/>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600" b="1" dirty="0">
                <a:solidFill>
                  <a:schemeClr val="bg1"/>
                </a:solidFill>
              </a:rPr>
              <a:t>O </a:t>
            </a:r>
            <a:r>
              <a:rPr lang="pt-BR" sz="3600" b="1" dirty="0" err="1">
                <a:solidFill>
                  <a:schemeClr val="bg1"/>
                </a:solidFill>
              </a:rPr>
              <a:t>Conasems</a:t>
            </a:r>
            <a:r>
              <a:rPr lang="pt-BR" sz="3600" b="1" dirty="0">
                <a:solidFill>
                  <a:schemeClr val="bg1"/>
                </a:solidFill>
              </a:rPr>
              <a:t> e a Mostra Brasil, aqui tem </a:t>
            </a:r>
            <a:r>
              <a:rPr lang="pt-BR" sz="3600" b="1" dirty="0" smtClean="0">
                <a:solidFill>
                  <a:schemeClr val="bg1"/>
                </a:solidFill>
              </a:rPr>
              <a:t>SUS</a:t>
            </a:r>
            <a:endParaRPr lang="pt-BR" sz="3600" b="1" dirty="0">
              <a:solidFill>
                <a:schemeClr val="bg1"/>
              </a:solidFill>
            </a:endParaRPr>
          </a:p>
        </p:txBody>
      </p:sp>
      <p:pic>
        <p:nvPicPr>
          <p:cNvPr id="4" name="Gráfico 3">
            <a:extLst>
              <a:ext uri="{FF2B5EF4-FFF2-40B4-BE49-F238E27FC236}">
                <a16:creationId xmlns:a16="http://schemas.microsoft.com/office/drawing/2014/main" id="{70709940-7281-D566-0A88-CE8FCB4A155A}"/>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xmlns="" r:embed="rId3"/>
              </a:ext>
            </a:extLst>
          </a:blip>
          <a:stretch>
            <a:fillRect/>
          </a:stretch>
        </p:blipFill>
        <p:spPr>
          <a:xfrm rot="10800000">
            <a:off x="383618" y="6126568"/>
            <a:ext cx="9144000" cy="244927"/>
          </a:xfrm>
          <a:prstGeom prst="rect">
            <a:avLst/>
          </a:prstGeom>
        </p:spPr>
      </p:pic>
      <p:pic>
        <p:nvPicPr>
          <p:cNvPr id="5" name="Gráfico 4">
            <a:extLst>
              <a:ext uri="{FF2B5EF4-FFF2-40B4-BE49-F238E27FC236}">
                <a16:creationId xmlns:a16="http://schemas.microsoft.com/office/drawing/2014/main" id="{E958DC9A-5F2B-AEE5-2E45-9D075F381887}"/>
              </a:ext>
            </a:extLst>
          </p:cNvPr>
          <p:cNvPicPr>
            <a:picLocks noGrp="1" noRot="1" noChangeAspect="1" noMove="1" noResize="1" noEditPoints="1" noAdjustHandles="1" noChangeArrowheads="1" noChangeShapeType="1" noCrop="1"/>
          </p:cNvPicPr>
          <p:nvPr/>
        </p:nvPicPr>
        <p:blipFill>
          <a:blip r:embed="rId4">
            <a:extLst>
              <a:ext uri="{96DAC541-7B7A-43D3-8B79-37D633B846F1}">
                <asvg:svgBlip xmlns:asvg="http://schemas.microsoft.com/office/drawing/2016/SVG/main" xmlns="" r:embed="rId5"/>
              </a:ext>
            </a:extLst>
          </a:blip>
          <a:stretch>
            <a:fillRect/>
          </a:stretch>
        </p:blipFill>
        <p:spPr>
          <a:xfrm>
            <a:off x="9962864" y="5865527"/>
            <a:ext cx="1702879" cy="675569"/>
          </a:xfrm>
          <a:prstGeom prst="rect">
            <a:avLst/>
          </a:prstGeom>
        </p:spPr>
      </p:pic>
    </p:spTree>
    <p:extLst>
      <p:ext uri="{BB962C8B-B14F-4D97-AF65-F5344CB8AC3E}">
        <p14:creationId xmlns:p14="http://schemas.microsoft.com/office/powerpoint/2010/main" val="1980290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F17DF-2242-E872-A072-D1E095B83132}"/>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356154CB-AC59-EF46-4BB7-CC5C6E8B7202}"/>
              </a:ext>
            </a:extLst>
          </p:cNvPr>
          <p:cNvSpPr>
            <a:spLocks noGrp="1"/>
          </p:cNvSpPr>
          <p:nvPr>
            <p:ph type="subTitle" idx="1"/>
          </p:nvPr>
        </p:nvSpPr>
        <p:spPr>
          <a:xfrm>
            <a:off x="987551" y="1242204"/>
            <a:ext cx="10356185" cy="4623323"/>
          </a:xfrm>
        </p:spPr>
        <p:txBody>
          <a:bodyPr>
            <a:normAutofit fontScale="25000" lnSpcReduction="20000"/>
          </a:bodyPr>
          <a:lstStyle/>
          <a:p>
            <a:pPr algn="l"/>
            <a:endParaRPr lang="pt-BR" b="1" u="sng" dirty="0" smtClean="0"/>
          </a:p>
          <a:p>
            <a:pPr algn="l"/>
            <a:r>
              <a:rPr lang="pt-BR" b="1" u="sng" dirty="0"/>
              <a:t>MATÉRIAS:</a:t>
            </a:r>
            <a:endParaRPr lang="pt-BR" dirty="0"/>
          </a:p>
          <a:p>
            <a:pPr algn="l"/>
            <a:r>
              <a:rPr lang="pt-BR" b="1" dirty="0"/>
              <a:t>CONASEMS EM PAUTA – 19ª MOSTRA BRASIL, AQUI TEM SUS</a:t>
            </a:r>
            <a:r>
              <a:rPr lang="pt-BR" dirty="0"/>
              <a:t> </a:t>
            </a:r>
          </a:p>
          <a:p>
            <a:pPr algn="l"/>
            <a:r>
              <a:rPr lang="pt-BR" u="sng" dirty="0">
                <a:hlinkClick r:id="rId2"/>
              </a:rPr>
              <a:t>https://www.youtube.com/watch?v=hKJ511yIpyM</a:t>
            </a:r>
            <a:endParaRPr lang="pt-BR" dirty="0"/>
          </a:p>
          <a:p>
            <a:pPr algn="l"/>
            <a:r>
              <a:rPr lang="pt-BR" b="1" dirty="0" smtClean="0"/>
              <a:t>Minuto </a:t>
            </a:r>
            <a:r>
              <a:rPr lang="pt-BR" b="1" dirty="0" err="1"/>
              <a:t>Conasems</a:t>
            </a:r>
            <a:r>
              <a:rPr lang="pt-BR" b="1" dirty="0"/>
              <a:t> -23 - Mostra Brasil, aqui tem SUS</a:t>
            </a:r>
          </a:p>
          <a:p>
            <a:pPr algn="l"/>
            <a:r>
              <a:rPr lang="pt-BR" b="1" u="sng" dirty="0" smtClean="0"/>
              <a:t>https</a:t>
            </a:r>
            <a:r>
              <a:rPr lang="pt-BR" b="1" u="sng" dirty="0"/>
              <a:t>://www.youtube.com/watch?v=eDTCtPo1dLo</a:t>
            </a:r>
          </a:p>
          <a:p>
            <a:pPr algn="l"/>
            <a:endParaRPr lang="pt-BR" b="1" u="sng" dirty="0" smtClean="0"/>
          </a:p>
          <a:p>
            <a:pPr algn="l"/>
            <a:r>
              <a:rPr lang="pt-BR" b="1" u="sng" dirty="0" smtClean="0"/>
              <a:t>LINKS:</a:t>
            </a:r>
            <a:endParaRPr lang="pt-BR" dirty="0"/>
          </a:p>
          <a:p>
            <a:pPr algn="l"/>
            <a:r>
              <a:rPr lang="pt-BR" sz="3000" dirty="0">
                <a:hlinkClick r:id="rId3"/>
              </a:rPr>
              <a:t>https</a:t>
            </a:r>
            <a:r>
              <a:rPr lang="pt-BR" sz="3000" u="sng" dirty="0">
                <a:hlinkClick r:id="rId3"/>
              </a:rPr>
              <a:t>://</a:t>
            </a:r>
            <a:r>
              <a:rPr lang="pt-BR" sz="3000" u="sng" dirty="0" smtClean="0">
                <a:hlinkClick r:id="rId3"/>
              </a:rPr>
              <a:t>portal.conasems.org.br/brasil-aqui-tem-sus</a:t>
            </a:r>
            <a:endParaRPr lang="pt-BR" sz="3000" u="sng" dirty="0" smtClean="0"/>
          </a:p>
          <a:p>
            <a:pPr algn="l"/>
            <a:r>
              <a:rPr lang="pt-BR" sz="3000" u="sng" dirty="0">
                <a:hlinkClick r:id="rId4"/>
              </a:rPr>
              <a:t>https://portal.conasems.org.br/brasil-aqui-tem-sus/experiencias</a:t>
            </a:r>
            <a:endParaRPr lang="pt-BR" sz="3000" dirty="0"/>
          </a:p>
          <a:p>
            <a:pPr algn="l"/>
            <a:r>
              <a:rPr lang="pt-BR" sz="3000" u="sng" dirty="0">
                <a:hlinkClick r:id="rId5"/>
              </a:rPr>
              <a:t>https://portal.conasems.org.br/brasil-aqui-tem-sus/noticias</a:t>
            </a:r>
            <a:endParaRPr lang="pt-BR" sz="3000" dirty="0"/>
          </a:p>
          <a:p>
            <a:pPr algn="l"/>
            <a:r>
              <a:rPr lang="pt-BR" sz="3000" u="sng" dirty="0">
                <a:hlinkClick r:id="rId6"/>
              </a:rPr>
              <a:t>https://portal.conasems.org.br/brasil-aqui-tem-sus/reportagens-especiais</a:t>
            </a:r>
            <a:endParaRPr lang="pt-BR" sz="3000" dirty="0"/>
          </a:p>
          <a:p>
            <a:pPr algn="l"/>
            <a:r>
              <a:rPr lang="pt-BR" sz="3000" u="sng" dirty="0">
                <a:hlinkClick r:id="rId7"/>
              </a:rPr>
              <a:t>https://portal.conasems.org.br/brasil-aqui-tem-sus/publicacoes</a:t>
            </a:r>
            <a:endParaRPr lang="pt-BR" sz="3000" dirty="0"/>
          </a:p>
          <a:p>
            <a:pPr algn="l"/>
            <a:r>
              <a:rPr lang="pt-BR" sz="3000" u="sng" dirty="0">
                <a:hlinkClick r:id="rId8"/>
              </a:rPr>
              <a:t>https://portal.conasems.org.br/brasil-aqui-tem-sus/materiais-para-download</a:t>
            </a:r>
            <a:endParaRPr lang="pt-BR" sz="3000" dirty="0"/>
          </a:p>
          <a:p>
            <a:pPr algn="l"/>
            <a:r>
              <a:rPr lang="pt-BR" sz="3200" dirty="0"/>
              <a:t> </a:t>
            </a:r>
          </a:p>
          <a:p>
            <a:pPr algn="l"/>
            <a:r>
              <a:rPr lang="pt-BR" sz="3000" b="1" dirty="0"/>
              <a:t> </a:t>
            </a:r>
            <a:r>
              <a:rPr lang="pt-BR" sz="3000" b="1" dirty="0" smtClean="0"/>
              <a:t>WEBDOCS</a:t>
            </a:r>
            <a:endParaRPr lang="pt-BR" sz="3000" dirty="0"/>
          </a:p>
          <a:p>
            <a:pPr algn="l"/>
            <a:r>
              <a:rPr lang="pt-BR" sz="3000" dirty="0"/>
              <a:t>1ª TEMPORADA_2016: </a:t>
            </a:r>
            <a:r>
              <a:rPr lang="pt-BR" sz="3000" u="sng" dirty="0">
                <a:hlinkClick r:id="rId9"/>
              </a:rPr>
              <a:t>https://mais.conasems.org.br/mais-conasems-play/brasil-aqui-tem-sus/episodios</a:t>
            </a:r>
            <a:endParaRPr lang="pt-BR" sz="3000" dirty="0"/>
          </a:p>
          <a:p>
            <a:pPr algn="l"/>
            <a:r>
              <a:rPr lang="pt-BR" sz="3000" dirty="0"/>
              <a:t>2ª TEMPORADA_2017: </a:t>
            </a:r>
            <a:r>
              <a:rPr lang="pt-BR" sz="3000" u="sng" dirty="0">
                <a:hlinkClick r:id="rId10"/>
              </a:rPr>
              <a:t>https://mais.conasems.org.br/mais-conasems-play/brasil-aqui-tem-sus/episodios?fq%5Bseason%5D=5_temporada-2</a:t>
            </a:r>
            <a:endParaRPr lang="pt-BR" sz="3000" dirty="0"/>
          </a:p>
          <a:p>
            <a:pPr algn="l"/>
            <a:r>
              <a:rPr lang="pt-BR" sz="3000" dirty="0"/>
              <a:t>3ª TEMPORADA_2018: </a:t>
            </a:r>
            <a:r>
              <a:rPr lang="pt-BR" sz="3000" u="sng" dirty="0">
                <a:hlinkClick r:id="rId11"/>
              </a:rPr>
              <a:t>https://mais.conasems.org.br/mais-conasems-play/brasil-aqui-tem-sus/episodios?fq%5Bseason%5D=6_temporada-3</a:t>
            </a:r>
            <a:endParaRPr lang="pt-BR" sz="3000" dirty="0"/>
          </a:p>
          <a:p>
            <a:pPr algn="l"/>
            <a:r>
              <a:rPr lang="pt-BR" sz="3000" dirty="0"/>
              <a:t>4ª TEMPORADA_2019: </a:t>
            </a:r>
            <a:r>
              <a:rPr lang="pt-BR" sz="3000" u="sng" dirty="0">
                <a:hlinkClick r:id="rId12"/>
              </a:rPr>
              <a:t>https://mais.conasems.org.br/mais-conasems-play/brasil-aqui-tem-sus/episodios?fq%5Bseason%5D=7_temporada-4</a:t>
            </a:r>
            <a:endParaRPr lang="pt-BR" sz="3000" dirty="0"/>
          </a:p>
          <a:p>
            <a:pPr algn="l"/>
            <a:r>
              <a:rPr lang="pt-BR" sz="3000" dirty="0"/>
              <a:t>5ª TEMPORADA_2022: </a:t>
            </a:r>
            <a:r>
              <a:rPr lang="pt-BR" sz="3000" u="sng" dirty="0">
                <a:hlinkClick r:id="rId13"/>
              </a:rPr>
              <a:t>https://mais.conasems.org.br/mais-conasems-play/brasil-aqui-tem-sus/episodios?fq%5Bseason%5D=8_temporada-5</a:t>
            </a:r>
            <a:endParaRPr lang="pt-BR" sz="3000" dirty="0"/>
          </a:p>
          <a:p>
            <a:pPr algn="l"/>
            <a:r>
              <a:rPr lang="pt-BR" sz="3000" dirty="0"/>
              <a:t>6ª TEMPORADA_2023: </a:t>
            </a:r>
            <a:r>
              <a:rPr lang="pt-BR" sz="3000" u="sng" dirty="0">
                <a:hlinkClick r:id="rId14"/>
              </a:rPr>
              <a:t>https://mais.conasems.org.br/mais-conasems-play/brasil-aqui-tem-sus/episodios?fq%5Bseason%5D=9_temporada-6</a:t>
            </a:r>
            <a:endParaRPr lang="pt-BR" sz="3000" dirty="0"/>
          </a:p>
          <a:p>
            <a:pPr algn="l"/>
            <a:r>
              <a:rPr lang="pt-BR" sz="3000" b="1" dirty="0"/>
              <a:t> </a:t>
            </a:r>
            <a:endParaRPr lang="pt-BR" sz="3000" dirty="0"/>
          </a:p>
        </p:txBody>
      </p:sp>
      <p:sp>
        <p:nvSpPr>
          <p:cNvPr id="2" name="Retângulo 1">
            <a:extLst>
              <a:ext uri="{FF2B5EF4-FFF2-40B4-BE49-F238E27FC236}">
                <a16:creationId xmlns:a16="http://schemas.microsoft.com/office/drawing/2014/main" id="{094ADE57-8557-231E-9568-644FB1B7BA77}"/>
              </a:ext>
            </a:extLst>
          </p:cNvPr>
          <p:cNvSpPr>
            <a:spLocks noGrp="1" noRot="1" noMove="1" noResize="1" noEditPoints="1" noAdjustHandles="1" noChangeArrowheads="1" noChangeShapeType="1"/>
          </p:cNvSpPr>
          <p:nvPr/>
        </p:nvSpPr>
        <p:spPr>
          <a:xfrm>
            <a:off x="0" y="0"/>
            <a:ext cx="12192000" cy="1170432"/>
          </a:xfrm>
          <a:prstGeom prst="rect">
            <a:avLst/>
          </a:prstGeom>
          <a:solidFill>
            <a:srgbClr val="00123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Subtítulo 2">
            <a:extLst>
              <a:ext uri="{FF2B5EF4-FFF2-40B4-BE49-F238E27FC236}">
                <a16:creationId xmlns:a16="http://schemas.microsoft.com/office/drawing/2014/main" id="{44A9F2DA-F3E7-8354-000E-413BA6749CED}"/>
              </a:ext>
            </a:extLst>
          </p:cNvPr>
          <p:cNvSpPr txBox="1">
            <a:spLocks/>
          </p:cNvSpPr>
          <p:nvPr/>
        </p:nvSpPr>
        <p:spPr>
          <a:xfrm>
            <a:off x="987552" y="468457"/>
            <a:ext cx="9643872" cy="701975"/>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600" b="1" dirty="0">
                <a:solidFill>
                  <a:schemeClr val="bg1"/>
                </a:solidFill>
              </a:rPr>
              <a:t>O </a:t>
            </a:r>
            <a:r>
              <a:rPr lang="pt-BR" sz="3600" b="1" dirty="0" err="1">
                <a:solidFill>
                  <a:schemeClr val="bg1"/>
                </a:solidFill>
              </a:rPr>
              <a:t>Conasems</a:t>
            </a:r>
            <a:r>
              <a:rPr lang="pt-BR" sz="3600" b="1" dirty="0">
                <a:solidFill>
                  <a:schemeClr val="bg1"/>
                </a:solidFill>
              </a:rPr>
              <a:t> e a Mostra Brasil, aqui tem </a:t>
            </a:r>
            <a:r>
              <a:rPr lang="pt-BR" sz="3600" b="1" dirty="0" smtClean="0">
                <a:solidFill>
                  <a:schemeClr val="bg1"/>
                </a:solidFill>
              </a:rPr>
              <a:t>SUS</a:t>
            </a:r>
            <a:endParaRPr lang="pt-BR" sz="3600" b="1" dirty="0">
              <a:solidFill>
                <a:schemeClr val="bg1"/>
              </a:solidFill>
            </a:endParaRPr>
          </a:p>
        </p:txBody>
      </p:sp>
      <p:pic>
        <p:nvPicPr>
          <p:cNvPr id="4" name="Gráfico 3">
            <a:extLst>
              <a:ext uri="{FF2B5EF4-FFF2-40B4-BE49-F238E27FC236}">
                <a16:creationId xmlns:a16="http://schemas.microsoft.com/office/drawing/2014/main" id="{70709940-7281-D566-0A88-CE8FCB4A155A}"/>
              </a:ext>
            </a:extLst>
          </p:cNvPr>
          <p:cNvPicPr>
            <a:picLocks noGrp="1" noRot="1" noChangeAspect="1" noMove="1" noResize="1" noEditPoints="1" noAdjustHandles="1" noChangeArrowheads="1" noChangeShapeType="1" noCrop="1"/>
          </p:cNvPicPr>
          <p:nvPr/>
        </p:nvPicPr>
        <p:blipFill>
          <a:blip r:embed="rId15">
            <a:extLst>
              <a:ext uri="{96DAC541-7B7A-43D3-8B79-37D633B846F1}">
                <asvg:svgBlip xmlns:asvg="http://schemas.microsoft.com/office/drawing/2016/SVG/main" xmlns="" r:embed="rId16"/>
              </a:ext>
            </a:extLst>
          </a:blip>
          <a:stretch>
            <a:fillRect/>
          </a:stretch>
        </p:blipFill>
        <p:spPr>
          <a:xfrm rot="10800000">
            <a:off x="383618" y="6126568"/>
            <a:ext cx="9144000" cy="244927"/>
          </a:xfrm>
          <a:prstGeom prst="rect">
            <a:avLst/>
          </a:prstGeom>
        </p:spPr>
      </p:pic>
      <p:pic>
        <p:nvPicPr>
          <p:cNvPr id="5" name="Gráfico 4">
            <a:extLst>
              <a:ext uri="{FF2B5EF4-FFF2-40B4-BE49-F238E27FC236}">
                <a16:creationId xmlns:a16="http://schemas.microsoft.com/office/drawing/2014/main" id="{E958DC9A-5F2B-AEE5-2E45-9D075F381887}"/>
              </a:ext>
            </a:extLst>
          </p:cNvPr>
          <p:cNvPicPr>
            <a:picLocks noGrp="1" noRot="1" noChangeAspect="1" noMove="1" noResize="1" noEditPoints="1" noAdjustHandles="1" noChangeArrowheads="1" noChangeShapeType="1" noCrop="1"/>
          </p:cNvPicPr>
          <p:nvPr/>
        </p:nvPicPr>
        <p:blipFill>
          <a:blip r:embed="rId17">
            <a:extLst>
              <a:ext uri="{96DAC541-7B7A-43D3-8B79-37D633B846F1}">
                <asvg:svgBlip xmlns:asvg="http://schemas.microsoft.com/office/drawing/2016/SVG/main" xmlns="" r:embed="rId18"/>
              </a:ext>
            </a:extLst>
          </a:blip>
          <a:stretch>
            <a:fillRect/>
          </a:stretch>
        </p:blipFill>
        <p:spPr>
          <a:xfrm>
            <a:off x="9962864" y="5865527"/>
            <a:ext cx="1702879" cy="675569"/>
          </a:xfrm>
          <a:prstGeom prst="rect">
            <a:avLst/>
          </a:prstGeom>
        </p:spPr>
      </p:pic>
    </p:spTree>
    <p:extLst>
      <p:ext uri="{BB962C8B-B14F-4D97-AF65-F5344CB8AC3E}">
        <p14:creationId xmlns:p14="http://schemas.microsoft.com/office/powerpoint/2010/main" val="1574491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F17DF-2242-E872-A072-D1E095B83132}"/>
            </a:ext>
          </a:extLst>
        </p:cNvPr>
        <p:cNvGrpSpPr/>
        <p:nvPr/>
      </p:nvGrpSpPr>
      <p:grpSpPr>
        <a:xfrm>
          <a:off x="0" y="0"/>
          <a:ext cx="0" cy="0"/>
          <a:chOff x="0" y="0"/>
          <a:chExt cx="0" cy="0"/>
        </a:xfrm>
      </p:grpSpPr>
      <p:sp>
        <p:nvSpPr>
          <p:cNvPr id="3" name="Subtítulo 2">
            <a:extLst>
              <a:ext uri="{FF2B5EF4-FFF2-40B4-BE49-F238E27FC236}">
                <a16:creationId xmlns:a16="http://schemas.microsoft.com/office/drawing/2014/main" id="{356154CB-AC59-EF46-4BB7-CC5C6E8B7202}"/>
              </a:ext>
            </a:extLst>
          </p:cNvPr>
          <p:cNvSpPr>
            <a:spLocks noGrp="1"/>
          </p:cNvSpPr>
          <p:nvPr>
            <p:ph type="subTitle" idx="1"/>
          </p:nvPr>
        </p:nvSpPr>
        <p:spPr>
          <a:xfrm>
            <a:off x="987551" y="1285336"/>
            <a:ext cx="10356185" cy="4580191"/>
          </a:xfrm>
        </p:spPr>
        <p:txBody>
          <a:bodyPr>
            <a:normAutofit fontScale="70000" lnSpcReduction="20000"/>
          </a:bodyPr>
          <a:lstStyle/>
          <a:p>
            <a:pPr algn="l"/>
            <a:endParaRPr lang="pt-BR" b="1" dirty="0" smtClean="0"/>
          </a:p>
          <a:p>
            <a:pPr algn="l"/>
            <a:r>
              <a:rPr lang="pt-BR" b="1" dirty="0" smtClean="0"/>
              <a:t>PREMIAÇÕES:</a:t>
            </a:r>
            <a:r>
              <a:rPr lang="pt-BR" b="1" dirty="0"/>
              <a:t> </a:t>
            </a:r>
            <a:endParaRPr lang="pt-BR" dirty="0"/>
          </a:p>
          <a:p>
            <a:pPr algn="l"/>
            <a:r>
              <a:rPr lang="pt-BR" b="1" dirty="0"/>
              <a:t>2021 - Brasília - Cerimônia de Premiação - 16ª Mostra “Brasil, aqui tem SUS”</a:t>
            </a:r>
            <a:endParaRPr lang="pt-BR" dirty="0"/>
          </a:p>
          <a:p>
            <a:pPr algn="l"/>
            <a:r>
              <a:rPr lang="pt-BR" u="sng" dirty="0">
                <a:hlinkClick r:id="rId2"/>
              </a:rPr>
              <a:t>https://www.youtube.com/watch?v=0kELze2nHo</a:t>
            </a:r>
            <a:endParaRPr lang="pt-BR" dirty="0"/>
          </a:p>
          <a:p>
            <a:pPr algn="l"/>
            <a:r>
              <a:rPr lang="pt-BR" b="1" dirty="0"/>
              <a:t> </a:t>
            </a:r>
            <a:endParaRPr lang="pt-BR" dirty="0"/>
          </a:p>
          <a:p>
            <a:pPr algn="l"/>
            <a:r>
              <a:rPr lang="pt-BR" b="1" dirty="0" smtClean="0"/>
              <a:t>2022 </a:t>
            </a:r>
            <a:r>
              <a:rPr lang="pt-BR" b="1" dirty="0"/>
              <a:t>- Campo Grande - Cerimônia de Premiação - 17ª Mostra “Brasil, aqui tem SUS”</a:t>
            </a:r>
            <a:endParaRPr lang="pt-BR" dirty="0"/>
          </a:p>
          <a:p>
            <a:pPr algn="l"/>
            <a:r>
              <a:rPr lang="pt-BR" u="sng" dirty="0">
                <a:hlinkClick r:id="rId3"/>
              </a:rPr>
              <a:t>https://www.youtube.com/watch?v=w6vPcuxCPLA&amp;t=3993s</a:t>
            </a:r>
            <a:endParaRPr lang="pt-BR" dirty="0"/>
          </a:p>
          <a:p>
            <a:pPr algn="l"/>
            <a:r>
              <a:rPr lang="pt-BR" dirty="0"/>
              <a:t> </a:t>
            </a:r>
          </a:p>
          <a:p>
            <a:pPr algn="l"/>
            <a:r>
              <a:rPr lang="pt-BR" b="1" dirty="0"/>
              <a:t>2023 - Goiânia - Cerimônia de premiação - 18ª Mostra "Brasil, aqui tem SUS"</a:t>
            </a:r>
            <a:endParaRPr lang="pt-BR" dirty="0"/>
          </a:p>
          <a:p>
            <a:pPr algn="l"/>
            <a:r>
              <a:rPr lang="pt-BR" u="sng" dirty="0">
                <a:hlinkClick r:id="rId4"/>
              </a:rPr>
              <a:t>https://</a:t>
            </a:r>
            <a:r>
              <a:rPr lang="pt-BR" u="sng" dirty="0" smtClean="0">
                <a:hlinkClick r:id="rId4"/>
              </a:rPr>
              <a:t>www.youtube.com/watch?v=i67cG5DBLZU</a:t>
            </a:r>
            <a:endParaRPr lang="pt-BR" u="sng" dirty="0" smtClean="0"/>
          </a:p>
          <a:p>
            <a:pPr algn="l"/>
            <a:endParaRPr lang="pt-BR" b="1" dirty="0" smtClean="0"/>
          </a:p>
          <a:p>
            <a:pPr algn="l"/>
            <a:r>
              <a:rPr lang="pt-BR" b="1" dirty="0" smtClean="0"/>
              <a:t>2024 </a:t>
            </a:r>
            <a:r>
              <a:rPr lang="pt-BR" b="1" dirty="0"/>
              <a:t>- Virtual - Cerimônia de premiação - 19ª Mostra "Brasil, aqui tem SUS</a:t>
            </a:r>
          </a:p>
          <a:p>
            <a:pPr algn="l"/>
            <a:r>
              <a:rPr lang="pt-BR" b="1" u="sng" dirty="0">
                <a:hlinkClick r:id="rId5"/>
              </a:rPr>
              <a:t>https://www.youtube.com/watch?v=Hdq7d6IOFw4</a:t>
            </a:r>
            <a:endParaRPr lang="pt-BR" b="1" dirty="0"/>
          </a:p>
          <a:p>
            <a:pPr algn="l"/>
            <a:r>
              <a:rPr lang="pt-BR" b="1" dirty="0"/>
              <a:t> </a:t>
            </a:r>
          </a:p>
          <a:p>
            <a:pPr algn="just"/>
            <a:endParaRPr lang="pt-BR" dirty="0"/>
          </a:p>
        </p:txBody>
      </p:sp>
      <p:sp>
        <p:nvSpPr>
          <p:cNvPr id="2" name="Retângulo 1">
            <a:extLst>
              <a:ext uri="{FF2B5EF4-FFF2-40B4-BE49-F238E27FC236}">
                <a16:creationId xmlns:a16="http://schemas.microsoft.com/office/drawing/2014/main" id="{094ADE57-8557-231E-9568-644FB1B7BA77}"/>
              </a:ext>
            </a:extLst>
          </p:cNvPr>
          <p:cNvSpPr>
            <a:spLocks noGrp="1" noRot="1" noMove="1" noResize="1" noEditPoints="1" noAdjustHandles="1" noChangeArrowheads="1" noChangeShapeType="1"/>
          </p:cNvSpPr>
          <p:nvPr/>
        </p:nvSpPr>
        <p:spPr>
          <a:xfrm>
            <a:off x="0" y="0"/>
            <a:ext cx="12192000" cy="1170432"/>
          </a:xfrm>
          <a:prstGeom prst="rect">
            <a:avLst/>
          </a:prstGeom>
          <a:solidFill>
            <a:srgbClr val="00123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Subtítulo 2">
            <a:extLst>
              <a:ext uri="{FF2B5EF4-FFF2-40B4-BE49-F238E27FC236}">
                <a16:creationId xmlns:a16="http://schemas.microsoft.com/office/drawing/2014/main" id="{44A9F2DA-F3E7-8354-000E-413BA6749CED}"/>
              </a:ext>
            </a:extLst>
          </p:cNvPr>
          <p:cNvSpPr txBox="1">
            <a:spLocks/>
          </p:cNvSpPr>
          <p:nvPr/>
        </p:nvSpPr>
        <p:spPr>
          <a:xfrm>
            <a:off x="987552" y="468457"/>
            <a:ext cx="9643872" cy="701975"/>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3600" b="1" dirty="0">
                <a:solidFill>
                  <a:schemeClr val="bg1"/>
                </a:solidFill>
              </a:rPr>
              <a:t>O </a:t>
            </a:r>
            <a:r>
              <a:rPr lang="pt-BR" sz="3600" b="1" dirty="0" err="1">
                <a:solidFill>
                  <a:schemeClr val="bg1"/>
                </a:solidFill>
              </a:rPr>
              <a:t>Conasems</a:t>
            </a:r>
            <a:r>
              <a:rPr lang="pt-BR" sz="3600" b="1" dirty="0">
                <a:solidFill>
                  <a:schemeClr val="bg1"/>
                </a:solidFill>
              </a:rPr>
              <a:t> e a Mostra Brasil, aqui tem </a:t>
            </a:r>
            <a:r>
              <a:rPr lang="pt-BR" sz="3600" b="1" dirty="0" smtClean="0">
                <a:solidFill>
                  <a:schemeClr val="bg1"/>
                </a:solidFill>
              </a:rPr>
              <a:t>SUS</a:t>
            </a:r>
            <a:endParaRPr lang="pt-BR" sz="3600" b="1" dirty="0">
              <a:solidFill>
                <a:schemeClr val="bg1"/>
              </a:solidFill>
            </a:endParaRPr>
          </a:p>
        </p:txBody>
      </p:sp>
      <p:pic>
        <p:nvPicPr>
          <p:cNvPr id="4" name="Gráfico 3">
            <a:extLst>
              <a:ext uri="{FF2B5EF4-FFF2-40B4-BE49-F238E27FC236}">
                <a16:creationId xmlns:a16="http://schemas.microsoft.com/office/drawing/2014/main" id="{70709940-7281-D566-0A88-CE8FCB4A155A}"/>
              </a:ext>
            </a:extLst>
          </p:cNvPr>
          <p:cNvPicPr>
            <a:picLocks noGrp="1" noRot="1" noChangeAspect="1" noMove="1" noResize="1" noEditPoints="1" noAdjustHandles="1" noChangeArrowheads="1" noChangeShapeType="1" noCrop="1"/>
          </p:cNvPicPr>
          <p:nvPr/>
        </p:nvPicPr>
        <p:blipFill>
          <a:blip r:embed="rId6">
            <a:extLst>
              <a:ext uri="{96DAC541-7B7A-43D3-8B79-37D633B846F1}">
                <asvg:svgBlip xmlns:asvg="http://schemas.microsoft.com/office/drawing/2016/SVG/main" xmlns="" r:embed="rId8"/>
              </a:ext>
            </a:extLst>
          </a:blip>
          <a:stretch>
            <a:fillRect/>
          </a:stretch>
        </p:blipFill>
        <p:spPr>
          <a:xfrm rot="10800000">
            <a:off x="383618" y="6126568"/>
            <a:ext cx="9144000" cy="244927"/>
          </a:xfrm>
          <a:prstGeom prst="rect">
            <a:avLst/>
          </a:prstGeom>
        </p:spPr>
      </p:pic>
      <p:pic>
        <p:nvPicPr>
          <p:cNvPr id="5" name="Gráfico 4">
            <a:extLst>
              <a:ext uri="{FF2B5EF4-FFF2-40B4-BE49-F238E27FC236}">
                <a16:creationId xmlns:a16="http://schemas.microsoft.com/office/drawing/2014/main" id="{E958DC9A-5F2B-AEE5-2E45-9D075F381887}"/>
              </a:ext>
            </a:extLst>
          </p:cNvPr>
          <p:cNvPicPr>
            <a:picLocks noGrp="1" noRot="1" noChangeAspect="1" noMove="1" noResize="1" noEditPoints="1" noAdjustHandles="1" noChangeArrowheads="1" noChangeShapeType="1" noCrop="1"/>
          </p:cNvPicPr>
          <p:nvPr/>
        </p:nvPicPr>
        <p:blipFill>
          <a:blip r:embed="rId9">
            <a:extLst>
              <a:ext uri="{96DAC541-7B7A-43D3-8B79-37D633B846F1}">
                <asvg:svgBlip xmlns:asvg="http://schemas.microsoft.com/office/drawing/2016/SVG/main" xmlns="" r:embed="rId10"/>
              </a:ext>
            </a:extLst>
          </a:blip>
          <a:stretch>
            <a:fillRect/>
          </a:stretch>
        </p:blipFill>
        <p:spPr>
          <a:xfrm>
            <a:off x="9962864" y="5865527"/>
            <a:ext cx="1702879" cy="675569"/>
          </a:xfrm>
          <a:prstGeom prst="rect">
            <a:avLst/>
          </a:prstGeom>
        </p:spPr>
      </p:pic>
    </p:spTree>
    <p:extLst>
      <p:ext uri="{BB962C8B-B14F-4D97-AF65-F5344CB8AC3E}">
        <p14:creationId xmlns:p14="http://schemas.microsoft.com/office/powerpoint/2010/main" val="35979811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mplate ppt 20 mostra _ nao finalizado" id="{8A7E6E4A-EEE7-4ED6-BA90-ED5262F3F6AE}" vid="{F003D3B4-0883-498D-9148-5E4AC682677B}"/>
    </a:ext>
  </a:extLst>
</a:theme>
</file>

<file path=docProps/app.xml><?xml version="1.0" encoding="utf-8"?>
<Properties xmlns="http://schemas.openxmlformats.org/officeDocument/2006/extended-properties" xmlns:vt="http://schemas.openxmlformats.org/officeDocument/2006/docPropsVTypes">
  <Template>template PPT 20 mostra</Template>
  <TotalTime>141</TotalTime>
  <Words>2026</Words>
  <Application>Microsoft Office PowerPoint</Application>
  <PresentationFormat>Widescreen</PresentationFormat>
  <Paragraphs>227</Paragraphs>
  <Slides>24</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24</vt:i4>
      </vt:variant>
    </vt:vector>
  </HeadingPairs>
  <TitlesOfParts>
    <vt:vector size="31" baseType="lpstr">
      <vt:lpstr>Aptos</vt:lpstr>
      <vt:lpstr>Aptos Display</vt:lpstr>
      <vt:lpstr>Arial</vt:lpstr>
      <vt:lpstr>Calibri</vt:lpstr>
      <vt:lpstr>Helvetica</vt:lpstr>
      <vt:lpstr>Times New Roman</vt:lpstr>
      <vt:lpstr>Tema do Office</vt:lpstr>
      <vt:lpstr>  Oficina de Mobilização e Produção Textual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Produção Textual  A narrativa de experiências reais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     Obrigada!   Marcia Pinheiro www.conasems.org.br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centralizado  opção 3</dc:title>
  <dc:creator>Marcia Pinheiro</dc:creator>
  <cp:lastModifiedBy>marcia</cp:lastModifiedBy>
  <cp:revision>15</cp:revision>
  <dcterms:created xsi:type="dcterms:W3CDTF">2025-03-11T02:03:25Z</dcterms:created>
  <dcterms:modified xsi:type="dcterms:W3CDTF">2025-03-18T14:18:00Z</dcterms:modified>
</cp:coreProperties>
</file>