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8288000" cy="10287000"/>
  <p:notesSz cx="6858000" cy="9144000"/>
  <p:embeddedFontLst>
    <p:embeddedFont>
      <p:font typeface="Lato" charset="1" panose="020F0502020204030203"/>
      <p:regular r:id="rId10"/>
    </p:embeddedFont>
    <p:embeddedFont>
      <p:font typeface="Lato Bold" charset="1" panose="020F0502020204030203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188304" y="-1513365"/>
            <a:ext cx="13313729" cy="13313729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94C73D">
                <a:alpha val="25882"/>
              </a:srgbClr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11629029" y="1773097"/>
            <a:ext cx="6128349" cy="6128324"/>
            <a:chOff x="0" y="0"/>
            <a:chExt cx="6350000" cy="634997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2">
                <a:alphaModFix amt="92000"/>
              </a:blip>
              <a:stretch>
                <a:fillRect l="-10036" t="0" r="-10036" b="-20796"/>
              </a:stretch>
            </a:blip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6645339" y="5354292"/>
            <a:ext cx="5390647" cy="1676448"/>
          </a:xfrm>
          <a:custGeom>
            <a:avLst/>
            <a:gdLst/>
            <a:ahLst/>
            <a:cxnLst/>
            <a:rect r="r" b="b" t="t" l="l"/>
            <a:pathLst>
              <a:path h="1676448" w="5390647">
                <a:moveTo>
                  <a:pt x="0" y="0"/>
                </a:moveTo>
                <a:lnTo>
                  <a:pt x="5390647" y="0"/>
                </a:lnTo>
                <a:lnTo>
                  <a:pt x="5390647" y="1676448"/>
                </a:lnTo>
                <a:lnTo>
                  <a:pt x="0" y="167644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-65463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028700" y="5143500"/>
            <a:ext cx="5027506" cy="2098032"/>
          </a:xfrm>
          <a:custGeom>
            <a:avLst/>
            <a:gdLst/>
            <a:ahLst/>
            <a:cxnLst/>
            <a:rect r="r" b="b" t="t" l="l"/>
            <a:pathLst>
              <a:path h="2098032" w="5027506">
                <a:moveTo>
                  <a:pt x="0" y="0"/>
                </a:moveTo>
                <a:lnTo>
                  <a:pt x="5027506" y="0"/>
                </a:lnTo>
                <a:lnTo>
                  <a:pt x="5027506" y="2098032"/>
                </a:lnTo>
                <a:lnTo>
                  <a:pt x="0" y="209803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74350" y="2018550"/>
            <a:ext cx="10854679" cy="2123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7"/>
              </a:lnSpc>
            </a:pPr>
            <a:r>
              <a:rPr lang="en-US" sz="5108" spc="47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Nota Téc</a:t>
            </a:r>
            <a:r>
              <a:rPr lang="en-US" sz="5108" spc="47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nica nº 251/2024: orientações para suplementação de cálcio durante a gestação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-3775052" y="1926921"/>
            <a:ext cx="7845951" cy="6816807"/>
          </a:xfrm>
          <a:custGeom>
            <a:avLst/>
            <a:gdLst/>
            <a:ahLst/>
            <a:cxnLst/>
            <a:rect r="r" b="b" t="t" l="l"/>
            <a:pathLst>
              <a:path h="6816807" w="7845951">
                <a:moveTo>
                  <a:pt x="0" y="0"/>
                </a:moveTo>
                <a:lnTo>
                  <a:pt x="7845952" y="0"/>
                </a:lnTo>
                <a:lnTo>
                  <a:pt x="7845952" y="6816807"/>
                </a:lnTo>
                <a:lnTo>
                  <a:pt x="0" y="68168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5883941" y="7675060"/>
            <a:ext cx="3867150" cy="386715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CF0B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44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497291" y="683514"/>
            <a:ext cx="11293419" cy="7475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723"/>
              </a:lnSpc>
            </a:pPr>
            <a:r>
              <a:rPr lang="en-US" b="true" sz="5299" spc="49">
                <a:solidFill>
                  <a:srgbClr val="000000"/>
                </a:solidFill>
                <a:latin typeface="Lato Bold"/>
                <a:ea typeface="Lato Bold"/>
                <a:cs typeface="Lato Bold"/>
                <a:sym typeface="Lato Bold"/>
              </a:rPr>
              <a:t>NT 251/2024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0" y="2152886"/>
            <a:ext cx="17259300" cy="48003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930202" indent="-465101" lvl="1">
              <a:lnSpc>
                <a:spcPts val="4653"/>
              </a:lnSpc>
              <a:buFont typeface="Arial"/>
              <a:buChar char="•"/>
            </a:pPr>
            <a:r>
              <a:rPr lang="en-US" sz="4308" spc="38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MS recomenda o uso universal de cálcio durante a gestação: a partir da 12ª semana até o parto.</a:t>
            </a:r>
          </a:p>
          <a:p>
            <a:pPr algn="l">
              <a:lnSpc>
                <a:spcPts val="4761"/>
              </a:lnSpc>
            </a:pPr>
          </a:p>
          <a:p>
            <a:pPr algn="l" marL="951792" indent="-475896" lvl="1">
              <a:lnSpc>
                <a:spcPts val="4761"/>
              </a:lnSpc>
              <a:buFont typeface="Arial"/>
              <a:buChar char="•"/>
            </a:pPr>
            <a:r>
              <a:rPr lang="en-US" sz="4408" spc="39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Cálcio: Atuação na regulação metabólica e na manutenção da pressão arterial normal</a:t>
            </a:r>
          </a:p>
          <a:p>
            <a:pPr algn="l">
              <a:lnSpc>
                <a:spcPts val="4761"/>
              </a:lnSpc>
            </a:pPr>
          </a:p>
          <a:p>
            <a:pPr algn="l" marL="951792" indent="-475896" lvl="1">
              <a:lnSpc>
                <a:spcPts val="4761"/>
              </a:lnSpc>
              <a:spcBef>
                <a:spcPct val="0"/>
              </a:spcBef>
              <a:buFont typeface="Arial"/>
              <a:buChar char="•"/>
            </a:pPr>
            <a:r>
              <a:rPr lang="en-US" sz="4408" spc="4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Prescrição pode ser feita por médicos, enfermeiros e nutricionistas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-3775052" y="1926921"/>
            <a:ext cx="7845951" cy="6816807"/>
          </a:xfrm>
          <a:custGeom>
            <a:avLst/>
            <a:gdLst/>
            <a:ahLst/>
            <a:cxnLst/>
            <a:rect r="r" b="b" t="t" l="l"/>
            <a:pathLst>
              <a:path h="6816807" w="7845951">
                <a:moveTo>
                  <a:pt x="0" y="0"/>
                </a:moveTo>
                <a:lnTo>
                  <a:pt x="7845952" y="0"/>
                </a:lnTo>
                <a:lnTo>
                  <a:pt x="7845952" y="6816807"/>
                </a:lnTo>
                <a:lnTo>
                  <a:pt x="0" y="681680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15883941" y="7675060"/>
            <a:ext cx="3867150" cy="3867150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CF0B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44"/>
                </a:lnSpc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3497291" y="664827"/>
            <a:ext cx="11293419" cy="7475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723"/>
              </a:lnSpc>
            </a:pPr>
            <a:r>
              <a:rPr lang="en-US" b="true" sz="5299" spc="49">
                <a:solidFill>
                  <a:srgbClr val="000000"/>
                </a:solidFill>
                <a:latin typeface="Lato Bold"/>
                <a:ea typeface="Lato Bold"/>
                <a:cs typeface="Lato Bold"/>
                <a:sym typeface="Lato Bold"/>
              </a:rPr>
              <a:t>NT 251/2024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0" y="2152886"/>
            <a:ext cx="14334976" cy="3019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951792" indent="-475896" lvl="1">
              <a:lnSpc>
                <a:spcPts val="4761"/>
              </a:lnSpc>
              <a:buFont typeface="Arial"/>
              <a:buChar char="•"/>
            </a:pPr>
            <a:r>
              <a:rPr lang="en-US" sz="4408" spc="39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RENAME: Carbonato de cálcio 1.250mg (comprimido)</a:t>
            </a:r>
          </a:p>
          <a:p>
            <a:pPr algn="l">
              <a:lnSpc>
                <a:spcPts val="4761"/>
              </a:lnSpc>
            </a:pPr>
          </a:p>
          <a:p>
            <a:pPr algn="l" marL="951792" indent="-475896" lvl="1">
              <a:lnSpc>
                <a:spcPts val="4761"/>
              </a:lnSpc>
              <a:buFont typeface="Arial"/>
              <a:buChar char="•"/>
            </a:pPr>
            <a:r>
              <a:rPr lang="en-US" sz="4408" spc="39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Componente Básico da Assistência Farmacêutica</a:t>
            </a:r>
          </a:p>
          <a:p>
            <a:pPr algn="l">
              <a:lnSpc>
                <a:spcPts val="4761"/>
              </a:lnSpc>
            </a:pPr>
          </a:p>
          <a:p>
            <a:pPr algn="l" marL="951792" indent="-475896" lvl="1">
              <a:lnSpc>
                <a:spcPts val="4761"/>
              </a:lnSpc>
              <a:spcBef>
                <a:spcPct val="0"/>
              </a:spcBef>
              <a:buFont typeface="Arial"/>
              <a:buChar char="•"/>
            </a:pPr>
            <a:r>
              <a:rPr lang="en-US" sz="4408" spc="4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Responsabilidade: Municípios 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188304" y="-1513365"/>
            <a:ext cx="13313729" cy="13313729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00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94C73D">
                <a:alpha val="25882"/>
              </a:srgbClr>
            </a:solidFill>
          </p:spPr>
        </p:sp>
      </p:grpSp>
      <p:grpSp>
        <p:nvGrpSpPr>
          <p:cNvPr name="Group 4" id="4"/>
          <p:cNvGrpSpPr>
            <a:grpSpLocks noChangeAspect="true"/>
          </p:cNvGrpSpPr>
          <p:nvPr/>
        </p:nvGrpSpPr>
        <p:grpSpPr>
          <a:xfrm rot="0">
            <a:off x="11629029" y="1773097"/>
            <a:ext cx="6128349" cy="6128324"/>
            <a:chOff x="0" y="0"/>
            <a:chExt cx="6350000" cy="634997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350000" cy="6349974"/>
            </a:xfrm>
            <a:custGeom>
              <a:avLst/>
              <a:gdLst/>
              <a:ahLst/>
              <a:cxnLst/>
              <a:rect r="r" b="b" t="t" l="l"/>
              <a:pathLst>
                <a:path h="6349974" w="6350000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2">
                <a:alphaModFix amt="92000"/>
              </a:blip>
              <a:stretch>
                <a:fillRect l="-10036" t="0" r="-10036" b="-20796"/>
              </a:stretch>
            </a:blip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6645339" y="6060626"/>
            <a:ext cx="5390647" cy="1676448"/>
          </a:xfrm>
          <a:custGeom>
            <a:avLst/>
            <a:gdLst/>
            <a:ahLst/>
            <a:cxnLst/>
            <a:rect r="r" b="b" t="t" l="l"/>
            <a:pathLst>
              <a:path h="1676448" w="5390647">
                <a:moveTo>
                  <a:pt x="0" y="0"/>
                </a:moveTo>
                <a:lnTo>
                  <a:pt x="5390647" y="0"/>
                </a:lnTo>
                <a:lnTo>
                  <a:pt x="5390647" y="1676448"/>
                </a:lnTo>
                <a:lnTo>
                  <a:pt x="0" y="167644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-65463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028700" y="5897459"/>
            <a:ext cx="5027506" cy="2098032"/>
          </a:xfrm>
          <a:custGeom>
            <a:avLst/>
            <a:gdLst/>
            <a:ahLst/>
            <a:cxnLst/>
            <a:rect r="r" b="b" t="t" l="l"/>
            <a:pathLst>
              <a:path h="2098032" w="5027506">
                <a:moveTo>
                  <a:pt x="0" y="0"/>
                </a:moveTo>
                <a:lnTo>
                  <a:pt x="5027506" y="0"/>
                </a:lnTo>
                <a:lnTo>
                  <a:pt x="5027506" y="2098032"/>
                </a:lnTo>
                <a:lnTo>
                  <a:pt x="0" y="209803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217999" y="2897493"/>
            <a:ext cx="10854679" cy="12600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17"/>
              </a:lnSpc>
            </a:pPr>
            <a:r>
              <a:rPr lang="en-US" sz="5108" spc="45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Dalliane Macedo Lopes de Oliveira</a:t>
            </a:r>
          </a:p>
          <a:p>
            <a:pPr algn="ctr">
              <a:lnSpc>
                <a:spcPts val="4329"/>
              </a:lnSpc>
            </a:pPr>
            <a:r>
              <a:rPr lang="en-US" sz="4008" spc="37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Farmacêutica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953954" y="1427911"/>
            <a:ext cx="3779639" cy="7475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723"/>
              </a:lnSpc>
              <a:spcBef>
                <a:spcPct val="0"/>
              </a:spcBef>
            </a:pPr>
            <a:r>
              <a:rPr lang="en-US" b="true" sz="5299" spc="49">
                <a:solidFill>
                  <a:srgbClr val="000000"/>
                </a:solidFill>
                <a:latin typeface="Lato Bold"/>
                <a:ea typeface="Lato Bold"/>
                <a:cs typeface="Lato Bold"/>
                <a:sym typeface="Lato Bold"/>
              </a:rPr>
              <a:t>OBRIGADA!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722163" y="4895469"/>
            <a:ext cx="6486079" cy="5025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88"/>
              </a:lnSpc>
              <a:spcBef>
                <a:spcPct val="0"/>
              </a:spcBef>
            </a:pPr>
            <a:r>
              <a:rPr lang="en-US" b="true" sz="3600" spc="33">
                <a:solidFill>
                  <a:srgbClr val="000000"/>
                </a:solidFill>
                <a:latin typeface="Lato Bold"/>
                <a:ea typeface="Lato Bold"/>
                <a:cs typeface="Lato Bold"/>
                <a:sym typeface="Lato Bold"/>
              </a:rPr>
              <a:t>suafequipecas@saude.rn.gov.br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DAGn_BO96Kw</dc:identifier>
  <dcterms:modified xsi:type="dcterms:W3CDTF">2011-08-01T06:04:30Z</dcterms:modified>
  <cp:revision>1</cp:revision>
  <dc:title>Apresentação COSEMS - NT  251/2024</dc:title>
</cp:coreProperties>
</file>