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3" r:id="rId2"/>
    <p:sldId id="272" r:id="rId3"/>
    <p:sldId id="276" r:id="rId4"/>
    <p:sldId id="304" r:id="rId5"/>
    <p:sldId id="305" r:id="rId6"/>
    <p:sldId id="290" r:id="rId7"/>
    <p:sldId id="306" r:id="rId8"/>
    <p:sldId id="307" r:id="rId9"/>
    <p:sldId id="308" r:id="rId10"/>
    <p:sldId id="297" r:id="rId11"/>
    <p:sldId id="298" r:id="rId12"/>
    <p:sldId id="299" r:id="rId13"/>
    <p:sldId id="300" r:id="rId14"/>
    <p:sldId id="291" r:id="rId15"/>
    <p:sldId id="292" r:id="rId16"/>
    <p:sldId id="293" r:id="rId17"/>
    <p:sldId id="294" r:id="rId18"/>
    <p:sldId id="296" r:id="rId19"/>
    <p:sldId id="289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3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D576683-879F-45A3-A1F8-4F59E33782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C2DF3AF-5EEC-4FEC-BB4A-959FF37382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FDAD7B1-2039-461F-B486-52EB706B3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887-89D8-4FBB-86AA-9B905D7D3F9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C696C61D-AC22-4C09-8285-E8602AFF9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4EB90AE-FFB9-4884-B47E-7F7EDB414C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E63-4B39-4D07-A802-EDE514B72E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8603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2DF5EA-2C44-4475-8761-AC2A91166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13434A5B-F5DD-453A-9BD6-389C9218AC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BB57041-0A09-4D52-9FD5-E5711A1DE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887-89D8-4FBB-86AA-9B905D7D3F9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D95F0187-3CB6-4647-8D18-B22308793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DAA92DA-DC34-43CB-B075-869D76B4E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E63-4B39-4D07-A802-EDE514B72E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7605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82C7038C-9D7F-4239-82C5-5B979E6F1F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id="{2490A3B9-B733-44D8-A705-B987019A8B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84E31D39-9C52-4B56-90BC-D20580FB0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887-89D8-4FBB-86AA-9B905D7D3F9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80916FC0-8A90-4BB3-A439-784AF7DAC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976EAF5-E1EC-43EB-AB6F-1B49ECEA6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E63-4B39-4D07-A802-EDE514B72E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81237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1DB7B1D-6EBE-40C0-B0E4-B3540FE64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C258D259-0FEE-4A8D-8BF1-0B97C1D8C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508B919C-08D6-4013-B541-30C486CF6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887-89D8-4FBB-86AA-9B905D7D3F9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7FD781C-C165-46C1-A190-8A73A4CC9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3BDF1E4E-37D1-4DE9-989A-494C36AC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E63-4B39-4D07-A802-EDE514B72E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80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6B9B1FE-4E5A-43B4-9A1A-04C02FBB6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757F7E1D-CC1D-46B6-A9AC-A095FCB2CA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1D5C314F-1192-4A8F-B472-F5868B19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887-89D8-4FBB-86AA-9B905D7D3F9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9B6EE989-8257-49EC-A3E8-C1D960122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97D9077-C85D-4CA4-95D0-F47C2938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E63-4B39-4D07-A802-EDE514B72E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734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8561123-1C89-45D2-A728-14E42724A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5F9907AE-90AA-4E30-9F28-6A9A1A74CB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D90C3FE4-B6FC-46A4-9879-7CD419FF88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AA09C65D-EB20-4BB7-9FCC-E69FF34CD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887-89D8-4FBB-86AA-9B905D7D3F9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F3EFFF4B-646D-44FB-BED1-20D77F4B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2370DAE6-019D-4841-89EA-4BF0C2CAF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E63-4B39-4D07-A802-EDE514B72E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7903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2DB66F-5D90-4348-915D-010BAB8F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37B17C0D-763B-4D71-BD1C-1C7345B49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id="{C167F9D9-DD9C-49B8-BDA4-276DB39B3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id="{7A6FA91F-BAC5-4419-9FBC-34BC22DDEF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id="{D4572CA0-4746-452C-9343-DBC7FFF8EE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id="{B0DBEDA0-D6F5-4711-82B4-06F60F0D7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887-89D8-4FBB-86AA-9B905D7D3F9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id="{18D5286C-1E73-4AB7-8EEE-943B3B99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id="{530FE3E2-65D9-42A1-8460-7D13DF5DB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E63-4B39-4D07-A802-EDE514B72E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3490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21FA218-8C3C-40FD-82C7-52565B46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70B5269F-8A6F-476B-BE8A-379004740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887-89D8-4FBB-86AA-9B905D7D3F9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id="{36262169-DD9C-449C-8073-CF6B2249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id="{91922CB9-BBD9-4C6D-9EF7-43C773B6F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E63-4B39-4D07-A802-EDE514B72E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688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id="{3CD49F1D-ADF7-4FBF-92AA-F8626149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887-89D8-4FBB-86AA-9B905D7D3F9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id="{281C1E15-087E-4EA2-9770-83A1B0DD8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id="{774B163D-4DFB-4D8C-93AF-E8480E281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E63-4B39-4D07-A802-EDE514B72E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042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D7B85F-D4B6-4784-BB2B-17CE37203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2B3A04BE-FF5E-44FD-84BA-250030380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E8F97EB3-530C-4C10-852E-672F8E0542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6469DBC1-ED64-44F3-AA6E-BF48A777B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887-89D8-4FBB-86AA-9B905D7D3F9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3D43B090-E985-47BD-9EFF-9CE44CF02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E5299305-C008-4A51-BF14-E1C77B5E9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E63-4B39-4D07-A802-EDE514B72E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794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CB716C-2CFA-4C5D-81A1-A5F5DB52B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id="{6BADD6BE-A1CA-4F8D-BFF8-D9F5FD0D82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id="{41E66B8B-B624-4FB2-B93F-324004C3F5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id="{E3752934-D910-4BD7-9334-C9062916B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3887-89D8-4FBB-86AA-9B905D7D3F9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463AC6E9-7DC3-4655-B2FC-C6AA1F1F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3459A93-1E91-4B0D-8234-54284FA5B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7E63-4B39-4D07-A802-EDE514B72E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079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id="{E13F8C84-3B50-4730-999D-40CD05D8C5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id="{4B7E5CCB-E8FA-470E-9BEC-4E71BA5E03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3C0F791E-FFDC-43C3-BEDC-E8F260B51A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3887-89D8-4FBB-86AA-9B905D7D3F98}" type="datetimeFigureOut">
              <a:rPr lang="pt-BR" smtClean="0"/>
              <a:t>21/05/2025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67729D4A-FDD5-4BF6-A0BB-FEC5CB6EA7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90AF4D42-79D3-45BC-89BB-0F620877AE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07E63-4B39-4D07-A802-EDE514B72E0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4636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 de Cosems RN">
            <a:extLst>
              <a:ext uri="{FF2B5EF4-FFF2-40B4-BE49-F238E27FC236}">
                <a16:creationId xmlns:a16="http://schemas.microsoft.com/office/drawing/2014/main" xmlns="" id="{53206EB7-6B54-4987-9A6B-DD48624C7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254" y="217877"/>
            <a:ext cx="5611851" cy="3735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xmlns="" id="{143AB107-2EDD-43E7-84F5-DD4AF51D4729}"/>
              </a:ext>
            </a:extLst>
          </p:cNvPr>
          <p:cNvSpPr txBox="1">
            <a:spLocks/>
          </p:cNvSpPr>
          <p:nvPr/>
        </p:nvSpPr>
        <p:spPr>
          <a:xfrm>
            <a:off x="521584" y="4259412"/>
            <a:ext cx="11148831" cy="807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PLANO DE TRABALHO</a:t>
            </a:r>
          </a:p>
          <a:p>
            <a:pPr algn="ctr"/>
            <a:r>
              <a:rPr lang="pt-BR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EMENDAS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xmlns="" id="{FBCD7C04-A802-484C-A3FC-42BBAE690433}"/>
              </a:ext>
            </a:extLst>
          </p:cNvPr>
          <p:cNvSpPr txBox="1">
            <a:spLocks/>
          </p:cNvSpPr>
          <p:nvPr/>
        </p:nvSpPr>
        <p:spPr>
          <a:xfrm>
            <a:off x="567707" y="5394906"/>
            <a:ext cx="11148831" cy="807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TEMA: Portaria GM nº 6904 de 28/04/2025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0DF4A35F-569F-426D-BAFA-6AE6083040B4}"/>
              </a:ext>
            </a:extLst>
          </p:cNvPr>
          <p:cNvSpPr txBox="1">
            <a:spLocks/>
          </p:cNvSpPr>
          <p:nvPr/>
        </p:nvSpPr>
        <p:spPr>
          <a:xfrm>
            <a:off x="6343920" y="6050107"/>
            <a:ext cx="5731433" cy="8078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TEREZINHA GUEDES RÊGO</a:t>
            </a:r>
          </a:p>
        </p:txBody>
      </p:sp>
    </p:spTree>
    <p:extLst>
      <p:ext uri="{BB962C8B-B14F-4D97-AF65-F5344CB8AC3E}">
        <p14:creationId xmlns:p14="http://schemas.microsoft.com/office/powerpoint/2010/main" val="2791779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868" y="16150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CONHECENDO A LOA DO MUNICÍPIO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75" y="2567971"/>
            <a:ext cx="11865536" cy="3288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Retângulo 3"/>
          <p:cNvSpPr/>
          <p:nvPr/>
        </p:nvSpPr>
        <p:spPr>
          <a:xfrm>
            <a:off x="3245476" y="1582959"/>
            <a:ext cx="58341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7030A0"/>
                </a:solidFill>
              </a:rPr>
              <a:t>Código da Funcional Programática – CFP</a:t>
            </a:r>
          </a:p>
        </p:txBody>
      </p:sp>
    </p:spTree>
    <p:extLst>
      <p:ext uri="{BB962C8B-B14F-4D97-AF65-F5344CB8AC3E}">
        <p14:creationId xmlns:p14="http://schemas.microsoft.com/office/powerpoint/2010/main" val="40855183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CONSTITUI A IDENTIFICAÇÃO DA DESPESA?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45476" y="1582959"/>
            <a:ext cx="5834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7030A0"/>
                </a:solidFill>
              </a:rPr>
              <a:t>Classificação Funcional da Despesa– CFP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1"/>
          <a:stretch/>
        </p:blipFill>
        <p:spPr bwMode="auto">
          <a:xfrm>
            <a:off x="1213633" y="2160831"/>
            <a:ext cx="9965229" cy="416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85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4740" y="457451"/>
            <a:ext cx="10515600" cy="1325563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QUE CONSTITUI A IDENTIFICAÇÃO DA DESPESA?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45475" y="1582959"/>
            <a:ext cx="5834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>
                <a:solidFill>
                  <a:srgbClr val="7030A0"/>
                </a:solidFill>
              </a:rPr>
              <a:t>Classificação/ Estruturação Programática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58" y="2471470"/>
            <a:ext cx="9715274" cy="1327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58" y="3583882"/>
            <a:ext cx="9374747" cy="225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9716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4740" y="4574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CATEGORIA ECONÔMICA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45475" y="1582959"/>
            <a:ext cx="58341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000" b="1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147" y="1983069"/>
            <a:ext cx="10284783" cy="3160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7783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ECAB8C-B563-47B7-8822-8AC8AB77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221456"/>
            <a:ext cx="11563928" cy="914618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📋 Requisitos de Elegibilidade (Art. 6º)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63639" y="1455313"/>
            <a:ext cx="11165983" cy="40568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200" dirty="0"/>
              <a:t>Compatibilidade com instrumentos de planejamento do SUS (PNS, Plano de Saúde, PAS)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200" dirty="0"/>
              <a:t>Convergência com LDO, LOA e metas do SUS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200" dirty="0"/>
              <a:t>Registro e justificativa no RAG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3200" dirty="0"/>
              <a:t>Aprovação prévia pelas instâncias competentes (inclusive CIB)</a:t>
            </a:r>
          </a:p>
        </p:txBody>
      </p:sp>
    </p:spTree>
    <p:extLst>
      <p:ext uri="{BB962C8B-B14F-4D97-AF65-F5344CB8AC3E}">
        <p14:creationId xmlns:p14="http://schemas.microsoft.com/office/powerpoint/2010/main" val="265771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ECAB8C-B563-47B7-8822-8AC8AB77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221456"/>
            <a:ext cx="11563928" cy="914618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🚧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Impedimentos Técnicos (Art. 8º)</a:t>
            </a:r>
          </a:p>
        </p:txBody>
      </p:sp>
      <p:sp>
        <p:nvSpPr>
          <p:cNvPr id="5" name="Retângulo de cantos arredondados 4"/>
          <p:cNvSpPr/>
          <p:nvPr/>
        </p:nvSpPr>
        <p:spPr>
          <a:xfrm>
            <a:off x="463639" y="1455313"/>
            <a:ext cx="11165983" cy="40568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4000" dirty="0"/>
              <a:t>Desalinhamento com diretrizes do MS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4000" dirty="0"/>
              <a:t>Incompatibilidade com </a:t>
            </a:r>
            <a:r>
              <a:rPr lang="pt-BR" sz="4000" dirty="0" err="1"/>
              <a:t>pactuações</a:t>
            </a:r>
            <a:r>
              <a:rPr lang="pt-BR" sz="4000" dirty="0"/>
              <a:t> da CIB e CIT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4000" dirty="0"/>
              <a:t>Incoerências no CNES ou ausência de documentação exigida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4000" dirty="0"/>
              <a:t>Plano de Trabalho incompleto ou inconsistente</a:t>
            </a:r>
          </a:p>
        </p:txBody>
      </p:sp>
    </p:spTree>
    <p:extLst>
      <p:ext uri="{BB962C8B-B14F-4D97-AF65-F5344CB8AC3E}">
        <p14:creationId xmlns:p14="http://schemas.microsoft.com/office/powerpoint/2010/main" val="9846185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ECAB8C-B563-47B7-8822-8AC8AB77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221456"/>
            <a:ext cx="11563928" cy="914618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🏗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Tipos de Aplicação Permitida</a:t>
            </a:r>
            <a:r>
              <a:rPr lang="pt-BR" sz="2400" dirty="0"/>
              <a:t/>
            </a:r>
            <a:br>
              <a:rPr lang="pt-BR" sz="2400" dirty="0"/>
            </a:br>
            <a:endParaRPr lang="pt-B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513008" y="1400577"/>
            <a:ext cx="11165983" cy="40568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pt-BR" sz="2800" b="1" dirty="0"/>
              <a:t>Custeio</a:t>
            </a:r>
          </a:p>
          <a:p>
            <a:pPr lvl="1"/>
            <a:r>
              <a:rPr lang="pt-BR" sz="2800" dirty="0"/>
              <a:t>Atenção Primária e Especializada</a:t>
            </a:r>
          </a:p>
          <a:p>
            <a:pPr lvl="1"/>
            <a:r>
              <a:rPr lang="pt-BR" sz="2800" dirty="0"/>
              <a:t>Vigilância em Saúde</a:t>
            </a:r>
          </a:p>
          <a:p>
            <a:pPr lvl="0"/>
            <a:r>
              <a:rPr lang="pt-BR" sz="2800" b="1" dirty="0"/>
              <a:t>Investimento</a:t>
            </a:r>
          </a:p>
          <a:p>
            <a:pPr lvl="1"/>
            <a:r>
              <a:rPr lang="pt-BR" sz="2800" dirty="0"/>
              <a:t>Obras (UBS, CRU, CER, CAPS, etc.)</a:t>
            </a:r>
          </a:p>
          <a:p>
            <a:pPr lvl="1"/>
            <a:r>
              <a:rPr lang="pt-BR" sz="2800" dirty="0"/>
              <a:t>Equipamentos e veículos (</a:t>
            </a:r>
            <a:r>
              <a:rPr lang="pt-BR" sz="2800" dirty="0" err="1"/>
              <a:t>Samu</a:t>
            </a:r>
            <a:r>
              <a:rPr lang="pt-BR" sz="2800" dirty="0"/>
              <a:t>, transporte eletivo, Rede de Frio)</a:t>
            </a:r>
          </a:p>
          <a:p>
            <a:pPr lvl="0"/>
            <a:r>
              <a:rPr lang="pt-BR" sz="2800" b="1" dirty="0"/>
              <a:t>Inovação e Pesquisa</a:t>
            </a:r>
          </a:p>
          <a:p>
            <a:pPr lvl="1"/>
            <a:r>
              <a:rPr lang="pt-BR" sz="2800" dirty="0"/>
              <a:t>Saúde Digital, CEIS, Educação e Trabalho, Imunização, Povos Indígenas</a:t>
            </a:r>
          </a:p>
        </p:txBody>
      </p:sp>
    </p:spTree>
    <p:extLst>
      <p:ext uri="{BB962C8B-B14F-4D97-AF65-F5344CB8AC3E}">
        <p14:creationId xmlns:p14="http://schemas.microsoft.com/office/powerpoint/2010/main" val="36587232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ECAB8C-B563-47B7-8822-8AC8AB77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45" y="221456"/>
            <a:ext cx="11563928" cy="914618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💡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Boas Práticas na Elaboração</a:t>
            </a: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463639" y="1455313"/>
            <a:ext cx="11165983" cy="405684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3200" dirty="0"/>
              <a:t>Integrar o planejamento municipal/estadual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3200" dirty="0"/>
              <a:t>Priorizar ações estruturantes e metas com impacto mensurável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3200" dirty="0"/>
              <a:t>Incluir diagnóstico situacional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3200" dirty="0"/>
              <a:t>Justificar tecnicamente a proposta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r>
              <a:rPr lang="pt-BR" sz="3200" dirty="0"/>
              <a:t>Prever sustentabilidade e manutenção dos bens adquiridos</a:t>
            </a:r>
          </a:p>
        </p:txBody>
      </p:sp>
    </p:spTree>
    <p:extLst>
      <p:ext uri="{BB962C8B-B14F-4D97-AF65-F5344CB8AC3E}">
        <p14:creationId xmlns:p14="http://schemas.microsoft.com/office/powerpoint/2010/main" val="1645384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ECAB8C-B563-47B7-8822-8AC8AB77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3428" y="556959"/>
            <a:ext cx="13491404" cy="1700103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🚨</a:t>
            </a:r>
            <a:r>
              <a:rPr lang="pt-BR" sz="4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Atenção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r>
              <a:rPr lang="pt-BR" sz="2400" dirty="0"/>
              <a:t/>
            </a:r>
            <a:br>
              <a:rPr lang="pt-BR" sz="2400" dirty="0"/>
            </a:br>
            <a:endParaRPr lang="pt-B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33A9505-1646-25D2-ECE0-094E28DC1A31}"/>
              </a:ext>
            </a:extLst>
          </p:cNvPr>
          <p:cNvSpPr txBox="1"/>
          <p:nvPr/>
        </p:nvSpPr>
        <p:spPr>
          <a:xfrm>
            <a:off x="601885" y="2027164"/>
            <a:ext cx="10563272" cy="181588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pt-BR" sz="2800" b="1" dirty="0">
                <a:solidFill>
                  <a:srgbClr val="FF0000"/>
                </a:solidFill>
              </a:rPr>
              <a:t>É vedada</a:t>
            </a:r>
            <a:r>
              <a:rPr lang="pt-BR" sz="2800" dirty="0">
                <a:solidFill>
                  <a:srgbClr val="FF0000"/>
                </a:solidFill>
              </a:rPr>
              <a:t> </a:t>
            </a:r>
            <a:r>
              <a:rPr lang="pt-BR" sz="2800" dirty="0"/>
              <a:t>a destinação para pagamento de pessoal</a:t>
            </a:r>
          </a:p>
          <a:p>
            <a:pPr lvl="0" algn="just"/>
            <a:r>
              <a:rPr lang="pt-BR" sz="2800" b="1" dirty="0"/>
              <a:t>Propostas fora dos parâmetros técnicos ou sem plano de trabalho completo</a:t>
            </a:r>
            <a:r>
              <a:rPr lang="pt-BR" sz="2800" dirty="0"/>
              <a:t> não serão executadas</a:t>
            </a:r>
          </a:p>
          <a:p>
            <a:pPr lvl="0" algn="just"/>
            <a:r>
              <a:rPr lang="pt-BR" sz="2800" b="1" dirty="0"/>
              <a:t>Omissão ou erro na documentação</a:t>
            </a:r>
            <a:r>
              <a:rPr lang="pt-BR" sz="2800" dirty="0"/>
              <a:t> pode gerar impedimento técnico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6508" y="4044461"/>
            <a:ext cx="2473569" cy="2473569"/>
          </a:xfrm>
          <a:prstGeom prst="rect">
            <a:avLst/>
          </a:prstGeom>
        </p:spPr>
      </p:pic>
      <p:sp>
        <p:nvSpPr>
          <p:cNvPr id="5" name="Seta para a direita 4"/>
          <p:cNvSpPr/>
          <p:nvPr/>
        </p:nvSpPr>
        <p:spPr>
          <a:xfrm>
            <a:off x="1735015" y="4783015"/>
            <a:ext cx="5826370" cy="1371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CARTILHA DE APRESENTAÇÃO DE PROPOSTAS AO MINISTÉRIO DA SAÚDE 2025. </a:t>
            </a:r>
            <a:r>
              <a:rPr lang="pt-BR" smtClean="0"/>
              <a:t>ACESSE: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646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Logo de Cosems RN">
            <a:extLst>
              <a:ext uri="{FF2B5EF4-FFF2-40B4-BE49-F238E27FC236}">
                <a16:creationId xmlns:a16="http://schemas.microsoft.com/office/drawing/2014/main" xmlns="" id="{E0715048-2C92-4BED-8C3E-3873901E7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045" y="513365"/>
            <a:ext cx="6599121" cy="4392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xmlns="" id="{B30791B4-FC2E-4935-A92E-DBFD346D8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69859" y="5220929"/>
            <a:ext cx="5555226" cy="1123706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  <a:latin typeface="Arial Black" panose="020B0A04020102020204" pitchFamily="34" charset="0"/>
              </a:rPr>
              <a:t>Obrigada!!</a:t>
            </a:r>
          </a:p>
        </p:txBody>
      </p:sp>
    </p:spTree>
    <p:extLst>
      <p:ext uri="{BB962C8B-B14F-4D97-AF65-F5344CB8AC3E}">
        <p14:creationId xmlns:p14="http://schemas.microsoft.com/office/powerpoint/2010/main" val="4157191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60C76CB-86E2-41DB-946F-37B95FD8E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218" y="115743"/>
            <a:ext cx="11471564" cy="1112693"/>
          </a:xfrm>
        </p:spPr>
        <p:txBody>
          <a:bodyPr>
            <a:noAutofit/>
          </a:bodyPr>
          <a:lstStyle/>
          <a:p>
            <a:pPr algn="ctr"/>
            <a:r>
              <a:rPr lang="pt-BR" b="1" dirty="0"/>
              <a:t>Construção do Plano de Trabalho de Emendas Parlamentares - 2025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id="{A7555EF6-399F-462A-9F99-B91836411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218" y="1441306"/>
            <a:ext cx="11388437" cy="5009284"/>
          </a:xfrm>
        </p:spPr>
        <p:txBody>
          <a:bodyPr>
            <a:noAutofit/>
          </a:bodyPr>
          <a:lstStyle/>
          <a:p>
            <a:endParaRPr lang="pt-BR" sz="3200" b="1" dirty="0"/>
          </a:p>
          <a:p>
            <a:pPr algn="just"/>
            <a:r>
              <a:rPr lang="pt-BR" sz="3200" b="1" dirty="0">
                <a:solidFill>
                  <a:srgbClr val="FF0000"/>
                </a:solidFill>
              </a:rPr>
              <a:t>🎯 </a:t>
            </a:r>
            <a:r>
              <a:rPr lang="pt-BR" sz="3200" b="1" dirty="0">
                <a:solidFill>
                  <a:srgbClr val="0070C0"/>
                </a:solidFill>
              </a:rPr>
              <a:t>Objetivo da Apresentação</a:t>
            </a:r>
            <a:endParaRPr lang="pt-BR" sz="3200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pt-BR" sz="3200" dirty="0"/>
              <a:t>Apresentar os fundamentos legais, critérios técnicos e operacionais para a construção do Plano de Trabalho necessário à execução das emendas parlamentares individuais (RP 6), conforme a     </a:t>
            </a:r>
          </a:p>
          <a:p>
            <a:pPr marL="0" indent="0" algn="just">
              <a:buNone/>
            </a:pPr>
            <a:r>
              <a:rPr lang="pt-BR" sz="3200" b="1" dirty="0">
                <a:solidFill>
                  <a:schemeClr val="accent1"/>
                </a:solidFill>
              </a:rPr>
              <a:t>Portaria GM/MS nº 6.904, de 28 de abril de 2025</a:t>
            </a:r>
            <a:r>
              <a:rPr lang="pt-BR" sz="32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t-B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 4" descr="Código QR&#10;&#10;O conteúdo gerado por IA pode estar incorreto.">
            <a:extLst>
              <a:ext uri="{FF2B5EF4-FFF2-40B4-BE49-F238E27FC236}">
                <a16:creationId xmlns:a16="http://schemas.microsoft.com/office/drawing/2014/main" xmlns="" id="{032D9743-947C-11AE-7362-E689EC8AA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570" y="3945948"/>
            <a:ext cx="2533890" cy="2533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99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633D255A-CFC8-424F-B9EF-0F9E8D21899F}"/>
              </a:ext>
            </a:extLst>
          </p:cNvPr>
          <p:cNvSpPr txBox="1">
            <a:spLocks/>
          </p:cNvSpPr>
          <p:nvPr/>
        </p:nvSpPr>
        <p:spPr>
          <a:xfrm>
            <a:off x="314036" y="724060"/>
            <a:ext cx="11563928" cy="914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pt-BR" sz="3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Conceito e Finalidade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pt-BR" sz="3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tângulo de cantos arredondados 4"/>
          <p:cNvSpPr/>
          <p:nvPr/>
        </p:nvSpPr>
        <p:spPr>
          <a:xfrm>
            <a:off x="978793" y="1969451"/>
            <a:ext cx="10831133" cy="1236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accent4"/>
                </a:solidFill>
              </a:rPr>
              <a:t>Plano de Trabalho</a:t>
            </a:r>
            <a:r>
              <a:rPr lang="pt-BR" sz="2400" dirty="0">
                <a:solidFill>
                  <a:schemeClr val="accent4"/>
                </a:solidFill>
              </a:rPr>
              <a:t>: </a:t>
            </a:r>
            <a:r>
              <a:rPr lang="pt-BR" sz="2400" dirty="0"/>
              <a:t>instrumento obrigatório para recebimento e execução de recursos oriundos de emendas parlamentares individuais ao SUS.</a:t>
            </a:r>
          </a:p>
        </p:txBody>
      </p:sp>
      <p:sp>
        <p:nvSpPr>
          <p:cNvPr id="6" name="Retângulo de cantos arredondados 5"/>
          <p:cNvSpPr/>
          <p:nvPr/>
        </p:nvSpPr>
        <p:spPr>
          <a:xfrm>
            <a:off x="978793" y="3867369"/>
            <a:ext cx="10831133" cy="12363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2400" b="1" dirty="0">
                <a:solidFill>
                  <a:schemeClr val="accent4"/>
                </a:solidFill>
              </a:rPr>
              <a:t>Finalidade</a:t>
            </a:r>
            <a:r>
              <a:rPr lang="pt-BR" sz="2400" dirty="0">
                <a:solidFill>
                  <a:schemeClr val="accent4"/>
                </a:solidFill>
              </a:rPr>
              <a:t>: </a:t>
            </a:r>
            <a:r>
              <a:rPr lang="pt-BR" sz="2400" dirty="0"/>
              <a:t>garantir alinhamento entre os recursos transferidos e as necessidades reais de saúde da população, integrando-os ao planejamento estratégico dos entes federativos.</a:t>
            </a:r>
          </a:p>
        </p:txBody>
      </p:sp>
    </p:spTree>
    <p:extLst>
      <p:ext uri="{BB962C8B-B14F-4D97-AF65-F5344CB8AC3E}">
        <p14:creationId xmlns:p14="http://schemas.microsoft.com/office/powerpoint/2010/main" val="2136004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1">
            <a:extLst>
              <a:ext uri="{FF2B5EF4-FFF2-40B4-BE49-F238E27FC236}">
                <a16:creationId xmlns:a16="http://schemas.microsoft.com/office/drawing/2014/main" xmlns="" id="{6883F5C5-EDDC-296B-7EA7-570EB18F5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9940" y="0"/>
            <a:ext cx="8122389" cy="914618"/>
          </a:xfrm>
        </p:spPr>
        <p:txBody>
          <a:bodyPr>
            <a:noAutofit/>
          </a:bodyPr>
          <a:lstStyle/>
          <a:p>
            <a:r>
              <a:rPr lang="pt-BR" sz="34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PORTARIA GM/MS Nº 6.904/2025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C7004AFF-A98A-2E58-28D8-E6A52A41AE91}"/>
              </a:ext>
            </a:extLst>
          </p:cNvPr>
          <p:cNvSpPr txBox="1"/>
          <p:nvPr/>
        </p:nvSpPr>
        <p:spPr>
          <a:xfrm>
            <a:off x="1208179" y="2027164"/>
            <a:ext cx="9956977" cy="224676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/>
              <a:t>I - compatibilidade com os instrumentos de planejamento do SUS e governamentais, incluindo a compatibilidade com a LDO e a LOA, buscando assegurar que o atendimento das necessidades de saúde da população esteja em conformidade com os objetivos estabelecidos; 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7ED10A17-DE24-408F-A0FE-7C11C9076A61}"/>
              </a:ext>
            </a:extLst>
          </p:cNvPr>
          <p:cNvSpPr txBox="1"/>
          <p:nvPr/>
        </p:nvSpPr>
        <p:spPr>
          <a:xfrm>
            <a:off x="1208178" y="4416633"/>
            <a:ext cx="9956977" cy="224676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/>
              <a:t>II - deverá ser assegurada a coerência entre as propostas apresentadas pelos entes beneficiários das emendas individuais e os respectivos Planos de Saúde e Programações Anuais de Saúde da União e dos entes federativos, de modo a adequar sua articulação com o planejamento estratégico do SUS</a:t>
            </a:r>
            <a:r>
              <a:rPr lang="pt-BR" sz="2400" dirty="0"/>
              <a:t>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C9230FE4-E307-81E0-EB3E-EA92A55029CE}"/>
              </a:ext>
            </a:extLst>
          </p:cNvPr>
          <p:cNvSpPr txBox="1"/>
          <p:nvPr/>
        </p:nvSpPr>
        <p:spPr>
          <a:xfrm>
            <a:off x="3139631" y="829989"/>
            <a:ext cx="60940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pt-BR" sz="2800" b="1" dirty="0"/>
              <a:t>DO PLANO DE TRABALHO </a:t>
            </a:r>
          </a:p>
          <a:p>
            <a:pPr lvl="0" algn="ctr"/>
            <a:r>
              <a:rPr lang="pt-BR" sz="2800" b="1" dirty="0"/>
              <a:t>REQUISITOS</a:t>
            </a:r>
            <a:r>
              <a:rPr lang="pt-BR" sz="1800" b="1" dirty="0"/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3536514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>
            <a:extLst>
              <a:ext uri="{FF2B5EF4-FFF2-40B4-BE49-F238E27FC236}">
                <a16:creationId xmlns:a16="http://schemas.microsoft.com/office/drawing/2014/main" xmlns="" id="{22CA9548-C405-FA38-374D-22DE3518393F}"/>
              </a:ext>
            </a:extLst>
          </p:cNvPr>
          <p:cNvSpPr txBox="1"/>
          <p:nvPr/>
        </p:nvSpPr>
        <p:spPr>
          <a:xfrm>
            <a:off x="548422" y="476157"/>
            <a:ext cx="11176732" cy="1384995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/>
              <a:t>§ 1º A execução deverá ser devidamente registrada e justificada no Relatório Anual de Gestão - RAG, promovendo a transparência e a prestação de contas.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A663C4ED-B435-2965-C27B-2CCF23ACA7B9}"/>
              </a:ext>
            </a:extLst>
          </p:cNvPr>
          <p:cNvSpPr txBox="1"/>
          <p:nvPr/>
        </p:nvSpPr>
        <p:spPr>
          <a:xfrm>
            <a:off x="421100" y="2104000"/>
            <a:ext cx="11304054" cy="1815882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/>
              <a:t>§ 2º Na ausência de coerência entre o Plano de Saúde e a Programação Anual de Saúde - PAS do exercício e os objetos das emendas individuais, o ente federativo poderá solicitar a adequação do seu planejamento junto às instâncias locais, observando o rito ordinário de aprovação.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B514B24E-DF55-8F10-A4B8-76FFD62ACEFC}"/>
              </a:ext>
            </a:extLst>
          </p:cNvPr>
          <p:cNvSpPr txBox="1"/>
          <p:nvPr/>
        </p:nvSpPr>
        <p:spPr>
          <a:xfrm>
            <a:off x="274211" y="4130918"/>
            <a:ext cx="11643578" cy="2246769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pt-BR" sz="2800" dirty="0"/>
              <a:t>Art. 7º O plano de trabalho é obrigatório para todos os instrumentos relacionados às modalidades de transferências de recursos provenientes de emendas individuais previstas nesta Portaria, e a execução desses instrumentos está condicionada à apresentação e prévia aprovação pela autoridade administrativa competente</a:t>
            </a:r>
          </a:p>
        </p:txBody>
      </p:sp>
    </p:spTree>
    <p:extLst>
      <p:ext uri="{BB962C8B-B14F-4D97-AF65-F5344CB8AC3E}">
        <p14:creationId xmlns:p14="http://schemas.microsoft.com/office/powerpoint/2010/main" val="3996529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ECAB8C-B563-47B7-8822-8AC8AB776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443" y="581817"/>
            <a:ext cx="11563928" cy="914618"/>
          </a:xfrm>
        </p:spPr>
        <p:txBody>
          <a:bodyPr>
            <a:noAutofit/>
          </a:bodyPr>
          <a:lstStyle/>
          <a:p>
            <a:r>
              <a:rPr lang="pt-BR" sz="3600" b="1" dirty="0"/>
              <a:t>🧾   </a:t>
            </a: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Elementos Obrigatórios do Plano de Trabalho (Art. 7º, §1º)</a:t>
            </a:r>
            <a:b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Portaria GM/MS nº 6.904/2025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com Canto Aparado do Mesmo Lado 3"/>
          <p:cNvSpPr/>
          <p:nvPr/>
        </p:nvSpPr>
        <p:spPr>
          <a:xfrm>
            <a:off x="447443" y="1612182"/>
            <a:ext cx="11563928" cy="4363656"/>
          </a:xfrm>
          <a:prstGeom prst="snip2Same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4000" dirty="0"/>
              <a:t>§ 1º O plano de trabalho deve ser elaborado pelo proponente e deverá conter, no mínimo, os seguintes elementos:</a:t>
            </a:r>
            <a:endParaRPr lang="pt-BR" sz="4000" b="1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4000" b="1" dirty="0"/>
              <a:t>Descrição do Objeto</a:t>
            </a:r>
            <a:endParaRPr lang="pt-BR" sz="4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4000" b="1" dirty="0"/>
              <a:t>Justificativa</a:t>
            </a:r>
            <a:endParaRPr lang="pt-BR" sz="4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4000" b="1" dirty="0"/>
              <a:t>Metas (Quantitativas e Qualitativas)</a:t>
            </a:r>
            <a:endParaRPr lang="pt-BR" sz="40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BR" sz="4000" b="1" dirty="0"/>
              <a:t>Descrição da Aplicação dos Recursos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3890956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Texto, Aplicativo&#10;&#10;O conteúdo gerado por IA pode estar incorreto.">
            <a:extLst>
              <a:ext uri="{FF2B5EF4-FFF2-40B4-BE49-F238E27FC236}">
                <a16:creationId xmlns:a16="http://schemas.microsoft.com/office/drawing/2014/main" xmlns="" id="{DDA256F7-BE6B-B0E5-FFF5-7F6624337E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61"/>
          <a:stretch/>
        </p:blipFill>
        <p:spPr>
          <a:xfrm>
            <a:off x="119604" y="126845"/>
            <a:ext cx="11939431" cy="17593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Imagem 6" descr="Interface gráfica do usuário, Texto, Aplicativo, Email&#10;&#10;O conteúdo gerado por IA pode estar incorreto.">
            <a:extLst>
              <a:ext uri="{FF2B5EF4-FFF2-40B4-BE49-F238E27FC236}">
                <a16:creationId xmlns:a16="http://schemas.microsoft.com/office/drawing/2014/main" xmlns="" id="{AF1008C0-16BD-E5D7-EFD3-7E34DA097C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04" y="1897772"/>
            <a:ext cx="11939431" cy="2576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 descr="Tabela&#10;&#10;O conteúdo gerado por IA pode estar incorreto.">
            <a:extLst>
              <a:ext uri="{FF2B5EF4-FFF2-40B4-BE49-F238E27FC236}">
                <a16:creationId xmlns:a16="http://schemas.microsoft.com/office/drawing/2014/main" xmlns="" id="{D2C7672A-35BB-B359-6106-BA9131741A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r="5561" b="32914"/>
          <a:stretch/>
        </p:blipFill>
        <p:spPr>
          <a:xfrm>
            <a:off x="119603" y="4486343"/>
            <a:ext cx="11939431" cy="2270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447324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D916D41B-8DB7-2E73-6291-ED361936B5D5}"/>
              </a:ext>
            </a:extLst>
          </p:cNvPr>
          <p:cNvSpPr txBox="1"/>
          <p:nvPr/>
        </p:nvSpPr>
        <p:spPr>
          <a:xfrm>
            <a:off x="150472" y="279387"/>
            <a:ext cx="11259682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2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Prevenção de Doenças Crônicas e Controle do Tabagismo </a:t>
            </a:r>
            <a:endParaRPr lang="pt-BR" sz="2800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9E20FC89-D4D6-A0A5-4700-CA068F6102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t="9190" b="7354"/>
          <a:stretch/>
        </p:blipFill>
        <p:spPr>
          <a:xfrm>
            <a:off x="378349" y="952073"/>
            <a:ext cx="11259682" cy="25253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21545FDF-532B-0EF2-0F08-94718ACDEF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49" y="3626847"/>
            <a:ext cx="11147552" cy="3231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62766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E6119873-69BA-AC01-73F5-AB08AB79A2E2}"/>
              </a:ext>
            </a:extLst>
          </p:cNvPr>
          <p:cNvSpPr txBox="1"/>
          <p:nvPr/>
        </p:nvSpPr>
        <p:spPr>
          <a:xfrm>
            <a:off x="337478" y="142097"/>
            <a:ext cx="11771452" cy="1077218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pt-BR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Incremento Temporário do Teto da Média e Alta Complexidade-MAC</a:t>
            </a:r>
            <a:endParaRPr lang="pt-BR" sz="3200" dirty="0"/>
          </a:p>
        </p:txBody>
      </p:sp>
      <p:pic>
        <p:nvPicPr>
          <p:cNvPr id="10" name="Imagem 9" descr="Texto&#10;&#10;O conteúdo gerado por IA pode estar incorreto.">
            <a:extLst>
              <a:ext uri="{FF2B5EF4-FFF2-40B4-BE49-F238E27FC236}">
                <a16:creationId xmlns:a16="http://schemas.microsoft.com/office/drawing/2014/main" xmlns="" id="{C185F0A3-F5FE-BFBB-6179-7CFDFB5E9A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83" y="1277591"/>
            <a:ext cx="11397439" cy="15865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D63D92A4-07F7-43B3-8E92-871B92A53B3B}"/>
              </a:ext>
            </a:extLst>
          </p:cNvPr>
          <p:cNvSpPr txBox="1"/>
          <p:nvPr/>
        </p:nvSpPr>
        <p:spPr>
          <a:xfrm>
            <a:off x="2924418" y="2660832"/>
            <a:ext cx="7245752" cy="523220"/>
          </a:xfrm>
          <a:prstGeom prst="rect">
            <a:avLst/>
          </a:prstGeom>
          <a:ln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pt-BR" sz="2800" dirty="0"/>
              <a:t>Servidores inativos; (LC 141/2012)...;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ED84BFB0-468A-518F-711C-E08E5CAF24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479" y="3348486"/>
            <a:ext cx="11584444" cy="3509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351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665</Words>
  <Application>Microsoft Office PowerPoint</Application>
  <PresentationFormat>Personalizar</PresentationFormat>
  <Paragraphs>68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Construção do Plano de Trabalho de Emendas Parlamentares - 2025</vt:lpstr>
      <vt:lpstr>Apresentação do PowerPoint</vt:lpstr>
      <vt:lpstr>PORTARIA GM/MS Nº 6.904/2025 </vt:lpstr>
      <vt:lpstr>Apresentação do PowerPoint</vt:lpstr>
      <vt:lpstr>🧾   Elementos Obrigatórios do Plano de Trabalho (Art. 7º, §1º)                            Portaria GM/MS nº 6.904/2025  </vt:lpstr>
      <vt:lpstr>Apresentação do PowerPoint</vt:lpstr>
      <vt:lpstr>Apresentação do PowerPoint</vt:lpstr>
      <vt:lpstr>Apresentação do PowerPoint</vt:lpstr>
      <vt:lpstr>CONHECENDO A LOA DO MUNICÍPIO </vt:lpstr>
      <vt:lpstr>O QUE CONSTITUI A IDENTIFICAÇÃO DA DESPESA?</vt:lpstr>
      <vt:lpstr>O QUE CONSTITUI A IDENTIFICAÇÃO DA DESPESA?</vt:lpstr>
      <vt:lpstr>CATEGORIA ECONÔMICA</vt:lpstr>
      <vt:lpstr>📋 Requisitos de Elegibilidade (Art. 6º)</vt:lpstr>
      <vt:lpstr>🚧 Impedimentos Técnicos (Art. 8º)</vt:lpstr>
      <vt:lpstr>🏗 Tipos de Aplicação Permitida </vt:lpstr>
      <vt:lpstr> 💡 Boas Práticas na Elaboração  </vt:lpstr>
      <vt:lpstr>   🚨 Atenção    </vt:lpstr>
      <vt:lpstr>Obrigada!!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Zelani</cp:lastModifiedBy>
  <cp:revision>32</cp:revision>
  <dcterms:created xsi:type="dcterms:W3CDTF">2025-05-18T16:28:43Z</dcterms:created>
  <dcterms:modified xsi:type="dcterms:W3CDTF">2025-05-21T12:15:03Z</dcterms:modified>
</cp:coreProperties>
</file>