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handoutMasterIdLst>
    <p:handoutMasterId r:id="rId10"/>
  </p:handoutMasterIdLst>
  <p:sldIdLst>
    <p:sldId id="361" r:id="rId2"/>
    <p:sldId id="408" r:id="rId3"/>
    <p:sldId id="390" r:id="rId4"/>
    <p:sldId id="412" r:id="rId5"/>
    <p:sldId id="411" r:id="rId6"/>
    <p:sldId id="398" r:id="rId7"/>
    <p:sldId id="410" r:id="rId8"/>
  </p:sldIdLst>
  <p:sldSz cx="9144000" cy="6858000" type="screen4x3"/>
  <p:notesSz cx="6864350" cy="99980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SELHO DE SECRETARIOS SAUDE" initials="CDSS" lastIdx="1" clrIdx="0">
    <p:extLst>
      <p:ext uri="{19B8F6BF-5375-455C-9EA6-DF929625EA0E}">
        <p15:presenceInfo xmlns:p15="http://schemas.microsoft.com/office/powerpoint/2012/main" userId="41fdcf868b02a70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85607" autoAdjust="0"/>
  </p:normalViewPr>
  <p:slideViewPr>
    <p:cSldViewPr>
      <p:cViewPr varScale="1">
        <p:scale>
          <a:sx n="71" d="100"/>
          <a:sy n="71" d="100"/>
        </p:scale>
        <p:origin x="129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904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8210" y="0"/>
            <a:ext cx="2974552" cy="499904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24699B6B-A153-4ADD-BAE9-B50988C053CB}" type="datetimeFigureOut">
              <a:rPr lang="pt-BR" smtClean="0"/>
              <a:t>21/07/2025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96436"/>
            <a:ext cx="2974552" cy="499904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8210" y="9496436"/>
            <a:ext cx="2974552" cy="499904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A942CD55-46DF-4812-8824-B104CCEAB6AF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904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499904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3F25B93F-6875-4883-B179-F1E28ED736D9}" type="datetimeFigureOut">
              <a:rPr lang="pt-BR" smtClean="0"/>
              <a:pPr/>
              <a:t>21/07/2025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0" tIns="48175" rIns="96350" bIns="48175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6435" y="4749086"/>
            <a:ext cx="5491480" cy="4499134"/>
          </a:xfrm>
          <a:prstGeom prst="rect">
            <a:avLst/>
          </a:prstGeom>
        </p:spPr>
        <p:txBody>
          <a:bodyPr vert="horz" lIns="96350" tIns="48175" rIns="96350" bIns="48175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96436"/>
            <a:ext cx="2974552" cy="499904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8210" y="9496436"/>
            <a:ext cx="2974552" cy="499904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73ACFD41-6EED-4BC3-956F-E1DA056C66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1868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ACFD41-6EED-4BC3-956F-E1DA056C667D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7163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ACFD41-6EED-4BC3-956F-E1DA056C667D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018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ACFD41-6EED-4BC3-956F-E1DA056C667D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0708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ACFD41-6EED-4BC3-956F-E1DA056C667D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6230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ACFD41-6EED-4BC3-956F-E1DA056C667D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5069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ACFD41-6EED-4BC3-956F-E1DA056C667D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7141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4F73-656A-4645-8682-3DAD24634428}" type="datetime1">
              <a:rPr lang="pt-BR" smtClean="0"/>
              <a:pPr/>
              <a:t>21/07/2025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4948-A742-4503-8D98-0E5C23BC29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7633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502B-329F-461B-9408-541CAE93F4D6}" type="datetime1">
              <a:rPr lang="pt-BR" smtClean="0"/>
              <a:pPr/>
              <a:t>21/07/2025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4948-A742-4503-8D98-0E5C23BC29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6439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48AE-99FF-44BE-ACF8-A28DA6A45C99}" type="datetime1">
              <a:rPr lang="pt-BR" smtClean="0"/>
              <a:pPr/>
              <a:t>21/07/2025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4948-A742-4503-8D98-0E5C23BC29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682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4B5E4-3448-4F32-8AC2-2CBAD9762E94}" type="datetime1">
              <a:rPr lang="pt-BR" smtClean="0"/>
              <a:pPr/>
              <a:t>21/07/2025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4948-A742-4503-8D98-0E5C23BC29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9156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444A-C93C-4E1E-B471-0CE3AB69C2B2}" type="datetime1">
              <a:rPr lang="pt-BR" smtClean="0"/>
              <a:pPr/>
              <a:t>21/07/2025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4948-A742-4503-8D98-0E5C23BC29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7879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9797-520D-475C-BBFE-E042DCDC9CD3}" type="datetime1">
              <a:rPr lang="pt-BR" smtClean="0"/>
              <a:pPr/>
              <a:t>21/07/2025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4948-A742-4503-8D98-0E5C23BC29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3368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4C05F-EBAD-4391-894B-2CD3AB8798A7}" type="datetime1">
              <a:rPr lang="pt-BR" smtClean="0"/>
              <a:pPr/>
              <a:t>21/07/2025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4948-A742-4503-8D98-0E5C23BC29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8552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CD4D3-B0BB-4153-B271-D509F9A1B1D0}" type="datetime1">
              <a:rPr lang="pt-BR" smtClean="0"/>
              <a:pPr/>
              <a:t>21/07/2025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4948-A742-4503-8D98-0E5C23BC29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3997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865D-AD6A-42E9-987C-C55CA2EA26C3}" type="datetime1">
              <a:rPr lang="pt-BR" smtClean="0"/>
              <a:pPr/>
              <a:t>21/07/2025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4948-A742-4503-8D98-0E5C23BC29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8021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2A62-D0A9-413E-A196-696992D85232}" type="datetime1">
              <a:rPr lang="pt-BR" smtClean="0"/>
              <a:pPr/>
              <a:t>21/07/2025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4948-A742-4503-8D98-0E5C23BC29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26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2FBC0-FE54-48FF-A571-03EE84493161}" type="datetime1">
              <a:rPr lang="pt-BR" smtClean="0"/>
              <a:pPr/>
              <a:t>21/07/2025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4948-A742-4503-8D98-0E5C23BC29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9861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9823D-B9C7-454E-A467-5EC5428425ED}" type="datetime1">
              <a:rPr lang="pt-BR" smtClean="0"/>
              <a:pPr/>
              <a:t>21/07/2025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E4948-A742-4503-8D98-0E5C23BC29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5779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encrypted-tbn2.gstatic.com/images?q=tbn:ANd9GcRUih5zd-qDAG7IWYcrFFjZwVsUpE084jtj1YHoh_gDIsfkXludxg"/>
          <p:cNvSpPr>
            <a:spLocks noChangeAspect="1" noChangeArrowheads="1"/>
          </p:cNvSpPr>
          <p:nvPr/>
        </p:nvSpPr>
        <p:spPr bwMode="auto">
          <a:xfrm>
            <a:off x="155575" y="-1211263"/>
            <a:ext cx="4305300" cy="2524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4948-A742-4503-8D98-0E5C23BC2901}" type="slidenum">
              <a:rPr lang="pt-BR" smtClean="0"/>
              <a:pPr/>
              <a:t>1</a:t>
            </a:fld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E11B57F6-D53A-4649-AD4D-AA962F9EDD4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222"/>
          <a:stretch/>
        </p:blipFill>
        <p:spPr>
          <a:xfrm>
            <a:off x="13196" y="22200"/>
            <a:ext cx="9130804" cy="1750616"/>
          </a:xfrm>
          <a:prstGeom prst="rect">
            <a:avLst/>
          </a:prstGeom>
        </p:spPr>
      </p:pic>
      <p:sp>
        <p:nvSpPr>
          <p:cNvPr id="13" name="Título 11">
            <a:extLst>
              <a:ext uri="{FF2B5EF4-FFF2-40B4-BE49-F238E27FC236}">
                <a16:creationId xmlns:a16="http://schemas.microsoft.com/office/drawing/2014/main" id="{3F2E0A22-DBA8-4091-A9B0-B19402C18108}"/>
              </a:ext>
            </a:extLst>
          </p:cNvPr>
          <p:cNvSpPr txBox="1">
            <a:spLocks/>
          </p:cNvSpPr>
          <p:nvPr/>
        </p:nvSpPr>
        <p:spPr>
          <a:xfrm>
            <a:off x="2735796" y="1409857"/>
            <a:ext cx="3672408" cy="43204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2800" dirty="0">
                <a:latin typeface="Arial Black" pitchFamily="34" charset="0"/>
              </a:rPr>
              <a:t> 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MISSÃO DO COSEMS/RN</a:t>
            </a:r>
            <a:endParaRPr lang="pt-BR" sz="19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B28652A-1511-4671-94FD-15694CD7E28A}"/>
              </a:ext>
            </a:extLst>
          </p:cNvPr>
          <p:cNvSpPr txBox="1"/>
          <p:nvPr/>
        </p:nvSpPr>
        <p:spPr>
          <a:xfrm>
            <a:off x="899592" y="2161962"/>
            <a:ext cx="7560840" cy="2135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t-BR" b="1" dirty="0">
                <a:latin typeface="Aharoni" panose="02010803020104030203" pitchFamily="2" charset="-79"/>
                <a:cs typeface="Aharoni" panose="02010803020104030203" pitchFamily="2" charset="-79"/>
              </a:rPr>
              <a:t>Agregar e representar o conjunto de todas as </a:t>
            </a:r>
            <a:r>
              <a:rPr lang="pt-BR" dirty="0">
                <a:latin typeface="Aharoni" panose="02010803020104030203" pitchFamily="2" charset="-79"/>
                <a:cs typeface="Aharoni" panose="02010803020104030203" pitchFamily="2" charset="-79"/>
              </a:rPr>
              <a:t>167 </a:t>
            </a:r>
            <a:r>
              <a:rPr lang="pt-BR" b="1" dirty="0">
                <a:latin typeface="Aharoni" panose="02010803020104030203" pitchFamily="2" charset="-79"/>
                <a:cs typeface="Aharoni" panose="02010803020104030203" pitchFamily="2" charset="-79"/>
              </a:rPr>
              <a:t>secretarias municipais de saúde, promovendo o pleno exercício das responsabilidades dessas instituições na política de saúde, perante as demais esferas de governo e aos poderes legislativo e judiciário, além de outras entidades da sociedade civil.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436D8621-B794-456B-9A0E-ED31BB7013EC}"/>
              </a:ext>
            </a:extLst>
          </p:cNvPr>
          <p:cNvSpPr/>
          <p:nvPr/>
        </p:nvSpPr>
        <p:spPr>
          <a:xfrm>
            <a:off x="1403648" y="4653136"/>
            <a:ext cx="6552728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FFFF00"/>
                </a:solidFill>
              </a:rPr>
              <a:t>Discussão temática: conferências Municipais de Saúde/Planos Municipais de Saúde 2026/2029. </a:t>
            </a:r>
          </a:p>
        </p:txBody>
      </p:sp>
    </p:spTree>
    <p:extLst>
      <p:ext uri="{BB962C8B-B14F-4D97-AF65-F5344CB8AC3E}">
        <p14:creationId xmlns:p14="http://schemas.microsoft.com/office/powerpoint/2010/main" val="4141814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encrypted-tbn2.gstatic.com/images?q=tbn:ANd9GcRUih5zd-qDAG7IWYcrFFjZwVsUpE084jtj1YHoh_gDIsfkXludxg"/>
          <p:cNvSpPr>
            <a:spLocks noChangeAspect="1" noChangeArrowheads="1"/>
          </p:cNvSpPr>
          <p:nvPr/>
        </p:nvSpPr>
        <p:spPr bwMode="auto">
          <a:xfrm>
            <a:off x="155575" y="-1211263"/>
            <a:ext cx="4305300" cy="2524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4948-A742-4503-8D98-0E5C23BC2901}" type="slidenum">
              <a:rPr lang="pt-BR" smtClean="0"/>
              <a:pPr/>
              <a:t>2</a:t>
            </a:fld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E11B57F6-D53A-4649-AD4D-AA962F9EDD4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222"/>
          <a:stretch/>
        </p:blipFill>
        <p:spPr>
          <a:xfrm>
            <a:off x="0" y="-71750"/>
            <a:ext cx="9130804" cy="1750616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6F01D29-7D23-42EE-B540-68DED306753F}"/>
              </a:ext>
            </a:extLst>
          </p:cNvPr>
          <p:cNvSpPr/>
          <p:nvPr/>
        </p:nvSpPr>
        <p:spPr>
          <a:xfrm>
            <a:off x="1259632" y="1916832"/>
            <a:ext cx="6840760" cy="3888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6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  <a:p>
            <a:pPr algn="ctr"/>
            <a:r>
              <a:rPr lang="pt-BR" sz="3600" b="1" dirty="0">
                <a:solidFill>
                  <a:srgbClr val="FFFF00"/>
                </a:solidFill>
                <a:latin typeface="Bradley Hand ITC" panose="03070402050302030203" pitchFamily="66" charset="0"/>
              </a:rPr>
              <a:t>“Se queres cantar o mundo, canta primeiro a tua aldeia.” </a:t>
            </a:r>
            <a:r>
              <a:rPr lang="pt-BR" sz="24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(Leon </a:t>
            </a:r>
            <a:r>
              <a:rPr lang="pt-BR" sz="2400" b="1" dirty="0" err="1">
                <a:solidFill>
                  <a:schemeClr val="bg1"/>
                </a:solidFill>
                <a:latin typeface="Bradley Hand ITC" panose="03070402050302030203" pitchFamily="66" charset="0"/>
              </a:rPr>
              <a:t>Tolstoi</a:t>
            </a:r>
            <a:r>
              <a:rPr lang="pt-BR" sz="24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)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13D08AB-BF60-4464-8F0C-B4B7D5B384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9238" y="1577068"/>
            <a:ext cx="2952327" cy="175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954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encrypted-tbn2.gstatic.com/images?q=tbn:ANd9GcRUih5zd-qDAG7IWYcrFFjZwVsUpE084jtj1YHoh_gDIsfkXludxg"/>
          <p:cNvSpPr>
            <a:spLocks noChangeAspect="1" noChangeArrowheads="1"/>
          </p:cNvSpPr>
          <p:nvPr/>
        </p:nvSpPr>
        <p:spPr bwMode="auto">
          <a:xfrm>
            <a:off x="155575" y="-1211263"/>
            <a:ext cx="4305300" cy="2524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4948-A742-4503-8D98-0E5C23BC2901}" type="slidenum">
              <a:rPr lang="pt-BR" smtClean="0"/>
              <a:pPr/>
              <a:t>3</a:t>
            </a:fld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E11B57F6-D53A-4649-AD4D-AA962F9EDD4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222"/>
          <a:stretch/>
        </p:blipFill>
        <p:spPr>
          <a:xfrm>
            <a:off x="0" y="46030"/>
            <a:ext cx="3851920" cy="1582769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3DDC167A-0514-428C-BF64-8FD0865E4408}"/>
              </a:ext>
            </a:extLst>
          </p:cNvPr>
          <p:cNvSpPr/>
          <p:nvPr/>
        </p:nvSpPr>
        <p:spPr>
          <a:xfrm>
            <a:off x="155575" y="1124744"/>
            <a:ext cx="8832849" cy="5733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/>
          </a:p>
          <a:p>
            <a:pPr algn="ctr"/>
            <a:endParaRPr lang="pt-BR" sz="1400" b="1" u="sng" dirty="0"/>
          </a:p>
          <a:p>
            <a:pPr algn="ctr"/>
            <a:endParaRPr lang="pt-BR" sz="1400" b="1" u="sng" dirty="0"/>
          </a:p>
          <a:p>
            <a:pPr algn="ctr"/>
            <a:endParaRPr lang="pt-BR" sz="1400" b="1" u="sng" dirty="0"/>
          </a:p>
          <a:p>
            <a:pPr algn="ctr"/>
            <a:endParaRPr lang="pt-BR" sz="1600" b="1" u="sng" dirty="0">
              <a:solidFill>
                <a:schemeClr val="tx1"/>
              </a:solidFill>
            </a:endParaRPr>
          </a:p>
          <a:p>
            <a:pPr algn="ctr"/>
            <a:endParaRPr lang="pt-BR" sz="1600" b="1" u="sng" dirty="0">
              <a:solidFill>
                <a:schemeClr val="tx1"/>
              </a:solidFill>
            </a:endParaRPr>
          </a:p>
          <a:p>
            <a:pPr algn="ctr"/>
            <a:endParaRPr lang="pt-BR" sz="1600" b="1" u="sng" dirty="0">
              <a:solidFill>
                <a:schemeClr val="tx1"/>
              </a:solidFill>
            </a:endParaRPr>
          </a:p>
          <a:p>
            <a:pPr algn="ctr"/>
            <a:endParaRPr lang="pt-BR" sz="1600" b="1" u="sng" dirty="0">
              <a:solidFill>
                <a:schemeClr val="tx1"/>
              </a:solidFill>
            </a:endParaRPr>
          </a:p>
          <a:p>
            <a:pPr algn="ctr"/>
            <a:endParaRPr lang="pt-BR" sz="1600" b="1" u="sng" dirty="0">
              <a:solidFill>
                <a:schemeClr val="tx1"/>
              </a:solidFill>
            </a:endParaRPr>
          </a:p>
          <a:p>
            <a:pPr algn="ctr"/>
            <a:r>
              <a:rPr lang="pt-BR" b="1" u="sng" dirty="0">
                <a:solidFill>
                  <a:srgbClr val="FFFF00"/>
                </a:solidFill>
              </a:rPr>
              <a:t>Constituição Federal</a:t>
            </a:r>
          </a:p>
          <a:p>
            <a:pPr algn="ctr"/>
            <a:r>
              <a:rPr lang="pt-BR" dirty="0"/>
              <a:t>“Art. 1º </a:t>
            </a:r>
            <a:r>
              <a:rPr lang="pt-BR" b="1" dirty="0"/>
              <a:t>A República Federativa do Brasil</a:t>
            </a:r>
            <a:r>
              <a:rPr lang="pt-BR" dirty="0"/>
              <a:t>, formada pela união indissolúvel dos Estados e Municípios e do Distrito Federal, constitui-se em Estado Democrático de Direito...</a:t>
            </a:r>
          </a:p>
          <a:p>
            <a:pPr algn="ctr"/>
            <a:endParaRPr lang="pt-BR" dirty="0"/>
          </a:p>
          <a:p>
            <a:pPr algn="ctr"/>
            <a:r>
              <a:rPr lang="pt-BR" b="1" u="sng" dirty="0">
                <a:solidFill>
                  <a:srgbClr val="FFFF00"/>
                </a:solidFill>
              </a:rPr>
              <a:t>Lei Federal nº 8.142/1990</a:t>
            </a:r>
          </a:p>
          <a:p>
            <a:pPr algn="ctr"/>
            <a:r>
              <a:rPr lang="pt-BR" dirty="0"/>
              <a:t>§ 1° A Conferência de Saúde </a:t>
            </a:r>
            <a:r>
              <a:rPr lang="pt-BR" b="1" dirty="0"/>
              <a:t>reunir-se-á a cada quatro anos</a:t>
            </a:r>
            <a:r>
              <a:rPr lang="pt-BR" dirty="0"/>
              <a:t> com a </a:t>
            </a:r>
            <a:r>
              <a:rPr lang="pt-BR" b="1" dirty="0"/>
              <a:t>representação dos vários segmentos sociais</a:t>
            </a:r>
            <a:r>
              <a:rPr lang="pt-BR" dirty="0"/>
              <a:t>, para </a:t>
            </a:r>
            <a:r>
              <a:rPr lang="pt-BR" b="1" dirty="0"/>
              <a:t>avaliar a situação de saúde</a:t>
            </a:r>
            <a:r>
              <a:rPr lang="pt-BR" dirty="0"/>
              <a:t> e </a:t>
            </a:r>
            <a:r>
              <a:rPr lang="pt-BR" b="1" dirty="0"/>
              <a:t>propor as diretrizes para a formulação da política de saúde</a:t>
            </a:r>
            <a:r>
              <a:rPr lang="pt-BR" dirty="0"/>
              <a:t> nos níveis correspondentes, </a:t>
            </a:r>
            <a:r>
              <a:rPr lang="pt-BR" b="1" dirty="0"/>
              <a:t>convocada pelo Poder Executivo</a:t>
            </a:r>
            <a:r>
              <a:rPr lang="pt-BR" dirty="0"/>
              <a:t> ou, extraordinariamente, por esta ou pelo Conselho de Saúde.</a:t>
            </a:r>
          </a:p>
          <a:p>
            <a:pPr algn="ctr"/>
            <a:endParaRPr lang="pt-BR" dirty="0">
              <a:solidFill>
                <a:schemeClr val="tx1"/>
              </a:solidFill>
            </a:endParaRPr>
          </a:p>
          <a:p>
            <a:pPr algn="ctr"/>
            <a:r>
              <a:rPr lang="pt-BR" b="1" u="sng" dirty="0">
                <a:solidFill>
                  <a:srgbClr val="FFFF00"/>
                </a:solidFill>
              </a:rPr>
              <a:t>Lei Complementar nº 141/2012</a:t>
            </a:r>
          </a:p>
          <a:p>
            <a:r>
              <a:rPr lang="pt-BR" b="1" dirty="0"/>
              <a:t>“Art. 30.  Os planos plurianuais, as leis de diretrizes orçamentárias, as leis orçamentárias e os planos de aplicação dos recursos dos fundos de saúde da União, dos Estados, do Distrito Federal e dos Municípios serão elaborados de modo a dar cumprimento ao disposto nesta Lei Complementar. </a:t>
            </a:r>
            <a:endParaRPr lang="pt-BR" dirty="0"/>
          </a:p>
          <a:p>
            <a:r>
              <a:rPr lang="pt-BR" dirty="0"/>
              <a:t>§ 1</a:t>
            </a:r>
            <a:r>
              <a:rPr lang="pt-BR" u="sng" dirty="0"/>
              <a:t>o</a:t>
            </a:r>
            <a:r>
              <a:rPr lang="pt-BR" dirty="0"/>
              <a:t>  O processo de planejamento e orçamento </a:t>
            </a:r>
            <a:r>
              <a:rPr lang="pt-BR" b="1" dirty="0"/>
              <a:t>será ascendente</a:t>
            </a:r>
            <a:r>
              <a:rPr lang="pt-BR" dirty="0"/>
              <a:t> e deverá </a:t>
            </a:r>
            <a:r>
              <a:rPr lang="pt-BR" b="1" dirty="0"/>
              <a:t>partir das necessidades de saúde da população...</a:t>
            </a:r>
          </a:p>
          <a:p>
            <a:endParaRPr lang="pt-BR" sz="2400" i="1" dirty="0">
              <a:solidFill>
                <a:schemeClr val="tx1"/>
              </a:solidFill>
            </a:endParaRPr>
          </a:p>
          <a:p>
            <a:endParaRPr lang="pt-BR" b="1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b="1" dirty="0"/>
          </a:p>
          <a:p>
            <a:pPr algn="ctr"/>
            <a:endParaRPr lang="pt-BR" dirty="0"/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73201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encrypted-tbn2.gstatic.com/images?q=tbn:ANd9GcRUih5zd-qDAG7IWYcrFFjZwVsUpE084jtj1YHoh_gDIsfkXludxg"/>
          <p:cNvSpPr>
            <a:spLocks noChangeAspect="1" noChangeArrowheads="1"/>
          </p:cNvSpPr>
          <p:nvPr/>
        </p:nvSpPr>
        <p:spPr bwMode="auto">
          <a:xfrm>
            <a:off x="155575" y="-1211263"/>
            <a:ext cx="4305300" cy="2524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4948-A742-4503-8D98-0E5C23BC2901}" type="slidenum">
              <a:rPr lang="pt-BR" smtClean="0"/>
              <a:pPr/>
              <a:t>4</a:t>
            </a:fld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E11B57F6-D53A-4649-AD4D-AA962F9EDD4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222"/>
          <a:stretch/>
        </p:blipFill>
        <p:spPr>
          <a:xfrm>
            <a:off x="0" y="46030"/>
            <a:ext cx="3491880" cy="1582769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3DDC167A-0514-428C-BF64-8FD0865E4408}"/>
              </a:ext>
            </a:extLst>
          </p:cNvPr>
          <p:cNvSpPr/>
          <p:nvPr/>
        </p:nvSpPr>
        <p:spPr>
          <a:xfrm>
            <a:off x="155575" y="1484784"/>
            <a:ext cx="8832849" cy="5373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/>
          </a:p>
          <a:p>
            <a:pPr algn="ctr"/>
            <a:endParaRPr lang="pt-BR" sz="1400" b="1" u="sng" dirty="0"/>
          </a:p>
          <a:p>
            <a:pPr algn="ctr"/>
            <a:endParaRPr lang="pt-BR" sz="1400" b="1" u="sng" dirty="0"/>
          </a:p>
          <a:p>
            <a:pPr algn="ctr"/>
            <a:endParaRPr lang="pt-BR" sz="1400" b="1" u="sng" dirty="0"/>
          </a:p>
          <a:p>
            <a:pPr algn="ctr"/>
            <a:endParaRPr lang="pt-BR" sz="1600" b="1" u="sng" dirty="0">
              <a:solidFill>
                <a:schemeClr val="tx1"/>
              </a:solidFill>
            </a:endParaRPr>
          </a:p>
          <a:p>
            <a:pPr algn="ctr"/>
            <a:endParaRPr lang="pt-BR" sz="1600" b="1" u="sng" dirty="0">
              <a:solidFill>
                <a:schemeClr val="tx1"/>
              </a:solidFill>
            </a:endParaRPr>
          </a:p>
          <a:p>
            <a:pPr algn="ctr"/>
            <a:endParaRPr lang="pt-BR" sz="1600" b="1" u="sng" dirty="0">
              <a:solidFill>
                <a:schemeClr val="tx1"/>
              </a:solidFill>
            </a:endParaRPr>
          </a:p>
          <a:p>
            <a:pPr algn="ctr"/>
            <a:endParaRPr lang="pt-BR" sz="1600" b="1" u="sng" dirty="0">
              <a:solidFill>
                <a:schemeClr val="tx1"/>
              </a:solidFill>
            </a:endParaRPr>
          </a:p>
          <a:p>
            <a:pPr algn="ctr"/>
            <a:r>
              <a:rPr lang="pt-BR" sz="2000" b="1" u="sng" dirty="0">
                <a:solidFill>
                  <a:srgbClr val="FFFF00"/>
                </a:solidFill>
              </a:rPr>
              <a:t>Portaria nº 2.135, de 25 de setembro de 2013 e Port. de consolidação 01/2017.</a:t>
            </a:r>
          </a:p>
          <a:p>
            <a:pPr algn="ctr"/>
            <a:endParaRPr lang="pt-BR" sz="2000" b="1" u="sng" dirty="0">
              <a:solidFill>
                <a:srgbClr val="FFFF00"/>
              </a:solidFill>
            </a:endParaRPr>
          </a:p>
          <a:p>
            <a:r>
              <a:rPr lang="pt-BR" sz="2000" dirty="0"/>
              <a:t>Art. 3º </a:t>
            </a:r>
            <a:r>
              <a:rPr lang="pt-BR" sz="2000" i="1" dirty="0">
                <a:solidFill>
                  <a:srgbClr val="FFFF00"/>
                </a:solidFill>
              </a:rPr>
              <a:t>O Plano de Saúde, </a:t>
            </a:r>
            <a:r>
              <a:rPr lang="pt-BR" sz="2000" b="1" i="1" dirty="0">
                <a:solidFill>
                  <a:srgbClr val="FFFF00"/>
                </a:solidFill>
              </a:rPr>
              <a:t>instrumento central de planejamento</a:t>
            </a:r>
            <a:r>
              <a:rPr lang="pt-BR" sz="2000" i="1" dirty="0">
                <a:solidFill>
                  <a:srgbClr val="FFFF00"/>
                </a:solidFill>
              </a:rPr>
              <a:t> para definição e implementação de todas as iniciativas </a:t>
            </a:r>
            <a:r>
              <a:rPr lang="pt-BR" sz="2000" b="1" i="1" dirty="0">
                <a:solidFill>
                  <a:srgbClr val="FFFF00"/>
                </a:solidFill>
              </a:rPr>
              <a:t>no âmbito da saúde de cada esfera da gestão</a:t>
            </a:r>
            <a:r>
              <a:rPr lang="pt-BR" sz="2000" i="1" dirty="0">
                <a:solidFill>
                  <a:srgbClr val="FFFF00"/>
                </a:solidFill>
              </a:rPr>
              <a:t> do SUS para o </a:t>
            </a:r>
            <a:r>
              <a:rPr lang="pt-BR" sz="2000" b="1" i="1" dirty="0">
                <a:solidFill>
                  <a:srgbClr val="FFFF00"/>
                </a:solidFill>
              </a:rPr>
              <a:t>período de quatro anos</a:t>
            </a:r>
            <a:r>
              <a:rPr lang="pt-BR" sz="2000" dirty="0"/>
              <a:t>, explicita os compromissos do governo para o setor saúde e reflete, a partir da análise situacional, as necessidades de saúde da população e as peculiaridades próprias de cada esfera.</a:t>
            </a:r>
          </a:p>
          <a:p>
            <a:r>
              <a:rPr lang="pt-BR" sz="2000" dirty="0"/>
              <a:t>§ 2º </a:t>
            </a:r>
            <a:r>
              <a:rPr lang="pt-BR" sz="2000" dirty="0">
                <a:solidFill>
                  <a:srgbClr val="FFFF00"/>
                </a:solidFill>
              </a:rPr>
              <a:t>O Plano de Saúde </a:t>
            </a:r>
            <a:r>
              <a:rPr lang="pt-BR" sz="2000" b="1" dirty="0">
                <a:solidFill>
                  <a:srgbClr val="FFFF00"/>
                </a:solidFill>
              </a:rPr>
              <a:t>observará os prazos do PPA, conforme definido nas Leis Orgânicas dos entes federados</a:t>
            </a:r>
            <a:r>
              <a:rPr lang="pt-BR" sz="2000" dirty="0">
                <a:solidFill>
                  <a:srgbClr val="FFFF00"/>
                </a:solidFill>
              </a:rPr>
              <a:t>.</a:t>
            </a:r>
          </a:p>
          <a:p>
            <a:r>
              <a:rPr lang="pt-BR" sz="2000" dirty="0"/>
              <a:t>§ 7º </a:t>
            </a:r>
            <a:r>
              <a:rPr lang="pt-BR" sz="2000" dirty="0">
                <a:solidFill>
                  <a:srgbClr val="FFFF00"/>
                </a:solidFill>
              </a:rPr>
              <a:t>O Plano de Saúde </a:t>
            </a:r>
            <a:r>
              <a:rPr lang="pt-BR" sz="2000" b="1" dirty="0">
                <a:solidFill>
                  <a:srgbClr val="FFFF00"/>
                </a:solidFill>
              </a:rPr>
              <a:t>deverá considerar as diretrizes definidas pelos Conselhos e Conferências de Saúde</a:t>
            </a:r>
            <a:r>
              <a:rPr lang="pt-BR" sz="2000" dirty="0">
                <a:solidFill>
                  <a:srgbClr val="FFFF00"/>
                </a:solidFill>
              </a:rPr>
              <a:t> ..</a:t>
            </a:r>
          </a:p>
          <a:p>
            <a:endParaRPr lang="pt-BR" sz="2000" dirty="0">
              <a:solidFill>
                <a:srgbClr val="FFFF00"/>
              </a:solidFill>
            </a:endParaRPr>
          </a:p>
          <a:p>
            <a:r>
              <a:rPr lang="pt-BR" sz="2400" b="1" i="1" dirty="0">
                <a:solidFill>
                  <a:schemeClr val="bg1"/>
                </a:solidFill>
              </a:rPr>
              <a:t>Qual a vigência do seu plano Municipal de Saúde?</a:t>
            </a:r>
          </a:p>
          <a:p>
            <a:endParaRPr lang="pt-BR" sz="2400" i="1" dirty="0">
              <a:solidFill>
                <a:schemeClr val="tx1"/>
              </a:solidFill>
            </a:endParaRPr>
          </a:p>
          <a:p>
            <a:endParaRPr lang="pt-BR" b="1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b="1" dirty="0"/>
          </a:p>
          <a:p>
            <a:pPr algn="ctr"/>
            <a:endParaRPr lang="pt-BR" dirty="0"/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4195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CDA348-E08B-4F36-B733-DBBAAB5C0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pt-BR" sz="2000" i="1" dirty="0"/>
              <a:t>Portanto...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497C2102-D05C-425E-90CE-DDF78DF3B5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052737"/>
            <a:ext cx="7632848" cy="4752528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3BF2A898-909A-4B4D-99F8-4BB1328E0B56}"/>
              </a:ext>
            </a:extLst>
          </p:cNvPr>
          <p:cNvSpPr/>
          <p:nvPr/>
        </p:nvSpPr>
        <p:spPr>
          <a:xfrm>
            <a:off x="1259632" y="5805264"/>
            <a:ext cx="6624736" cy="9361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b="1" i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pt-BR" sz="2400" b="1" i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pt-BR" sz="2400" b="1" i="1" dirty="0">
                <a:solidFill>
                  <a:schemeClr val="tx2">
                    <a:lumMod val="75000"/>
                  </a:schemeClr>
                </a:solidFill>
              </a:rPr>
              <a:t>Conferências Temáticas..</a:t>
            </a:r>
          </a:p>
          <a:p>
            <a:pPr algn="ctr"/>
            <a:r>
              <a:rPr lang="pt-BR" sz="2400" b="1" i="1" dirty="0">
                <a:solidFill>
                  <a:schemeClr val="tx2">
                    <a:lumMod val="75000"/>
                  </a:schemeClr>
                </a:solidFill>
              </a:rPr>
              <a:t>CSTT,CGTES,CSM..</a:t>
            </a:r>
          </a:p>
          <a:p>
            <a:pPr algn="ctr"/>
            <a:endParaRPr lang="pt-BR" sz="2400" b="1" i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pt-BR" b="1" i="1" dirty="0">
              <a:solidFill>
                <a:schemeClr val="tx1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2D7E76BE-5A1B-402E-B469-D640F375E5DB}"/>
              </a:ext>
            </a:extLst>
          </p:cNvPr>
          <p:cNvSpPr/>
          <p:nvPr/>
        </p:nvSpPr>
        <p:spPr>
          <a:xfrm>
            <a:off x="457200" y="274638"/>
            <a:ext cx="4834880" cy="7780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i="1" dirty="0">
                <a:solidFill>
                  <a:srgbClr val="FFFF00"/>
                </a:solidFill>
              </a:rPr>
              <a:t>Portanto....</a:t>
            </a:r>
          </a:p>
        </p:txBody>
      </p:sp>
    </p:spTree>
    <p:extLst>
      <p:ext uri="{BB962C8B-B14F-4D97-AF65-F5344CB8AC3E}">
        <p14:creationId xmlns:p14="http://schemas.microsoft.com/office/powerpoint/2010/main" val="3669325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encrypted-tbn2.gstatic.com/images?q=tbn:ANd9GcRUih5zd-qDAG7IWYcrFFjZwVsUpE084jtj1YHoh_gDIsfkXludxg"/>
          <p:cNvSpPr>
            <a:spLocks noChangeAspect="1" noChangeArrowheads="1"/>
          </p:cNvSpPr>
          <p:nvPr/>
        </p:nvSpPr>
        <p:spPr bwMode="auto">
          <a:xfrm>
            <a:off x="155575" y="-1211263"/>
            <a:ext cx="4305300" cy="2524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E11B57F6-D53A-4649-AD4D-AA962F9EDD4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222"/>
          <a:stretch/>
        </p:blipFill>
        <p:spPr>
          <a:xfrm>
            <a:off x="13196" y="22200"/>
            <a:ext cx="9130804" cy="1750616"/>
          </a:xfrm>
          <a:prstGeom prst="rect">
            <a:avLst/>
          </a:prstGeom>
        </p:spPr>
      </p:pic>
      <p:pic>
        <p:nvPicPr>
          <p:cNvPr id="11" name="Picture 2" descr="http://3.bp.blogspot.com/-9iAlgKx1JHc/VHJH51TP44I/AAAAAAAAAQI/n1oRk35ejbw/s1600/Etica.jpg">
            <a:extLst>
              <a:ext uri="{FF2B5EF4-FFF2-40B4-BE49-F238E27FC236}">
                <a16:creationId xmlns:a16="http://schemas.microsoft.com/office/drawing/2014/main" id="{6583F5C8-9E23-4A45-AA47-4218678A5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28187" y="3861048"/>
            <a:ext cx="4661408" cy="3142840"/>
          </a:xfrm>
          <a:prstGeom prst="rect">
            <a:avLst/>
          </a:prstGeom>
          <a:noFill/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8D86D18C-E755-4B1D-9A29-27A815743221}"/>
              </a:ext>
            </a:extLst>
          </p:cNvPr>
          <p:cNvSpPr/>
          <p:nvPr/>
        </p:nvSpPr>
        <p:spPr>
          <a:xfrm>
            <a:off x="539552" y="1484784"/>
            <a:ext cx="7992888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b="1" i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nosso propósito é trazer  discussões, sugestões, sem, contudo, ferir a autonomia ou interferir na iniciativa de cada gestor, considerando as especificidades e a diversidade da realidade local. A proposta é defender os princípios e diretrizes constitucionais deste direito, e fortalecer a qualificação da gestão</a:t>
            </a:r>
            <a:r>
              <a:rPr lang="pt-BR" sz="2000" i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5859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encrypted-tbn2.gstatic.com/images?q=tbn:ANd9GcRUih5zd-qDAG7IWYcrFFjZwVsUpE084jtj1YHoh_gDIsfkXludxg"/>
          <p:cNvSpPr>
            <a:spLocks noChangeAspect="1" noChangeArrowheads="1"/>
          </p:cNvSpPr>
          <p:nvPr/>
        </p:nvSpPr>
        <p:spPr bwMode="auto">
          <a:xfrm>
            <a:off x="155575" y="-1211263"/>
            <a:ext cx="4305300" cy="2524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4948-A742-4503-8D98-0E5C23BC2901}" type="slidenum">
              <a:rPr lang="pt-BR" smtClean="0"/>
              <a:pPr/>
              <a:t>7</a:t>
            </a:fld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E11B57F6-D53A-4649-AD4D-AA962F9EDD4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222"/>
          <a:stretch/>
        </p:blipFill>
        <p:spPr>
          <a:xfrm>
            <a:off x="13196" y="22200"/>
            <a:ext cx="9130804" cy="175061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4354A24-6E97-4DFB-82E7-42C5CB66E457}"/>
              </a:ext>
            </a:extLst>
          </p:cNvPr>
          <p:cNvSpPr txBox="1"/>
          <p:nvPr/>
        </p:nvSpPr>
        <p:spPr>
          <a:xfrm>
            <a:off x="2863912" y="1505330"/>
            <a:ext cx="3193926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dirty="0"/>
              <a:t>Site: www.cosemsrn.org.br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C4C497E6-84A8-4D84-9162-F5836DA460D1}"/>
              </a:ext>
            </a:extLst>
          </p:cNvPr>
          <p:cNvPicPr/>
          <p:nvPr/>
        </p:nvPicPr>
        <p:blipFill rotWithShape="1">
          <a:blip r:embed="rId4"/>
          <a:srcRect l="9525" t="22904" r="6868" b="5250"/>
          <a:stretch/>
        </p:blipFill>
        <p:spPr bwMode="auto">
          <a:xfrm>
            <a:off x="1698278" y="2773244"/>
            <a:ext cx="5760639" cy="26634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7A61C83E-7246-4CDE-B6E2-745203B893F3}"/>
              </a:ext>
            </a:extLst>
          </p:cNvPr>
          <p:cNvSpPr/>
          <p:nvPr/>
        </p:nvSpPr>
        <p:spPr>
          <a:xfrm>
            <a:off x="1698278" y="5661248"/>
            <a:ext cx="5970066" cy="93610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i="1" dirty="0"/>
              <a:t>Obrigada!!!</a:t>
            </a:r>
          </a:p>
        </p:txBody>
      </p:sp>
    </p:spTree>
    <p:extLst>
      <p:ext uri="{BB962C8B-B14F-4D97-AF65-F5344CB8AC3E}">
        <p14:creationId xmlns:p14="http://schemas.microsoft.com/office/powerpoint/2010/main" val="3585831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4602</TotalTime>
  <Words>411</Words>
  <Application>Microsoft Office PowerPoint</Application>
  <PresentationFormat>Apresentação na tela (4:3)</PresentationFormat>
  <Paragraphs>68</Paragraphs>
  <Slides>7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4" baseType="lpstr">
      <vt:lpstr>Aharoni</vt:lpstr>
      <vt:lpstr>Arial</vt:lpstr>
      <vt:lpstr>Arial Black</vt:lpstr>
      <vt:lpstr>Bradley Hand ITC</vt:lpstr>
      <vt:lpstr>Calibri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Portanto...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Usuario</cp:lastModifiedBy>
  <cp:revision>411</cp:revision>
  <dcterms:created xsi:type="dcterms:W3CDTF">2015-06-04T12:58:36Z</dcterms:created>
  <dcterms:modified xsi:type="dcterms:W3CDTF">2025-07-21T19:39:29Z</dcterms:modified>
</cp:coreProperties>
</file>