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  <p:sldId id="259" r:id="rId6"/>
    <p:sldId id="265" r:id="rId7"/>
    <p:sldId id="263" r:id="rId8"/>
    <p:sldId id="267" r:id="rId9"/>
    <p:sldId id="262" r:id="rId10"/>
    <p:sldId id="264" r:id="rId11"/>
    <p:sldId id="272" r:id="rId12"/>
    <p:sldId id="271" r:id="rId13"/>
    <p:sldId id="26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D24F8-0490-41E1-911E-8C69B3C5D3FF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87DA-F8AE-4372-A95A-97D165653C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2488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D24F8-0490-41E1-911E-8C69B3C5D3FF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87DA-F8AE-4372-A95A-97D165653C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2689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EAAD24F8-0490-41E1-911E-8C69B3C5D3FF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AD2087DA-F8AE-4372-A95A-97D165653C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0840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D24F8-0490-41E1-911E-8C69B3C5D3FF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87DA-F8AE-4372-A95A-97D165653C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273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AD24F8-0490-41E1-911E-8C69B3C5D3FF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2087DA-F8AE-4372-A95A-97D165653C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84456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D24F8-0490-41E1-911E-8C69B3C5D3FF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87DA-F8AE-4372-A95A-97D165653C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185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D24F8-0490-41E1-911E-8C69B3C5D3FF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87DA-F8AE-4372-A95A-97D165653C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2527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D24F8-0490-41E1-911E-8C69B3C5D3FF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87DA-F8AE-4372-A95A-97D165653C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2138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D24F8-0490-41E1-911E-8C69B3C5D3FF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87DA-F8AE-4372-A95A-97D165653C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8172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D24F8-0490-41E1-911E-8C69B3C5D3FF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87DA-F8AE-4372-A95A-97D165653C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6442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D24F8-0490-41E1-911E-8C69B3C5D3FF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87DA-F8AE-4372-A95A-97D165653C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733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0">
              <a:schemeClr val="bg2">
                <a:lumMod val="40000"/>
                <a:lumOff val="60000"/>
              </a:schemeClr>
            </a:gs>
            <a:gs pos="54000">
              <a:schemeClr val="bg2">
                <a:lumMod val="60000"/>
                <a:lumOff val="40000"/>
              </a:schemeClr>
            </a:gs>
            <a:gs pos="25000">
              <a:schemeClr val="bg2">
                <a:lumMod val="75000"/>
              </a:schemeClr>
            </a:gs>
            <a:gs pos="37000">
              <a:schemeClr val="bg2"/>
            </a:gs>
            <a:gs pos="88000">
              <a:schemeClr val="bg2">
                <a:lumMod val="20000"/>
                <a:lumOff val="8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EAAD24F8-0490-41E1-911E-8C69B3C5D3FF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AD2087DA-F8AE-4372-A95A-97D165653C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4380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svs.aids.gov.br/daent/centrais-de-conteudos/paineis-de-monitoramento/mortalidade/materna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C63D7A28-955D-446D-A620-AD7D04186E83}"/>
              </a:ext>
            </a:extLst>
          </p:cNvPr>
          <p:cNvSpPr/>
          <p:nvPr/>
        </p:nvSpPr>
        <p:spPr>
          <a:xfrm>
            <a:off x="157018" y="71306"/>
            <a:ext cx="11929199" cy="6715387"/>
          </a:xfrm>
          <a:prstGeom prst="roundRect">
            <a:avLst/>
          </a:prstGeom>
          <a:solidFill>
            <a:schemeClr val="tx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64F2DF65-E821-4395-B78C-803612C397BE}"/>
              </a:ext>
            </a:extLst>
          </p:cNvPr>
          <p:cNvSpPr/>
          <p:nvPr/>
        </p:nvSpPr>
        <p:spPr>
          <a:xfrm>
            <a:off x="941142" y="1116065"/>
            <a:ext cx="10309715" cy="4992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Mortalidade Materna no Rio Grande do Norte</a:t>
            </a:r>
          </a:p>
          <a:p>
            <a:pPr algn="ctr">
              <a:lnSpc>
                <a:spcPct val="150000"/>
              </a:lnSpc>
            </a:pPr>
            <a:r>
              <a:rPr lang="pt-BR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que mudou no cenário nos últimos 10 anos?</a:t>
            </a:r>
          </a:p>
          <a:p>
            <a:pPr algn="ctr">
              <a:lnSpc>
                <a:spcPct val="150000"/>
              </a:lnSpc>
            </a:pPr>
            <a:endParaRPr lang="pt-BR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Maria do Carmo Lopes de Melo</a:t>
            </a:r>
          </a:p>
          <a:p>
            <a:pPr algn="ctr">
              <a:lnSpc>
                <a:spcPct val="150000"/>
              </a:lnSpc>
            </a:pPr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Médica Ginecologista e Obstetra </a:t>
            </a:r>
          </a:p>
          <a:p>
            <a:pPr algn="ctr">
              <a:lnSpc>
                <a:spcPct val="150000"/>
              </a:lnSpc>
            </a:pPr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Conselheira do CREMERN </a:t>
            </a:r>
          </a:p>
          <a:p>
            <a:pPr algn="ctr">
              <a:lnSpc>
                <a:spcPct val="150000"/>
              </a:lnSpc>
            </a:pPr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Professora Voluntária do Departamento de Tocoginecologia - UFRN </a:t>
            </a:r>
          </a:p>
          <a:p>
            <a:pPr algn="ctr">
              <a:lnSpc>
                <a:spcPct val="150000"/>
              </a:lnSpc>
            </a:pPr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Presidente do Comitê de Prevenção a Mortalidade Materna, Infantil e Fetal</a:t>
            </a:r>
          </a:p>
          <a:p>
            <a:pPr algn="ctr">
              <a:lnSpc>
                <a:spcPct val="150000"/>
              </a:lnSpc>
            </a:pPr>
            <a:endParaRPr lang="pt-BR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pt-BR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pt-BR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Natal, agosto/2025</a:t>
            </a:r>
          </a:p>
        </p:txBody>
      </p:sp>
      <p:pic>
        <p:nvPicPr>
          <p:cNvPr id="6" name="Espaço Reservado para Conteúdo 3">
            <a:extLst>
              <a:ext uri="{FF2B5EF4-FFF2-40B4-BE49-F238E27FC236}">
                <a16:creationId xmlns:a16="http://schemas.microsoft.com/office/drawing/2014/main" id="{A6C395CE-A759-4802-9E4F-B8CEA616E3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9014" y="191702"/>
            <a:ext cx="1263664" cy="11160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29568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C63D7A28-955D-446D-A620-AD7D04186E83}"/>
              </a:ext>
            </a:extLst>
          </p:cNvPr>
          <p:cNvSpPr/>
          <p:nvPr/>
        </p:nvSpPr>
        <p:spPr>
          <a:xfrm>
            <a:off x="157018" y="71306"/>
            <a:ext cx="11929199" cy="6715387"/>
          </a:xfrm>
          <a:prstGeom prst="roundRect">
            <a:avLst/>
          </a:prstGeom>
          <a:solidFill>
            <a:schemeClr val="tx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B2C923B-8F20-C53B-6899-F477A282051E}"/>
              </a:ext>
            </a:extLst>
          </p:cNvPr>
          <p:cNvSpPr txBox="1"/>
          <p:nvPr/>
        </p:nvSpPr>
        <p:spPr>
          <a:xfrm>
            <a:off x="958919" y="1741489"/>
            <a:ext cx="10551763" cy="25340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pt-B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</a:p>
          <a:p>
            <a:pPr algn="just">
              <a:lnSpc>
                <a:spcPct val="150000"/>
              </a:lnSpc>
              <a:buNone/>
            </a:pPr>
            <a:r>
              <a:rPr lang="pt-B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Ministério da Saúde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Painel de Monitoramento da Mortalidade Materna 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SVS. Disponível em: 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https://svs.aids.gov.br/</a:t>
            </a:r>
            <a:r>
              <a:rPr lang="pt-BR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daent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/centrais-de-</a:t>
            </a:r>
            <a:r>
              <a:rPr lang="pt-BR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conteudos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</a:t>
            </a:r>
            <a:r>
              <a:rPr lang="pt-BR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paineis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-de-monitoramento/mortalidade/materna/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Acesso em: jul. 2025.</a:t>
            </a:r>
          </a:p>
          <a:p>
            <a:pPr algn="just">
              <a:lnSpc>
                <a:spcPct val="150000"/>
              </a:lnSpc>
              <a:buNone/>
            </a:pPr>
            <a:r>
              <a:rPr lang="pt-B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SESAP-RN. </a:t>
            </a:r>
            <a:r>
              <a:rPr lang="pt-BR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Boletim Epidemiológico de Mortalidade Materna 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2024, nº 01. Natal: Secretaria de Estado da Saúde Pública do RN, 2025.</a:t>
            </a:r>
          </a:p>
        </p:txBody>
      </p:sp>
    </p:spTree>
    <p:extLst>
      <p:ext uri="{BB962C8B-B14F-4D97-AF65-F5344CB8AC3E}">
        <p14:creationId xmlns:p14="http://schemas.microsoft.com/office/powerpoint/2010/main" val="4291541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C63D7A28-955D-446D-A620-AD7D04186E83}"/>
              </a:ext>
            </a:extLst>
          </p:cNvPr>
          <p:cNvSpPr/>
          <p:nvPr/>
        </p:nvSpPr>
        <p:spPr>
          <a:xfrm>
            <a:off x="157018" y="71306"/>
            <a:ext cx="11929199" cy="6715387"/>
          </a:xfrm>
          <a:prstGeom prst="roundRect">
            <a:avLst/>
          </a:prstGeom>
          <a:solidFill>
            <a:schemeClr val="tx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202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1FBE09CE-19C5-481B-8A63-2BEC96D96D26}"/>
              </a:ext>
            </a:extLst>
          </p:cNvPr>
          <p:cNvSpPr/>
          <p:nvPr/>
        </p:nvSpPr>
        <p:spPr>
          <a:xfrm>
            <a:off x="635000" y="1375655"/>
            <a:ext cx="11023600" cy="4611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MORTE MATERNA</a:t>
            </a:r>
          </a:p>
          <a:p>
            <a:pPr algn="just">
              <a:lnSpc>
                <a:spcPct val="150000"/>
              </a:lnSpc>
            </a:pP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Morte de uma mulher durante a gestação ou até 42 dias após o término da gravidez, causada por qualquer fator relacionado ou agravado pela gestação ou por medidas tomadas em relação a ela.</a:t>
            </a:r>
            <a:b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(OMS, 2000 – Portaria GM/MS nº 1.119/2008)</a:t>
            </a:r>
            <a:endParaRPr lang="pt-BR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pt-BR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Histórico da Prevenção da Mortalidade Materna no Rio Grande do Norte</a:t>
            </a:r>
          </a:p>
          <a:p>
            <a:pPr algn="just">
              <a:lnSpc>
                <a:spcPct val="150000"/>
              </a:lnSpc>
            </a:pPr>
            <a:r>
              <a:rPr lang="pt-B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1988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Seminário Regional sobre Morte Materna realizado em Natal (DINSAMI/MS)</a:t>
            </a:r>
          </a:p>
          <a:p>
            <a:pPr algn="just">
              <a:lnSpc>
                <a:spcPct val="150000"/>
              </a:lnSpc>
            </a:pPr>
            <a:r>
              <a:rPr lang="pt-B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1990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Criação do Comitê Estadual de Mortalidade Materna (Portaria nº 7767/SSAP-RN).</a:t>
            </a:r>
          </a:p>
          <a:p>
            <a:pPr algn="just">
              <a:lnSpc>
                <a:spcPct val="150000"/>
              </a:lnSpc>
            </a:pPr>
            <a:r>
              <a:rPr lang="pt-B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2003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Início das ações sistemáticas do CEPMMIF, com foco na vigilância e análise dos óbitos maternos, infantis e fetais.</a:t>
            </a:r>
          </a:p>
          <a:p>
            <a:pPr algn="just">
              <a:lnSpc>
                <a:spcPct val="150000"/>
              </a:lnSpc>
            </a:pPr>
            <a:endParaRPr lang="pt-BR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Espaço Reservado para Conteúdo 3">
            <a:extLst>
              <a:ext uri="{FF2B5EF4-FFF2-40B4-BE49-F238E27FC236}">
                <a16:creationId xmlns:a16="http://schemas.microsoft.com/office/drawing/2014/main" id="{3762020F-B3F7-4CD3-AA59-0A443A4FD1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9014" y="191702"/>
            <a:ext cx="1263664" cy="11160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83330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C63D7A28-955D-446D-A620-AD7D04186E83}"/>
              </a:ext>
            </a:extLst>
          </p:cNvPr>
          <p:cNvSpPr/>
          <p:nvPr/>
        </p:nvSpPr>
        <p:spPr>
          <a:xfrm>
            <a:off x="157018" y="71306"/>
            <a:ext cx="11929199" cy="6715387"/>
          </a:xfrm>
          <a:prstGeom prst="roundRect">
            <a:avLst/>
          </a:prstGeom>
          <a:solidFill>
            <a:schemeClr val="tx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No contexto dos Objetivos de Desenvolvimento Sustentável (ODS), o Brasil assumiu o compromisso, para o período de 2016 a 2030, de reduzir a mortalidade materna para um máximo de 30 óbitos por 100.000 nascidos vivos.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E8380A22-8E55-4656-8027-4EA46A80E032}"/>
              </a:ext>
            </a:extLst>
          </p:cNvPr>
          <p:cNvSpPr/>
          <p:nvPr/>
        </p:nvSpPr>
        <p:spPr>
          <a:xfrm>
            <a:off x="7866529" y="525970"/>
            <a:ext cx="4063678" cy="50441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pt-BR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PANORAMA DA ÚLTIMA DÉCADA</a:t>
            </a:r>
          </a:p>
          <a:p>
            <a:pPr algn="just">
              <a:lnSpc>
                <a:spcPct val="150000"/>
              </a:lnSpc>
              <a:buNone/>
            </a:pPr>
            <a:r>
              <a:rPr lang="pt-BR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Evolução da Razão de Mortalidade Materna (RMM) – RN (2015–2024)</a:t>
            </a:r>
          </a:p>
          <a:p>
            <a:pPr algn="just">
              <a:lnSpc>
                <a:spcPct val="150000"/>
              </a:lnSpc>
            </a:pPr>
            <a:r>
              <a:rPr lang="pt-BR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2015–2019:</a:t>
            </a:r>
            <a:r>
              <a:rPr lang="pt-BR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RMM relativamente estável, com variações entre 58 e 78 óbitos por 100.000 nascidos vivos, sem tendência clara de crescimento ou queda. Média aproximada do período: 70,5.</a:t>
            </a:r>
          </a:p>
          <a:p>
            <a:pPr algn="just">
              <a:lnSpc>
                <a:spcPct val="150000"/>
              </a:lnSpc>
            </a:pPr>
            <a:r>
              <a:rPr lang="pt-BR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2020–2021</a:t>
            </a:r>
            <a:r>
              <a:rPr lang="pt-BR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Pico na RMM associado à pandemia de COVID-19, com aumento dos óbitos por causas indiretas relacionadas.</a:t>
            </a:r>
          </a:p>
          <a:p>
            <a:pPr algn="just">
              <a:lnSpc>
                <a:spcPct val="150000"/>
              </a:lnSpc>
            </a:pPr>
            <a:r>
              <a:rPr lang="pt-BR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2022–2024: </a:t>
            </a:r>
            <a:r>
              <a:rPr lang="pt-BR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Queda gradual da RMM, indicando retorno à tendência anterior, porém ainda acima da meta estabelecida pelos Objetivos de Desenvolvimento Sustentável (ODS) — ≤ 70 óbitos por 100.000 nascidos vivos.</a:t>
            </a:r>
          </a:p>
          <a:p>
            <a:pPr algn="just">
              <a:lnSpc>
                <a:spcPct val="150000"/>
              </a:lnSpc>
              <a:buNone/>
            </a:pPr>
            <a:r>
              <a:rPr lang="pt-BR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PRINCIPAIS CAUSAS DE MORTALIDADE MATERNA</a:t>
            </a: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Causas diretas: hipertensão, hemorragia, infecção.</a:t>
            </a: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Causas indiretas: COVID-19, doenças cardíacas.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D21749B0-9D0B-4E5A-BCA6-597589D206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181" y="1501679"/>
            <a:ext cx="7466338" cy="3970105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86359EDD-5FB7-4151-9798-111F087D24E8}"/>
              </a:ext>
            </a:extLst>
          </p:cNvPr>
          <p:cNvSpPr txBox="1"/>
          <p:nvPr/>
        </p:nvSpPr>
        <p:spPr>
          <a:xfrm>
            <a:off x="373289" y="5471784"/>
            <a:ext cx="6079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Fonte: MS/SVSA/DAENT/CGIAE</a:t>
            </a:r>
          </a:p>
          <a:p>
            <a:pPr algn="just"/>
            <a:r>
              <a:rPr lang="pt-BR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Nota: 2024* Dados preliminar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43D5F35C-839D-62CA-67A6-F8F7DFF2BDD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8612" t="1520" r="9585" b="53052"/>
          <a:stretch>
            <a:fillRect/>
          </a:stretch>
        </p:blipFill>
        <p:spPr>
          <a:xfrm>
            <a:off x="2377862" y="6021591"/>
            <a:ext cx="1034960" cy="612155"/>
          </a:xfrm>
          <a:prstGeom prst="rect">
            <a:avLst/>
          </a:prstGeom>
          <a:ln>
            <a:noFill/>
          </a:ln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8E02DA7F-95A9-D665-DACD-957A603F0EAA}"/>
              </a:ext>
            </a:extLst>
          </p:cNvPr>
          <p:cNvSpPr txBox="1"/>
          <p:nvPr/>
        </p:nvSpPr>
        <p:spPr>
          <a:xfrm>
            <a:off x="3412822" y="5934078"/>
            <a:ext cx="8194572" cy="6165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contexto dos Objetivos de Desenvolvimento Sustentável (ODS), o Brasil assumiu o compromisso, para o período de 2016 a 2030, de reduzir a mortalidade materna para um máximo de 30 óbitos por 100.000 nascidos vivos.</a:t>
            </a:r>
          </a:p>
        </p:txBody>
      </p:sp>
    </p:spTree>
    <p:extLst>
      <p:ext uri="{BB962C8B-B14F-4D97-AF65-F5344CB8AC3E}">
        <p14:creationId xmlns:p14="http://schemas.microsoft.com/office/powerpoint/2010/main" val="4217292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C63D7A28-955D-446D-A620-AD7D04186E83}"/>
              </a:ext>
            </a:extLst>
          </p:cNvPr>
          <p:cNvSpPr/>
          <p:nvPr/>
        </p:nvSpPr>
        <p:spPr>
          <a:xfrm>
            <a:off x="157018" y="71306"/>
            <a:ext cx="11929199" cy="6715387"/>
          </a:xfrm>
          <a:prstGeom prst="roundRect">
            <a:avLst/>
          </a:prstGeom>
          <a:solidFill>
            <a:schemeClr val="tx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4EB2E876-7869-4E6D-98FC-F30FFC19C1D9}"/>
              </a:ext>
            </a:extLst>
          </p:cNvPr>
          <p:cNvSpPr/>
          <p:nvPr/>
        </p:nvSpPr>
        <p:spPr>
          <a:xfrm>
            <a:off x="835076" y="912866"/>
            <a:ext cx="10811571" cy="5027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FATORES DETERMINANTES E DESIGUALDADES</a:t>
            </a:r>
          </a:p>
          <a:p>
            <a:pPr algn="just">
              <a:lnSpc>
                <a:spcPct val="150000"/>
              </a:lnSpc>
            </a:pPr>
            <a:r>
              <a:rPr lang="pt-B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Fatores sociais e estruturais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Desigualdades regionais, raciais, etárias e educacionais.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Acesso ao planejamento reprodutivo, pré-natal de qualidade e à assistência adequada ao parto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Falta de leitos, recursos humanos qualificados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Dificuldades estruturais nos serviços de apoio diagnóstico, </a:t>
            </a:r>
          </a:p>
          <a:p>
            <a:pPr algn="just">
              <a:lnSpc>
                <a:spcPct val="150000"/>
              </a:lnSpc>
            </a:pPr>
            <a:r>
              <a:rPr lang="pt-B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Estrutura e atenção à saúde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Papel da atenção básica e da Estratégia Saúde da Família: busca ativa e estratificação de risco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Falta de medicamentos essenciais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Falta de apoio dos gestores</a:t>
            </a:r>
          </a:p>
          <a:p>
            <a:pPr algn="just">
              <a:lnSpc>
                <a:spcPct val="150000"/>
              </a:lnSpc>
            </a:pPr>
            <a:r>
              <a:rPr lang="pt-B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Barreiras de acesso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Distância entre residência e local do óbito</a:t>
            </a:r>
          </a:p>
        </p:txBody>
      </p:sp>
    </p:spTree>
    <p:extLst>
      <p:ext uri="{BB962C8B-B14F-4D97-AF65-F5344CB8AC3E}">
        <p14:creationId xmlns:p14="http://schemas.microsoft.com/office/powerpoint/2010/main" val="3089051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EA1AF3-D179-A7E2-22C6-2F054F67AE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0F29004D-AC4B-9138-14AE-0CB1174FDC02}"/>
              </a:ext>
            </a:extLst>
          </p:cNvPr>
          <p:cNvSpPr/>
          <p:nvPr/>
        </p:nvSpPr>
        <p:spPr>
          <a:xfrm>
            <a:off x="157018" y="71306"/>
            <a:ext cx="11929199" cy="6715387"/>
          </a:xfrm>
          <a:prstGeom prst="roundRect">
            <a:avLst/>
          </a:prstGeom>
          <a:solidFill>
            <a:schemeClr val="tx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F6963AD8-F0E2-EE38-8678-A0E9EB4A8271}"/>
              </a:ext>
            </a:extLst>
          </p:cNvPr>
          <p:cNvSpPr/>
          <p:nvPr/>
        </p:nvSpPr>
        <p:spPr>
          <a:xfrm>
            <a:off x="794237" y="820336"/>
            <a:ext cx="10603525" cy="5217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pt-BR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QUE MUDOU? </a:t>
            </a:r>
          </a:p>
          <a:p>
            <a:pPr algn="just">
              <a:lnSpc>
                <a:spcPct val="150000"/>
              </a:lnSpc>
            </a:pPr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Avanços</a:t>
            </a:r>
            <a:endParaRPr lang="pt-BR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Implantação de protocolos de regulação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Cegonha, que visa garantir cuidado integral e humanizado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Alyne, lançada em 2024, com foco no enfrentamento das iniquidades étnico-raciais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Estratégia Zero Morte Materna por Hemorragia, voltada à capacitação para prevenção de causas evitáveis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Atuação mais efetiva dos comitês</a:t>
            </a:r>
          </a:p>
          <a:p>
            <a:pPr algn="just">
              <a:lnSpc>
                <a:spcPct val="150000"/>
              </a:lnSpc>
            </a:pPr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Desafios persistentes</a:t>
            </a:r>
            <a:endParaRPr lang="pt-BR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Falhas nos fluxos de regulação e transporte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Barreiras no acesso ao pré-natal de alto risco e parto seguro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Barreiras estruturais e territoriais ao acesso à saúde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Adesão dos profissionais de saúde à educação permanente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Adesão do profissional médico aos estudos de casos de óbito materno, fetal e infantil</a:t>
            </a:r>
          </a:p>
          <a:p>
            <a:pPr algn="just">
              <a:lnSpc>
                <a:spcPct val="150000"/>
              </a:lnSpc>
            </a:pPr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Mais de </a:t>
            </a:r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90%</a:t>
            </a:r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dos óbitos seguem sendo evitáveis</a:t>
            </a:r>
            <a:endParaRPr lang="pt-BR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Espaço Reservado para Conteúdo 3">
            <a:extLst>
              <a:ext uri="{FF2B5EF4-FFF2-40B4-BE49-F238E27FC236}">
                <a16:creationId xmlns:a16="http://schemas.microsoft.com/office/drawing/2014/main" id="{90E9DAA9-4F34-40E9-ABD7-63622389D4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9014" y="191702"/>
            <a:ext cx="1263664" cy="11160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64082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C63D7A28-955D-446D-A620-AD7D04186E83}"/>
              </a:ext>
            </a:extLst>
          </p:cNvPr>
          <p:cNvSpPr/>
          <p:nvPr/>
        </p:nvSpPr>
        <p:spPr>
          <a:xfrm>
            <a:off x="157018" y="71306"/>
            <a:ext cx="11929199" cy="6715387"/>
          </a:xfrm>
          <a:prstGeom prst="roundRect">
            <a:avLst/>
          </a:prstGeom>
          <a:solidFill>
            <a:schemeClr val="tx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A211C757-0A58-49B1-866E-AFCDF233058A}"/>
              </a:ext>
            </a:extLst>
          </p:cNvPr>
          <p:cNvSpPr/>
          <p:nvPr/>
        </p:nvSpPr>
        <p:spPr>
          <a:xfrm>
            <a:off x="772208" y="1478080"/>
            <a:ext cx="10847538" cy="3901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 últimos dez anos, o Rio Grande do Norte vivenciou aumento expressivo na mortalidade materna, com oscilações até o impacto crítico da pandemia, que elevou drasticamente os números em 2021. Apesar de redução nos anos seguintes, a RMM de 55,8 em 2023 ainda supera a média das décadas anteriores e permanece acima da meta dos ODS (≤ 30), exigindo atuação imediata dos gestores na redução das desigualdades, qualificação da assistência obstétrica e fortalecimento de políticas intersetoriais eficazes.</a:t>
            </a:r>
          </a:p>
        </p:txBody>
      </p:sp>
      <p:pic>
        <p:nvPicPr>
          <p:cNvPr id="6" name="Espaço Reservado para Conteúdo 3">
            <a:extLst>
              <a:ext uri="{FF2B5EF4-FFF2-40B4-BE49-F238E27FC236}">
                <a16:creationId xmlns:a16="http://schemas.microsoft.com/office/drawing/2014/main" id="{411B0E61-C785-49D9-B552-B72C48582B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9014" y="191702"/>
            <a:ext cx="1263664" cy="11160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22124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C63D7A28-955D-446D-A620-AD7D04186E83}"/>
              </a:ext>
            </a:extLst>
          </p:cNvPr>
          <p:cNvSpPr/>
          <p:nvPr/>
        </p:nvSpPr>
        <p:spPr>
          <a:xfrm>
            <a:off x="157018" y="71306"/>
            <a:ext cx="11929199" cy="6715387"/>
          </a:xfrm>
          <a:prstGeom prst="roundRect">
            <a:avLst/>
          </a:prstGeom>
          <a:solidFill>
            <a:schemeClr val="tx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CONCLUSÃO </a:t>
            </a:r>
          </a:p>
          <a:p>
            <a:pPr algn="ctr"/>
            <a:r>
              <a:rPr lang="pt-BR" dirty="0"/>
              <a:t>A última década revelou:</a:t>
            </a:r>
          </a:p>
          <a:p>
            <a:pPr algn="ctr"/>
            <a:r>
              <a:rPr lang="pt-BR" dirty="0"/>
              <a:t>Avanços institucionais, mas desigualdades persistem</a:t>
            </a:r>
          </a:p>
          <a:p>
            <a:pPr algn="ctr"/>
            <a:r>
              <a:rPr lang="pt-BR" dirty="0"/>
              <a:t>Pandemia acentuou fragilidades do cuidado materno</a:t>
            </a:r>
          </a:p>
          <a:p>
            <a:pPr algn="ctr"/>
            <a:r>
              <a:rPr lang="pt-BR" dirty="0"/>
              <a:t>A RMM ainda é elevada no RN</a:t>
            </a:r>
          </a:p>
          <a:p>
            <a:pPr algn="ctr"/>
            <a:r>
              <a:rPr lang="pt-BR" dirty="0"/>
              <a:t>Recomendações:</a:t>
            </a:r>
          </a:p>
          <a:p>
            <a:pPr algn="ctr"/>
            <a:r>
              <a:rPr lang="pt-BR" dirty="0"/>
              <a:t>Fortalecer rede obstétrica regionalizada</a:t>
            </a:r>
          </a:p>
          <a:p>
            <a:pPr algn="ctr"/>
            <a:r>
              <a:rPr lang="pt-BR" dirty="0"/>
              <a:t>Garantir acesso e qualidade no pré-natal e parto</a:t>
            </a:r>
          </a:p>
          <a:p>
            <a:pPr algn="ctr"/>
            <a:r>
              <a:rPr lang="pt-BR" dirty="0"/>
              <a:t>Monitoramento contínuo e resposta rápida aos óbitos</a:t>
            </a:r>
          </a:p>
          <a:p>
            <a:pPr algn="ctr"/>
            <a:r>
              <a:rPr lang="pt-BR" dirty="0"/>
              <a:t>"Evitar mortes maternas é uma decisão política e técnica. Cada morte é um alerta."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F542211-980A-4A34-9707-60CBC6F7F22E}"/>
              </a:ext>
            </a:extLst>
          </p:cNvPr>
          <p:cNvSpPr txBox="1"/>
          <p:nvPr/>
        </p:nvSpPr>
        <p:spPr>
          <a:xfrm>
            <a:off x="1458576" y="1103779"/>
            <a:ext cx="9581957" cy="4650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pt-BR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CONCLUSÃO </a:t>
            </a:r>
          </a:p>
          <a:p>
            <a:pPr>
              <a:lnSpc>
                <a:spcPct val="150000"/>
              </a:lnSpc>
              <a:buNone/>
            </a:pPr>
            <a:r>
              <a:rPr lang="pt-BR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última década revelou: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Avanços institucionais, mas </a:t>
            </a:r>
            <a:r>
              <a:rPr lang="pt-BR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desigualdades persistem</a:t>
            </a:r>
            <a:endParaRPr lang="pt-B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Pandemia acentuou fragilidades do cuidado materno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RMM ainda é elevada no RN</a:t>
            </a:r>
            <a:endParaRPr lang="pt-B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pt-BR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Recomendações</a:t>
            </a:r>
            <a:r>
              <a:rPr lang="pt-BR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Fortalecer rede obstétrica regionalizada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Garantir acesso e qualidade no pré-natal e parto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Monitoramento contínuo e resposta rápida aos óbitos</a:t>
            </a:r>
          </a:p>
          <a:p>
            <a:pPr>
              <a:lnSpc>
                <a:spcPct val="150000"/>
              </a:lnSpc>
              <a:buNone/>
            </a:pPr>
            <a:r>
              <a:rPr lang="pt-BR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"Evitar mortes maternas é uma decisão política e técnica. Cada morte é um alerta."</a:t>
            </a:r>
            <a:endParaRPr lang="pt-B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Espaço Reservado para Conteúdo 3">
            <a:extLst>
              <a:ext uri="{FF2B5EF4-FFF2-40B4-BE49-F238E27FC236}">
                <a16:creationId xmlns:a16="http://schemas.microsoft.com/office/drawing/2014/main" id="{7BF7699B-6AB3-4898-8D8D-7409D6182B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9014" y="191702"/>
            <a:ext cx="1263664" cy="11160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27296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83AAC4-A5F3-4062-83AD-EF781522F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31EDE8E-090B-40F6-8613-F46DC6EC0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9E5D5DB0-7ECC-4EE9-BC98-88C17FA27714}"/>
              </a:ext>
            </a:extLst>
          </p:cNvPr>
          <p:cNvSpPr/>
          <p:nvPr/>
        </p:nvSpPr>
        <p:spPr>
          <a:xfrm>
            <a:off x="131401" y="211667"/>
            <a:ext cx="11908200" cy="6456040"/>
          </a:xfrm>
          <a:prstGeom prst="roundRect">
            <a:avLst/>
          </a:prstGeom>
          <a:solidFill>
            <a:schemeClr val="tx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pt-BR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Nós já sabemos. </a:t>
            </a:r>
          </a:p>
          <a:p>
            <a:pPr algn="just">
              <a:lnSpc>
                <a:spcPct val="150000"/>
              </a:lnSpc>
            </a:pPr>
            <a:r>
              <a:rPr lang="pt-BR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 dados estão aí. </a:t>
            </a:r>
          </a:p>
          <a:p>
            <a:pPr algn="just">
              <a:lnSpc>
                <a:spcPct val="150000"/>
              </a:lnSpc>
            </a:pPr>
            <a:r>
              <a:rPr lang="pt-BR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Sabemos quem morre, por que morre, onde morre e o que poderia ser feito para evitar.</a:t>
            </a:r>
          </a:p>
          <a:p>
            <a:pPr algn="just">
              <a:lnSpc>
                <a:spcPct val="150000"/>
              </a:lnSpc>
            </a:pPr>
            <a:r>
              <a:rPr lang="pt-BR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Cada número que se repete não é um erro novo. É um alerta ignorado. </a:t>
            </a:r>
          </a:p>
          <a:p>
            <a:pPr algn="just">
              <a:lnSpc>
                <a:spcPct val="150000"/>
              </a:lnSpc>
            </a:pPr>
            <a:r>
              <a:rPr lang="pt-BR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as causas são evitáveis, então cada morte é responsabilidade compartilhada. </a:t>
            </a:r>
          </a:p>
          <a:p>
            <a:pPr algn="just">
              <a:lnSpc>
                <a:spcPct val="150000"/>
              </a:lnSpc>
            </a:pPr>
            <a:r>
              <a:rPr lang="pt-BR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Hoje, não queremos mais ver gráficos. </a:t>
            </a:r>
          </a:p>
          <a:p>
            <a:pPr algn="just">
              <a:lnSpc>
                <a:spcPct val="150000"/>
              </a:lnSpc>
            </a:pPr>
            <a:r>
              <a:rPr lang="pt-BR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Queremos ouvir compromissos. </a:t>
            </a:r>
          </a:p>
          <a:p>
            <a:pPr algn="just">
              <a:lnSpc>
                <a:spcPct val="150000"/>
              </a:lnSpc>
            </a:pPr>
            <a:r>
              <a:rPr lang="pt-BR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estamos aqui para mais uma reunião </a:t>
            </a:r>
          </a:p>
          <a:p>
            <a:pPr lvl="1" algn="just">
              <a:lnSpc>
                <a:spcPct val="150000"/>
              </a:lnSpc>
            </a:pPr>
            <a:r>
              <a:rPr lang="pt-BR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estamos aqui para dizer: basta de reuniões que não viram ações. </a:t>
            </a:r>
          </a:p>
          <a:p>
            <a:pPr lvl="1" algn="just">
              <a:lnSpc>
                <a:spcPct val="150000"/>
              </a:lnSpc>
            </a:pPr>
            <a:r>
              <a:rPr lang="pt-BR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Cada gestor presente carrega hoje a possibilidade de interromper o ciclo da omissão. </a:t>
            </a:r>
          </a:p>
          <a:p>
            <a:pPr lvl="1" algn="just">
              <a:lnSpc>
                <a:spcPct val="150000"/>
              </a:lnSpc>
            </a:pPr>
            <a:r>
              <a:rPr lang="pt-BR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responsabilidade é sua. </a:t>
            </a:r>
          </a:p>
          <a:p>
            <a:pPr lvl="1" algn="just">
              <a:lnSpc>
                <a:spcPct val="150000"/>
              </a:lnSpc>
            </a:pPr>
            <a:r>
              <a:rPr lang="pt-BR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escolha também.”</a:t>
            </a:r>
            <a:endParaRPr lang="pt-B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400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C63D7A28-955D-446D-A620-AD7D04186E83}"/>
              </a:ext>
            </a:extLst>
          </p:cNvPr>
          <p:cNvSpPr/>
          <p:nvPr/>
        </p:nvSpPr>
        <p:spPr>
          <a:xfrm>
            <a:off x="131399" y="-47680"/>
            <a:ext cx="11929199" cy="6715387"/>
          </a:xfrm>
          <a:prstGeom prst="roundRect">
            <a:avLst/>
          </a:prstGeom>
          <a:solidFill>
            <a:schemeClr val="tx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CONCLUSÃO </a:t>
            </a:r>
          </a:p>
          <a:p>
            <a:pPr algn="ctr"/>
            <a:r>
              <a:rPr lang="pt-BR" dirty="0"/>
              <a:t>A última década revelou:</a:t>
            </a:r>
          </a:p>
          <a:p>
            <a:pPr algn="ctr"/>
            <a:r>
              <a:rPr lang="pt-BR" dirty="0"/>
              <a:t>Avanços institucionais, mas desigualdades persistem</a:t>
            </a:r>
          </a:p>
          <a:p>
            <a:pPr algn="ctr"/>
            <a:r>
              <a:rPr lang="pt-BR" dirty="0"/>
              <a:t>Pandemia acentuou fragilidades do cuidado materno</a:t>
            </a:r>
          </a:p>
          <a:p>
            <a:pPr algn="ctr"/>
            <a:r>
              <a:rPr lang="pt-BR" dirty="0"/>
              <a:t>A RMM ainda é elevada no RN</a:t>
            </a:r>
          </a:p>
          <a:p>
            <a:pPr algn="ctr"/>
            <a:r>
              <a:rPr lang="pt-BR" dirty="0"/>
              <a:t>Recomendações:</a:t>
            </a:r>
          </a:p>
          <a:p>
            <a:pPr algn="ctr"/>
            <a:r>
              <a:rPr lang="pt-BR" dirty="0"/>
              <a:t>Fortalecer rede obstétrica regionalizada</a:t>
            </a:r>
          </a:p>
          <a:p>
            <a:pPr algn="ctr"/>
            <a:r>
              <a:rPr lang="pt-BR" dirty="0"/>
              <a:t>Garantir acesso e qualidade no pré-natal e parto</a:t>
            </a:r>
          </a:p>
          <a:p>
            <a:pPr algn="ctr"/>
            <a:r>
              <a:rPr lang="pt-BR" dirty="0"/>
              <a:t>Monitoramento contínuo e resposta rápida aos óbitos</a:t>
            </a:r>
          </a:p>
          <a:p>
            <a:pPr algn="ctr"/>
            <a:r>
              <a:rPr lang="pt-BR" dirty="0"/>
              <a:t>"Evitar mortes maternas é uma decisão política e técnica. Cada morte é um alerta."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F542211-980A-4A34-9707-60CBC6F7F22E}"/>
              </a:ext>
            </a:extLst>
          </p:cNvPr>
          <p:cNvSpPr txBox="1"/>
          <p:nvPr/>
        </p:nvSpPr>
        <p:spPr>
          <a:xfrm>
            <a:off x="3395132" y="1506648"/>
            <a:ext cx="8083357" cy="280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  <a:buNone/>
            </a:pPr>
            <a:r>
              <a:rPr lang="pt-BR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óbito materno acarreta um custo social altíssimo porque atinge o núcleo fundamental da sociedade, a família, ceifando do seu convívio a mulher sobre a qual se apoia sua organização</a:t>
            </a:r>
          </a:p>
          <a:p>
            <a:pPr algn="r">
              <a:lnSpc>
                <a:spcPct val="150000"/>
              </a:lnSpc>
              <a:buNone/>
            </a:pPr>
            <a:r>
              <a:rPr lang="pt-BR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Dra. Zilda Arns</a:t>
            </a:r>
          </a:p>
          <a:p>
            <a:pPr algn="r">
              <a:lnSpc>
                <a:spcPct val="150000"/>
              </a:lnSpc>
              <a:buNone/>
            </a:pPr>
            <a:r>
              <a:rPr lang="pt-BR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Obrigada!</a:t>
            </a:r>
          </a:p>
          <a:p>
            <a:pPr algn="just">
              <a:lnSpc>
                <a:spcPct val="150000"/>
              </a:lnSpc>
              <a:buNone/>
            </a:pPr>
            <a:endParaRPr lang="pt-BR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Espaço Reservado para Conteúdo 3">
            <a:extLst>
              <a:ext uri="{FF2B5EF4-FFF2-40B4-BE49-F238E27FC236}">
                <a16:creationId xmlns:a16="http://schemas.microsoft.com/office/drawing/2014/main" id="{181A6006-3B51-4D70-A01C-0AFD07B66D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9014" y="191702"/>
            <a:ext cx="1263664" cy="11160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119795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m Tiras">
  <a:themeElements>
    <a:clrScheme name="Em Tiras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Em Tira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m Tiras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A4EA9A5DF7EE642AAE71737282B6F4C" ma:contentTypeVersion="19" ma:contentTypeDescription="Crie um novo documento." ma:contentTypeScope="" ma:versionID="d006dd67156f84a99d4863d41ea27b80">
  <xsd:schema xmlns:xsd="http://www.w3.org/2001/XMLSchema" xmlns:xs="http://www.w3.org/2001/XMLSchema" xmlns:p="http://schemas.microsoft.com/office/2006/metadata/properties" xmlns:ns3="88b7b534-6dff-4cdd-a3d8-3eef7fcce743" xmlns:ns4="eaca2e99-b1e2-4197-a595-e2ab34f49534" targetNamespace="http://schemas.microsoft.com/office/2006/metadata/properties" ma:root="true" ma:fieldsID="6561e4bfa183e3e8b56f23bb8e10c9ce" ns3:_="" ns4:_="">
    <xsd:import namespace="88b7b534-6dff-4cdd-a3d8-3eef7fcce743"/>
    <xsd:import namespace="eaca2e99-b1e2-4197-a595-e2ab34f4953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b7b534-6dff-4cdd-a3d8-3eef7fcce7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ca2e99-b1e2-4197-a595-e2ab34f4953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ash de Dica de Compartilhamento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8b7b534-6dff-4cdd-a3d8-3eef7fcce743" xsi:nil="true"/>
  </documentManagement>
</p:properties>
</file>

<file path=customXml/itemProps1.xml><?xml version="1.0" encoding="utf-8"?>
<ds:datastoreItem xmlns:ds="http://schemas.openxmlformats.org/officeDocument/2006/customXml" ds:itemID="{C5DB4246-C7DE-4A5A-A260-219A427DACF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C7AE13B-C062-4709-B8F6-4ADA4E3AAE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b7b534-6dff-4cdd-a3d8-3eef7fcce743"/>
    <ds:schemaRef ds:uri="eaca2e99-b1e2-4197-a595-e2ab34f495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E0A825A-DF87-4538-B8C8-3007B2E153FC}">
  <ds:schemaRefs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eaca2e99-b1e2-4197-a595-e2ab34f49534"/>
    <ds:schemaRef ds:uri="http://purl.org/dc/elements/1.1/"/>
    <ds:schemaRef ds:uri="88b7b534-6dff-4cdd-a3d8-3eef7fcce743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TM03090430[[fn=Em Tiras]]</Template>
  <TotalTime>547</TotalTime>
  <Words>1014</Words>
  <Application>Microsoft Office PowerPoint</Application>
  <PresentationFormat>Widescreen</PresentationFormat>
  <Paragraphs>107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Corbel</vt:lpstr>
      <vt:lpstr>Wingdings</vt:lpstr>
      <vt:lpstr>Em Tiras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Marianna Brito</dc:creator>
  <cp:lastModifiedBy>Francineide Gadelha Cunha</cp:lastModifiedBy>
  <cp:revision>34</cp:revision>
  <dcterms:created xsi:type="dcterms:W3CDTF">2024-04-30T13:11:45Z</dcterms:created>
  <dcterms:modified xsi:type="dcterms:W3CDTF">2025-08-19T14:22:41Z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0x0101004A4EA9A5DF7EE642AAE71737282B6F4C</vt:lpwstr>
  </property>
</Properties>
</file>