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8288000" cy="10287000"/>
  <p:notesSz cx="6858000" cy="9144000"/>
  <p:embeddedFontLst>
    <p:embeddedFont>
      <p:font typeface="League Spartan" charset="1" panose="00000800000000000000"/>
      <p:regular r:id="rId32"/>
    </p:embeddedFont>
    <p:embeddedFont>
      <p:font typeface="Open Sans" charset="1" panose="020B0606030504020204"/>
      <p:regular r:id="rId33"/>
    </p:embeddedFont>
    <p:embeddedFont>
      <p:font typeface="Poppins Bold" charset="1" panose="00000800000000000000"/>
      <p:regular r:id="rId34"/>
    </p:embeddedFont>
    <p:embeddedFont>
      <p:font typeface="Poppins" charset="1" panose="00000500000000000000"/>
      <p:regular r:id="rId35"/>
    </p:embeddedFont>
    <p:embeddedFont>
      <p:font typeface="Open Sans Bold" charset="1" panose="020B0806030504020204"/>
      <p:regular r:id="rId36"/>
    </p:embeddedFont>
    <p:embeddedFont>
      <p:font typeface="Poppins Italics" charset="1" panose="00000500000000000000"/>
      <p:regular r:id="rId37"/>
    </p:embeddedFont>
    <p:embeddedFont>
      <p:font typeface="Poppins Medium" charset="1" panose="00000600000000000000"/>
      <p:regular r:id="rId38"/>
    </p:embeddedFont>
    <p:embeddedFont>
      <p:font typeface="Arimo" charset="1" panose="020B0604020202020204"/>
      <p:regular r:id="rId39"/>
    </p:embeddedFont>
    <p:embeddedFont>
      <p:font typeface="ITC Avant Garde Gothic Bold" charset="1" panose="020B0802020202020204"/>
      <p:regular r:id="rId40"/>
    </p:embeddedFont>
    <p:embeddedFont>
      <p:font typeface="ITC Avant Garde Gothic" charset="1" panose="020B0502020202020204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13.png" Type="http://schemas.openxmlformats.org/officeDocument/2006/relationships/image"/><Relationship Id="rId13" Target="../media/image20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13.png" Type="http://schemas.openxmlformats.org/officeDocument/2006/relationships/image"/><Relationship Id="rId13" Target="../media/image21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13.png" Type="http://schemas.openxmlformats.org/officeDocument/2006/relationships/image"/><Relationship Id="rId13" Target="../media/image21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13.png" Type="http://schemas.openxmlformats.org/officeDocument/2006/relationships/image"/><Relationship Id="rId13" Target="../media/image21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13.png" Type="http://schemas.openxmlformats.org/officeDocument/2006/relationships/image"/><Relationship Id="rId13" Target="../media/image22.png" Type="http://schemas.openxmlformats.org/officeDocument/2006/relationships/image"/><Relationship Id="rId14" Target="../embeddings/oleObject1.bin" Type="http://schemas.openxmlformats.org/officeDocument/2006/relationships/oleObjec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13.png" Type="http://schemas.openxmlformats.org/officeDocument/2006/relationships/image"/><Relationship Id="rId13" Target="../media/image23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2.pn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24.png" Type="http://schemas.openxmlformats.org/officeDocument/2006/relationships/image"/><Relationship Id="rId13" Target="../media/image25.svg" Type="http://schemas.openxmlformats.org/officeDocument/2006/relationships/image"/><Relationship Id="rId14" Target="../media/image26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24.png" Type="http://schemas.openxmlformats.org/officeDocument/2006/relationships/image"/><Relationship Id="rId13" Target="../media/image25.svg" Type="http://schemas.openxmlformats.org/officeDocument/2006/relationships/image"/><Relationship Id="rId14" Target="../media/image27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24.png" Type="http://schemas.openxmlformats.org/officeDocument/2006/relationships/image"/><Relationship Id="rId13" Target="../media/image25.svg" Type="http://schemas.openxmlformats.org/officeDocument/2006/relationships/image"/><Relationship Id="rId14" Target="../media/image28.png" Type="http://schemas.openxmlformats.org/officeDocument/2006/relationships/image"/><Relationship Id="rId15" Target="../media/image29.sv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13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13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13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30.jpeg" Type="http://schemas.openxmlformats.org/officeDocument/2006/relationships/image"/><Relationship Id="rId7" Target="../media/image11.png" Type="http://schemas.openxmlformats.org/officeDocument/2006/relationships/image"/><Relationship Id="rId8" Target="../media/image5.png" Type="http://schemas.openxmlformats.org/officeDocument/2006/relationships/image"/><Relationship Id="rId9" Target="../media/image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31.png" Type="http://schemas.openxmlformats.org/officeDocument/2006/relationships/image"/><Relationship Id="rId13" Target="../embeddings/oleObject2.bin" Type="http://schemas.openxmlformats.org/officeDocument/2006/relationships/oleObject"/><Relationship Id="rId14" Target="../media/image13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13.png" Type="http://schemas.openxmlformats.org/officeDocument/2006/relationships/image"/><Relationship Id="rId12" Target="../media/image32.png" Type="http://schemas.openxmlformats.org/officeDocument/2006/relationships/image"/><Relationship Id="rId13" Target="https://docs.google.com/spreadsheets/d/1XSSz0DutohnmOPCV3wmBiQVKPDIarSVD/edit?usp=sharing&amp;ouid=103371843356230444319&amp;rtpof=true&amp;sd=true" TargetMode="External" Type="http://schemas.openxmlformats.org/officeDocument/2006/relationships/hyperlink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1.png" Type="http://schemas.openxmlformats.org/officeDocument/2006/relationships/image"/><Relationship Id="rId8" Target="../media/image5.png" Type="http://schemas.openxmlformats.org/officeDocument/2006/relationships/image"/><Relationship Id="rId9" Target="../media/image6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33.png" Type="http://schemas.openxmlformats.org/officeDocument/2006/relationships/image"/><Relationship Id="rId12" Target="../media/image34.svg" Type="http://schemas.openxmlformats.org/officeDocument/2006/relationships/image"/><Relationship Id="rId13" Target="../media/image13.png" Type="http://schemas.openxmlformats.org/officeDocument/2006/relationships/image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1.png" Type="http://schemas.openxmlformats.org/officeDocument/2006/relationships/image"/><Relationship Id="rId8" Target="../media/image5.png" Type="http://schemas.openxmlformats.org/officeDocument/2006/relationships/image"/><Relationship Id="rId9" Target="../media/image6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35.png" Type="http://schemas.openxmlformats.org/officeDocument/2006/relationships/image"/><Relationship Id="rId7" Target="mailto:luciabrantesaguiar@gmail.com" TargetMode="External" Type="http://schemas.openxmlformats.org/officeDocument/2006/relationships/hyperlink"/><Relationship Id="rId8" Target="../media/image5.png" Type="http://schemas.openxmlformats.org/officeDocument/2006/relationships/image"/><Relationship Id="rId9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13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13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13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13.png" Type="http://schemas.openxmlformats.org/officeDocument/2006/relationships/image"/><Relationship Id="rId13" Target="../media/image17.png" Type="http://schemas.openxmlformats.org/officeDocument/2006/relationships/image"/><Relationship Id="rId14" Target="../media/image18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13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13.png" Type="http://schemas.openxmlformats.org/officeDocument/2006/relationships/image"/><Relationship Id="rId13" Target="../media/image19.pn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-7189439">
            <a:off x="7100407" y="2316361"/>
            <a:ext cx="18732044" cy="1423096"/>
            <a:chOff x="0" y="0"/>
            <a:chExt cx="17163074" cy="13038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1121"/>
              <a:ext cx="17125102" cy="1281657"/>
            </a:xfrm>
            <a:custGeom>
              <a:avLst/>
              <a:gdLst/>
              <a:ahLst/>
              <a:cxnLst/>
              <a:rect r="r" b="b" t="t" l="l"/>
              <a:pathLst>
                <a:path h="1281657" w="17125102">
                  <a:moveTo>
                    <a:pt x="16027186" y="1281657"/>
                  </a:moveTo>
                  <a:lnTo>
                    <a:pt x="1097788" y="1281657"/>
                  </a:lnTo>
                  <a:cubicBezTo>
                    <a:pt x="491490" y="1281657"/>
                    <a:pt x="0" y="994736"/>
                    <a:pt x="0" y="640791"/>
                  </a:cubicBezTo>
                  <a:cubicBezTo>
                    <a:pt x="0" y="286922"/>
                    <a:pt x="491490" y="0"/>
                    <a:pt x="1097788" y="0"/>
                  </a:cubicBezTo>
                  <a:lnTo>
                    <a:pt x="16027313" y="0"/>
                  </a:lnTo>
                  <a:cubicBezTo>
                    <a:pt x="16633611" y="0"/>
                    <a:pt x="17125102" y="286922"/>
                    <a:pt x="17125102" y="640866"/>
                  </a:cubicBezTo>
                  <a:cubicBezTo>
                    <a:pt x="17124975" y="994736"/>
                    <a:pt x="16633484" y="1281657"/>
                    <a:pt x="16027186" y="1281657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7CBC5">
                    <a:alpha val="100000"/>
                  </a:srgbClr>
                </a:gs>
                <a:gs pos="100000">
                  <a:srgbClr val="006886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7163075" cy="1303899"/>
            </a:xfrm>
            <a:custGeom>
              <a:avLst/>
              <a:gdLst/>
              <a:ahLst/>
              <a:cxnLst/>
              <a:rect r="r" b="b" t="t" l="l"/>
              <a:pathLst>
                <a:path h="1303899" w="17163075">
                  <a:moveTo>
                    <a:pt x="16046236" y="1303899"/>
                  </a:moveTo>
                  <a:lnTo>
                    <a:pt x="1116838" y="1303899"/>
                  </a:lnTo>
                  <a:cubicBezTo>
                    <a:pt x="501015" y="1303899"/>
                    <a:pt x="0" y="1011417"/>
                    <a:pt x="0" y="651987"/>
                  </a:cubicBezTo>
                  <a:cubicBezTo>
                    <a:pt x="0" y="292482"/>
                    <a:pt x="501015" y="0"/>
                    <a:pt x="1116838" y="0"/>
                  </a:cubicBezTo>
                  <a:lnTo>
                    <a:pt x="16046363" y="0"/>
                  </a:lnTo>
                  <a:cubicBezTo>
                    <a:pt x="16662059" y="0"/>
                    <a:pt x="17163075" y="292482"/>
                    <a:pt x="17163075" y="651987"/>
                  </a:cubicBezTo>
                  <a:cubicBezTo>
                    <a:pt x="17163075" y="1011417"/>
                    <a:pt x="16662059" y="1303899"/>
                    <a:pt x="16046236" y="1303899"/>
                  </a:cubicBezTo>
                  <a:close/>
                  <a:moveTo>
                    <a:pt x="1116838" y="22242"/>
                  </a:moveTo>
                  <a:cubicBezTo>
                    <a:pt x="521970" y="22242"/>
                    <a:pt x="38100" y="304715"/>
                    <a:pt x="38100" y="651987"/>
                  </a:cubicBezTo>
                  <a:cubicBezTo>
                    <a:pt x="38100" y="999184"/>
                    <a:pt x="521970" y="1281731"/>
                    <a:pt x="1116838" y="1281731"/>
                  </a:cubicBezTo>
                  <a:lnTo>
                    <a:pt x="16046363" y="1281731"/>
                  </a:lnTo>
                  <a:cubicBezTo>
                    <a:pt x="16641104" y="1281731"/>
                    <a:pt x="17125102" y="999258"/>
                    <a:pt x="17125102" y="651987"/>
                  </a:cubicBezTo>
                  <a:cubicBezTo>
                    <a:pt x="17124975" y="304715"/>
                    <a:pt x="16641104" y="22242"/>
                    <a:pt x="16046236" y="22242"/>
                  </a:cubicBezTo>
                  <a:lnTo>
                    <a:pt x="1116838" y="22242"/>
                  </a:lnTo>
                  <a:close/>
                </a:path>
              </a:pathLst>
            </a:custGeom>
            <a:gradFill rotWithShape="true">
              <a:gsLst>
                <a:gs pos="0">
                  <a:srgbClr val="67CBC5">
                    <a:alpha val="100000"/>
                  </a:srgbClr>
                </a:gs>
                <a:gs pos="100000">
                  <a:srgbClr val="006886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</p:grpSp>
      <p:sp>
        <p:nvSpPr>
          <p:cNvPr name="Freeform 6" id="6"/>
          <p:cNvSpPr/>
          <p:nvPr/>
        </p:nvSpPr>
        <p:spPr>
          <a:xfrm flipH="false" flipV="true" rot="-7182693">
            <a:off x="13367381" y="781063"/>
            <a:ext cx="7427355" cy="1127187"/>
          </a:xfrm>
          <a:custGeom>
            <a:avLst/>
            <a:gdLst/>
            <a:ahLst/>
            <a:cxnLst/>
            <a:rect r="r" b="b" t="t" l="l"/>
            <a:pathLst>
              <a:path h="1127187" w="7427355">
                <a:moveTo>
                  <a:pt x="0" y="1127187"/>
                </a:moveTo>
                <a:lnTo>
                  <a:pt x="7427355" y="1127187"/>
                </a:lnTo>
                <a:lnTo>
                  <a:pt x="7427355" y="0"/>
                </a:lnTo>
                <a:lnTo>
                  <a:pt x="0" y="0"/>
                </a:lnTo>
                <a:lnTo>
                  <a:pt x="0" y="1127187"/>
                </a:lnTo>
                <a:close/>
              </a:path>
            </a:pathLst>
          </a:custGeom>
          <a:blipFill>
            <a:blip r:embed="rId3"/>
            <a:stretch>
              <a:fillRect l="0" t="-3537" r="0" b="-3537"/>
            </a:stretch>
          </a:blipFill>
        </p:spPr>
      </p:sp>
      <p:grpSp>
        <p:nvGrpSpPr>
          <p:cNvPr name="Group 7" id="7"/>
          <p:cNvGrpSpPr/>
          <p:nvPr/>
        </p:nvGrpSpPr>
        <p:grpSpPr>
          <a:xfrm rot="-1817169">
            <a:off x="16741629" y="-8192336"/>
            <a:ext cx="2880662" cy="15473694"/>
            <a:chOff x="0" y="0"/>
            <a:chExt cx="1647603" cy="885022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47603" cy="8850223"/>
            </a:xfrm>
            <a:custGeom>
              <a:avLst/>
              <a:gdLst/>
              <a:ahLst/>
              <a:cxnLst/>
              <a:rect r="r" b="b" t="t" l="l"/>
              <a:pathLst>
                <a:path h="8850223" w="1647603">
                  <a:moveTo>
                    <a:pt x="0" y="0"/>
                  </a:moveTo>
                  <a:lnTo>
                    <a:pt x="1647603" y="0"/>
                  </a:lnTo>
                  <a:lnTo>
                    <a:pt x="1647603" y="8850223"/>
                  </a:lnTo>
                  <a:lnTo>
                    <a:pt x="0" y="8850223"/>
                  </a:lnTo>
                  <a:close/>
                </a:path>
              </a:pathLst>
            </a:custGeom>
            <a:gradFill rotWithShape="true">
              <a:gsLst>
                <a:gs pos="0">
                  <a:srgbClr val="67CBC5">
                    <a:alpha val="100000"/>
                  </a:srgbClr>
                </a:gs>
                <a:gs pos="100000">
                  <a:srgbClr val="006886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1647603" cy="8869273"/>
            </a:xfrm>
            <a:prstGeom prst="rect">
              <a:avLst/>
            </a:prstGeom>
          </p:spPr>
          <p:txBody>
            <a:bodyPr anchor="ctr" rtlCol="false" tIns="30961" lIns="30961" bIns="30961" rIns="30961"/>
            <a:lstStyle/>
            <a:p>
              <a:pPr algn="ctr">
                <a:lnSpc>
                  <a:spcPts val="127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true" rot="-7222073">
            <a:off x="14185414" y="-207136"/>
            <a:ext cx="6936536" cy="1127187"/>
          </a:xfrm>
          <a:custGeom>
            <a:avLst/>
            <a:gdLst/>
            <a:ahLst/>
            <a:cxnLst/>
            <a:rect r="r" b="b" t="t" l="l"/>
            <a:pathLst>
              <a:path h="1127187" w="6936536">
                <a:moveTo>
                  <a:pt x="0" y="1127187"/>
                </a:moveTo>
                <a:lnTo>
                  <a:pt x="6936536" y="1127187"/>
                </a:lnTo>
                <a:lnTo>
                  <a:pt x="6936536" y="0"/>
                </a:lnTo>
                <a:lnTo>
                  <a:pt x="0" y="0"/>
                </a:lnTo>
                <a:lnTo>
                  <a:pt x="0" y="1127187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-7189439">
            <a:off x="9997012" y="1411203"/>
            <a:ext cx="14105427" cy="611019"/>
            <a:chOff x="0" y="0"/>
            <a:chExt cx="12923976" cy="55984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9050" y="4775"/>
              <a:ext cx="12886003" cy="550291"/>
            </a:xfrm>
            <a:custGeom>
              <a:avLst/>
              <a:gdLst/>
              <a:ahLst/>
              <a:cxnLst/>
              <a:rect r="r" b="b" t="t" l="l"/>
              <a:pathLst>
                <a:path h="550291" w="12886003">
                  <a:moveTo>
                    <a:pt x="11788088" y="550291"/>
                  </a:moveTo>
                  <a:lnTo>
                    <a:pt x="1097788" y="550291"/>
                  </a:lnTo>
                  <a:cubicBezTo>
                    <a:pt x="491490" y="550291"/>
                    <a:pt x="0" y="427098"/>
                    <a:pt x="0" y="275129"/>
                  </a:cubicBezTo>
                  <a:cubicBezTo>
                    <a:pt x="0" y="123192"/>
                    <a:pt x="491490" y="0"/>
                    <a:pt x="1097788" y="0"/>
                  </a:cubicBezTo>
                  <a:lnTo>
                    <a:pt x="11788215" y="0"/>
                  </a:lnTo>
                  <a:cubicBezTo>
                    <a:pt x="12394513" y="0"/>
                    <a:pt x="12886003" y="123192"/>
                    <a:pt x="12886003" y="275161"/>
                  </a:cubicBezTo>
                  <a:cubicBezTo>
                    <a:pt x="12885876" y="427098"/>
                    <a:pt x="12394386" y="550291"/>
                    <a:pt x="11788088" y="550291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7CBC5">
                    <a:alpha val="100000"/>
                  </a:srgbClr>
                </a:gs>
                <a:gs pos="100000">
                  <a:srgbClr val="006886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923976" cy="559841"/>
            </a:xfrm>
            <a:custGeom>
              <a:avLst/>
              <a:gdLst/>
              <a:ahLst/>
              <a:cxnLst/>
              <a:rect r="r" b="b" t="t" l="l"/>
              <a:pathLst>
                <a:path h="559841" w="12923976">
                  <a:moveTo>
                    <a:pt x="11807138" y="559841"/>
                  </a:moveTo>
                  <a:lnTo>
                    <a:pt x="1116838" y="559841"/>
                  </a:lnTo>
                  <a:cubicBezTo>
                    <a:pt x="501015" y="559841"/>
                    <a:pt x="0" y="434261"/>
                    <a:pt x="0" y="279936"/>
                  </a:cubicBezTo>
                  <a:cubicBezTo>
                    <a:pt x="0" y="125580"/>
                    <a:pt x="501015" y="0"/>
                    <a:pt x="1116838" y="0"/>
                  </a:cubicBezTo>
                  <a:lnTo>
                    <a:pt x="11807265" y="0"/>
                  </a:lnTo>
                  <a:cubicBezTo>
                    <a:pt x="12422961" y="0"/>
                    <a:pt x="12923976" y="125580"/>
                    <a:pt x="12923976" y="279936"/>
                  </a:cubicBezTo>
                  <a:cubicBezTo>
                    <a:pt x="12923976" y="434261"/>
                    <a:pt x="12422961" y="559841"/>
                    <a:pt x="11807138" y="559841"/>
                  </a:cubicBezTo>
                  <a:close/>
                  <a:moveTo>
                    <a:pt x="1116838" y="9550"/>
                  </a:moveTo>
                  <a:cubicBezTo>
                    <a:pt x="521970" y="9550"/>
                    <a:pt x="38100" y="130832"/>
                    <a:pt x="38100" y="279936"/>
                  </a:cubicBezTo>
                  <a:cubicBezTo>
                    <a:pt x="38100" y="429009"/>
                    <a:pt x="521970" y="550323"/>
                    <a:pt x="1116838" y="550323"/>
                  </a:cubicBezTo>
                  <a:lnTo>
                    <a:pt x="11807265" y="550323"/>
                  </a:lnTo>
                  <a:cubicBezTo>
                    <a:pt x="12402007" y="550323"/>
                    <a:pt x="12886003" y="429040"/>
                    <a:pt x="12886003" y="279936"/>
                  </a:cubicBezTo>
                  <a:cubicBezTo>
                    <a:pt x="12885876" y="130832"/>
                    <a:pt x="12402006" y="9550"/>
                    <a:pt x="11807138" y="9550"/>
                  </a:cubicBezTo>
                  <a:lnTo>
                    <a:pt x="1116838" y="9550"/>
                  </a:lnTo>
                  <a:close/>
                </a:path>
              </a:pathLst>
            </a:custGeom>
            <a:gradFill rotWithShape="true">
              <a:gsLst>
                <a:gs pos="0">
                  <a:srgbClr val="67CBC5">
                    <a:alpha val="100000"/>
                  </a:srgbClr>
                </a:gs>
                <a:gs pos="100000">
                  <a:srgbClr val="006886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</p:grpSp>
      <p:sp>
        <p:nvSpPr>
          <p:cNvPr name="Freeform 14" id="14"/>
          <p:cNvSpPr/>
          <p:nvPr/>
        </p:nvSpPr>
        <p:spPr>
          <a:xfrm flipH="false" flipV="false" rot="7182887">
            <a:off x="14225869" y="7770667"/>
            <a:ext cx="6282432" cy="400505"/>
          </a:xfrm>
          <a:custGeom>
            <a:avLst/>
            <a:gdLst/>
            <a:ahLst/>
            <a:cxnLst/>
            <a:rect r="r" b="b" t="t" l="l"/>
            <a:pathLst>
              <a:path h="400505" w="6282432">
                <a:moveTo>
                  <a:pt x="0" y="0"/>
                </a:moveTo>
                <a:lnTo>
                  <a:pt x="6282432" y="0"/>
                </a:lnTo>
                <a:lnTo>
                  <a:pt x="6282432" y="400505"/>
                </a:lnTo>
                <a:lnTo>
                  <a:pt x="0" y="400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1792304">
            <a:off x="16461516" y="5053865"/>
            <a:ext cx="3440887" cy="9821919"/>
            <a:chOff x="0" y="0"/>
            <a:chExt cx="1647603" cy="47030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647603" cy="4703037"/>
            </a:xfrm>
            <a:custGeom>
              <a:avLst/>
              <a:gdLst/>
              <a:ahLst/>
              <a:cxnLst/>
              <a:rect r="r" b="b" t="t" l="l"/>
              <a:pathLst>
                <a:path h="4703037" w="1647603">
                  <a:moveTo>
                    <a:pt x="0" y="0"/>
                  </a:moveTo>
                  <a:lnTo>
                    <a:pt x="1647603" y="0"/>
                  </a:lnTo>
                  <a:lnTo>
                    <a:pt x="1647603" y="4703037"/>
                  </a:lnTo>
                  <a:lnTo>
                    <a:pt x="0" y="4703037"/>
                  </a:lnTo>
                  <a:close/>
                </a:path>
              </a:pathLst>
            </a:custGeom>
            <a:gradFill rotWithShape="true">
              <a:gsLst>
                <a:gs pos="0">
                  <a:srgbClr val="67CBC5">
                    <a:alpha val="100000"/>
                  </a:srgbClr>
                </a:gs>
                <a:gs pos="100000">
                  <a:srgbClr val="006886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647603" cy="4741137"/>
            </a:xfrm>
            <a:prstGeom prst="rect">
              <a:avLst/>
            </a:prstGeom>
          </p:spPr>
          <p:txBody>
            <a:bodyPr anchor="ctr" rtlCol="false" tIns="36982" lIns="36982" bIns="36982" rIns="36982"/>
            <a:lstStyle/>
            <a:p>
              <a:pPr algn="ctr">
                <a:lnSpc>
                  <a:spcPts val="1528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-8991506">
            <a:off x="16867249" y="1041717"/>
            <a:ext cx="695935" cy="11491314"/>
            <a:chOff x="0" y="0"/>
            <a:chExt cx="284825" cy="470303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84825" cy="4703037"/>
            </a:xfrm>
            <a:custGeom>
              <a:avLst/>
              <a:gdLst/>
              <a:ahLst/>
              <a:cxnLst/>
              <a:rect r="r" b="b" t="t" l="l"/>
              <a:pathLst>
                <a:path h="4703037" w="284825">
                  <a:moveTo>
                    <a:pt x="0" y="0"/>
                  </a:moveTo>
                  <a:lnTo>
                    <a:pt x="284825" y="0"/>
                  </a:lnTo>
                  <a:lnTo>
                    <a:pt x="284825" y="4703037"/>
                  </a:lnTo>
                  <a:lnTo>
                    <a:pt x="0" y="4703037"/>
                  </a:lnTo>
                  <a:close/>
                </a:path>
              </a:pathLst>
            </a:custGeom>
            <a:gradFill rotWithShape="true">
              <a:gsLst>
                <a:gs pos="0">
                  <a:srgbClr val="67CBC5">
                    <a:alpha val="100000"/>
                  </a:srgbClr>
                </a:gs>
                <a:gs pos="100000">
                  <a:srgbClr val="006886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28575"/>
              <a:ext cx="284825" cy="4731612"/>
            </a:xfrm>
            <a:prstGeom prst="rect">
              <a:avLst/>
            </a:prstGeom>
          </p:spPr>
          <p:txBody>
            <a:bodyPr anchor="ctr" rtlCol="false" tIns="43268" lIns="43268" bIns="43268" rIns="43268"/>
            <a:lstStyle/>
            <a:p>
              <a:pPr algn="ctr">
                <a:lnSpc>
                  <a:spcPts val="1788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750684" y="8131131"/>
            <a:ext cx="5799329" cy="843750"/>
            <a:chOff x="0" y="0"/>
            <a:chExt cx="7732438" cy="1125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3437049" y="0"/>
              <a:ext cx="2340685" cy="1125000"/>
            </a:xfrm>
            <a:custGeom>
              <a:avLst/>
              <a:gdLst/>
              <a:ahLst/>
              <a:cxnLst/>
              <a:rect r="r" b="b" t="t" l="l"/>
              <a:pathLst>
                <a:path h="1125000" w="2340685">
                  <a:moveTo>
                    <a:pt x="0" y="0"/>
                  </a:moveTo>
                  <a:lnTo>
                    <a:pt x="2340686" y="0"/>
                  </a:lnTo>
                  <a:lnTo>
                    <a:pt x="2340686" y="1125000"/>
                  </a:lnTo>
                  <a:lnTo>
                    <a:pt x="0" y="1125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801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6471145" y="19577"/>
              <a:ext cx="1261293" cy="1085845"/>
            </a:xfrm>
            <a:custGeom>
              <a:avLst/>
              <a:gdLst/>
              <a:ahLst/>
              <a:cxnLst/>
              <a:rect r="r" b="b" t="t" l="l"/>
              <a:pathLst>
                <a:path h="1085845" w="1261293">
                  <a:moveTo>
                    <a:pt x="0" y="0"/>
                  </a:moveTo>
                  <a:lnTo>
                    <a:pt x="1261293" y="0"/>
                  </a:lnTo>
                  <a:lnTo>
                    <a:pt x="1261293" y="1085845"/>
                  </a:lnTo>
                  <a:lnTo>
                    <a:pt x="0" y="1085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926" t="0" r="-4926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39155"/>
              <a:ext cx="2738549" cy="1046690"/>
            </a:xfrm>
            <a:custGeom>
              <a:avLst/>
              <a:gdLst/>
              <a:ahLst/>
              <a:cxnLst/>
              <a:rect r="r" b="b" t="t" l="l"/>
              <a:pathLst>
                <a:path h="1046690" w="2738549">
                  <a:moveTo>
                    <a:pt x="0" y="0"/>
                  </a:moveTo>
                  <a:lnTo>
                    <a:pt x="2738549" y="0"/>
                  </a:lnTo>
                  <a:lnTo>
                    <a:pt x="2738549" y="1046690"/>
                  </a:lnTo>
                  <a:lnTo>
                    <a:pt x="0" y="1046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12248" r="0" b="-6111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1364867" y="2720259"/>
            <a:ext cx="14570964" cy="4798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2"/>
              </a:lnSpc>
            </a:pPr>
            <a:r>
              <a:rPr lang="en-US" sz="4309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  <a:p>
            <a:pPr algn="ctr">
              <a:lnSpc>
                <a:spcPts val="5602"/>
              </a:lnSpc>
            </a:pPr>
            <a:r>
              <a:rPr lang="en-US" sz="4309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IMPLEMENTAÇÃO DAS NOVAS TECNOLOGIAS PARA O CONTROLE VETORIAL NO RIO GRANDE DO NORTE.</a:t>
            </a:r>
          </a:p>
          <a:p>
            <a:pPr algn="ctr">
              <a:lnSpc>
                <a:spcPts val="5602"/>
              </a:lnSpc>
            </a:pPr>
          </a:p>
          <a:p>
            <a:pPr algn="ctr">
              <a:lnSpc>
                <a:spcPts val="5602"/>
              </a:lnSpc>
            </a:pPr>
          </a:p>
          <a:p>
            <a:pPr algn="just">
              <a:lnSpc>
                <a:spcPts val="4504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4646113" y="7195584"/>
            <a:ext cx="863098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56D88"/>
                </a:solidFill>
                <a:latin typeface="Open Sans"/>
                <a:ea typeface="Open Sans"/>
                <a:cs typeface="Open Sans"/>
                <a:sym typeface="Open Sans"/>
              </a:rPr>
              <a:t>269ª REUNIÃO ORDINÁRIA DO COSEMS/RN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-10800000">
            <a:off x="-87346" y="2971152"/>
            <a:ext cx="4161547" cy="7315848"/>
            <a:chOff x="0" y="0"/>
            <a:chExt cx="5548729" cy="9754464"/>
          </a:xfrm>
        </p:grpSpPr>
        <p:grpSp>
          <p:nvGrpSpPr>
            <p:cNvPr name="Group 11" id="11"/>
            <p:cNvGrpSpPr/>
            <p:nvPr/>
          </p:nvGrpSpPr>
          <p:grpSpPr>
            <a:xfrm rot="-5400000">
              <a:off x="1547419" y="266754"/>
              <a:ext cx="4268064" cy="3734556"/>
              <a:chOff x="0" y="0"/>
              <a:chExt cx="812800" cy="7112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-5400000">
              <a:off x="-396338" y="3809397"/>
              <a:ext cx="6341405" cy="5548729"/>
              <a:chOff x="0" y="0"/>
              <a:chExt cx="812800" cy="7112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</p:grpSp>
      <p:grpSp>
        <p:nvGrpSpPr>
          <p:cNvPr name="Group 17" id="17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5400000">
            <a:off x="15851843" y="-5478741"/>
            <a:ext cx="11414992" cy="7885832"/>
            <a:chOff x="0" y="0"/>
            <a:chExt cx="772191" cy="53345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-14698" y="9785845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32" id="32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35" id="35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-2829430" y="1043610"/>
            <a:ext cx="20290572" cy="881393"/>
            <a:chOff x="0" y="0"/>
            <a:chExt cx="5344019" cy="23213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2938" y="0"/>
              <a:ext cx="5338143" cy="232136"/>
            </a:xfrm>
            <a:custGeom>
              <a:avLst/>
              <a:gdLst/>
              <a:ahLst/>
              <a:cxnLst/>
              <a:rect r="r" b="b" t="t" l="l"/>
              <a:pathLst>
                <a:path h="232136" w="5338143">
                  <a:moveTo>
                    <a:pt x="205985" y="0"/>
                  </a:moveTo>
                  <a:lnTo>
                    <a:pt x="5335358" y="0"/>
                  </a:lnTo>
                  <a:cubicBezTo>
                    <a:pt x="5336377" y="0"/>
                    <a:pt x="5337302" y="596"/>
                    <a:pt x="5337722" y="1524"/>
                  </a:cubicBezTo>
                  <a:cubicBezTo>
                    <a:pt x="5338143" y="2452"/>
                    <a:pt x="5337983" y="3540"/>
                    <a:pt x="5337312" y="4306"/>
                  </a:cubicBezTo>
                  <a:lnTo>
                    <a:pt x="5141651" y="227830"/>
                  </a:lnTo>
                  <a:cubicBezTo>
                    <a:pt x="5139255" y="230567"/>
                    <a:pt x="5135795" y="232136"/>
                    <a:pt x="5132158" y="232136"/>
                  </a:cubicBezTo>
                  <a:lnTo>
                    <a:pt x="2785" y="232136"/>
                  </a:lnTo>
                  <a:cubicBezTo>
                    <a:pt x="1766" y="232136"/>
                    <a:pt x="842" y="231541"/>
                    <a:pt x="421" y="230613"/>
                  </a:cubicBezTo>
                  <a:cubicBezTo>
                    <a:pt x="0" y="229685"/>
                    <a:pt x="161" y="228597"/>
                    <a:pt x="832" y="227830"/>
                  </a:cubicBezTo>
                  <a:lnTo>
                    <a:pt x="196492" y="4306"/>
                  </a:lnTo>
                  <a:cubicBezTo>
                    <a:pt x="198888" y="1570"/>
                    <a:pt x="202348" y="0"/>
                    <a:pt x="205985" y="0"/>
                  </a:cubicBezTo>
                  <a:close/>
                </a:path>
              </a:pathLst>
            </a:custGeom>
            <a:solidFill>
              <a:srgbClr val="3BB8B2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101600" y="-38100"/>
              <a:ext cx="5140819" cy="270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54"/>
                </a:lnSpc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9042739" y="582067"/>
            <a:ext cx="2027206" cy="1152636"/>
          </a:xfrm>
          <a:custGeom>
            <a:avLst/>
            <a:gdLst/>
            <a:ahLst/>
            <a:cxnLst/>
            <a:rect r="r" b="b" t="t" l="l"/>
            <a:pathLst>
              <a:path h="1152636" w="2027206">
                <a:moveTo>
                  <a:pt x="0" y="0"/>
                </a:moveTo>
                <a:lnTo>
                  <a:pt x="2027207" y="0"/>
                </a:lnTo>
                <a:lnTo>
                  <a:pt x="2027207" y="1152636"/>
                </a:lnTo>
                <a:lnTo>
                  <a:pt x="0" y="11526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533" t="0" r="0" b="-1211"/>
            </a:stretch>
          </a:blipFill>
        </p:spPr>
      </p:sp>
      <p:grpSp>
        <p:nvGrpSpPr>
          <p:cNvPr name="Group 43" id="43"/>
          <p:cNvGrpSpPr/>
          <p:nvPr/>
        </p:nvGrpSpPr>
        <p:grpSpPr>
          <a:xfrm rot="0">
            <a:off x="-443842" y="522082"/>
            <a:ext cx="17149430" cy="1131065"/>
            <a:chOff x="0" y="0"/>
            <a:chExt cx="2498948" cy="16481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498948" cy="164814"/>
            </a:xfrm>
            <a:custGeom>
              <a:avLst/>
              <a:gdLst/>
              <a:ahLst/>
              <a:cxnLst/>
              <a:rect r="r" b="b" t="t" l="l"/>
              <a:pathLst>
                <a:path h="164814" w="2498948">
                  <a:moveTo>
                    <a:pt x="13543" y="0"/>
                  </a:moveTo>
                  <a:lnTo>
                    <a:pt x="2485405" y="0"/>
                  </a:lnTo>
                  <a:cubicBezTo>
                    <a:pt x="2492885" y="0"/>
                    <a:pt x="2498948" y="6063"/>
                    <a:pt x="2498948" y="13543"/>
                  </a:cubicBezTo>
                  <a:lnTo>
                    <a:pt x="2498948" y="151271"/>
                  </a:lnTo>
                  <a:cubicBezTo>
                    <a:pt x="2498948" y="154863"/>
                    <a:pt x="2497522" y="158308"/>
                    <a:pt x="2494982" y="160848"/>
                  </a:cubicBezTo>
                  <a:cubicBezTo>
                    <a:pt x="2492442" y="163388"/>
                    <a:pt x="2488997" y="164814"/>
                    <a:pt x="2485405" y="164814"/>
                  </a:cubicBezTo>
                  <a:lnTo>
                    <a:pt x="13543" y="164814"/>
                  </a:lnTo>
                  <a:cubicBezTo>
                    <a:pt x="9951" y="164814"/>
                    <a:pt x="6507" y="163388"/>
                    <a:pt x="3967" y="160848"/>
                  </a:cubicBezTo>
                  <a:cubicBezTo>
                    <a:pt x="1427" y="158308"/>
                    <a:pt x="0" y="154863"/>
                    <a:pt x="0" y="151271"/>
                  </a:cubicBezTo>
                  <a:lnTo>
                    <a:pt x="0" y="13543"/>
                  </a:lnTo>
                  <a:cubicBezTo>
                    <a:pt x="0" y="9951"/>
                    <a:pt x="1427" y="6507"/>
                    <a:pt x="3967" y="3967"/>
                  </a:cubicBezTo>
                  <a:cubicBezTo>
                    <a:pt x="6507" y="1427"/>
                    <a:pt x="9951" y="0"/>
                    <a:pt x="1354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19050"/>
              <a:ext cx="2498948" cy="183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028700" y="1147735"/>
            <a:ext cx="9596984" cy="44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9"/>
              </a:lnSpc>
              <a:spcBef>
                <a:spcPct val="0"/>
              </a:spcBef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833973" y="999290"/>
            <a:ext cx="15680046" cy="334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9"/>
              </a:lnSpc>
              <a:spcBef>
                <a:spcPct val="0"/>
              </a:spcBef>
            </a:pPr>
            <a:r>
              <a:rPr lang="en-US" sz="21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OVITRAMPAS - ARMADILHAS DE OVIPOSIÇÃO PARA O CONTROLE DO  AEDES AEGYPTI E AEDES ALBOPICTUS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28700" y="2169101"/>
            <a:ext cx="7999769" cy="405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3"/>
              </a:lnSpc>
              <a:spcBef>
                <a:spcPct val="0"/>
              </a:spcBef>
            </a:pP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IMPLEMENTAÇÃO DE ARMADILHA O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VITRAMPAS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28700" y="2666352"/>
            <a:ext cx="16230600" cy="1313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88"/>
              </a:lnSpc>
            </a:pPr>
            <a:r>
              <a:rPr lang="en-US" sz="26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4 – Disponibilidade de veículo (automóvel, motocicleta ou meio de transporte compatível) para instalação, vistoria e recolhimento das ovitrampras em tempo hábil.</a:t>
            </a:r>
          </a:p>
        </p:txBody>
      </p:sp>
      <p:sp>
        <p:nvSpPr>
          <p:cNvPr name="Freeform 50" id="50"/>
          <p:cNvSpPr/>
          <p:nvPr/>
        </p:nvSpPr>
        <p:spPr>
          <a:xfrm flipH="false" flipV="false" rot="0">
            <a:off x="1028700" y="4303785"/>
            <a:ext cx="6271802" cy="4841480"/>
          </a:xfrm>
          <a:custGeom>
            <a:avLst/>
            <a:gdLst/>
            <a:ahLst/>
            <a:cxnLst/>
            <a:rect r="r" b="b" t="t" l="l"/>
            <a:pathLst>
              <a:path h="4841480" w="6271802">
                <a:moveTo>
                  <a:pt x="0" y="0"/>
                </a:moveTo>
                <a:lnTo>
                  <a:pt x="6271802" y="0"/>
                </a:lnTo>
                <a:lnTo>
                  <a:pt x="6271802" y="4841480"/>
                </a:lnTo>
                <a:lnTo>
                  <a:pt x="0" y="484148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4745" t="-924" r="0" b="-924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0">
            <a:off x="7918442" y="4456489"/>
            <a:ext cx="8787146" cy="4688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88"/>
              </a:lnSpc>
            </a:pPr>
            <a:r>
              <a:rPr lang="en-US" sz="2694" b="true">
                <a:solidFill>
                  <a:srgbClr val="156D88"/>
                </a:solidFill>
                <a:latin typeface="Poppins Bold"/>
                <a:ea typeface="Poppins Bold"/>
                <a:cs typeface="Poppins Bold"/>
                <a:sym typeface="Poppins Bold"/>
              </a:rPr>
              <a:t>O kit de instalação da armadilha contém:</a:t>
            </a:r>
          </a:p>
          <a:p>
            <a:pPr algn="just" marL="581717" indent="-290859" lvl="1">
              <a:lnSpc>
                <a:spcPts val="5388"/>
              </a:lnSpc>
              <a:buFont typeface="Arial"/>
              <a:buChar char="•"/>
            </a:pPr>
            <a:r>
              <a:rPr lang="en-US" sz="26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01 vaso plástico de cor preta, com aproximadamente 800 ml;</a:t>
            </a:r>
          </a:p>
          <a:p>
            <a:pPr algn="just" marL="581717" indent="-290859" lvl="1">
              <a:lnSpc>
                <a:spcPts val="5388"/>
              </a:lnSpc>
              <a:buFont typeface="Arial"/>
              <a:buChar char="•"/>
            </a:pPr>
            <a:r>
              <a:rPr lang="en-US" sz="26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01 palheta de compensado de madeira (tipo Eucatex) de 3 cm x 12 cm;</a:t>
            </a:r>
          </a:p>
          <a:p>
            <a:pPr algn="just" marL="581717" indent="-290859" lvl="1">
              <a:lnSpc>
                <a:spcPts val="5388"/>
              </a:lnSpc>
              <a:buFont typeface="Arial"/>
              <a:buChar char="•"/>
            </a:pPr>
            <a:r>
              <a:rPr lang="en-US" sz="26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01 Clipe de metal;</a:t>
            </a:r>
          </a:p>
          <a:p>
            <a:pPr algn="just">
              <a:lnSpc>
                <a:spcPts val="5388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-10800000">
            <a:off x="-87346" y="2971152"/>
            <a:ext cx="4161547" cy="7315848"/>
            <a:chOff x="0" y="0"/>
            <a:chExt cx="5548729" cy="9754464"/>
          </a:xfrm>
        </p:grpSpPr>
        <p:grpSp>
          <p:nvGrpSpPr>
            <p:cNvPr name="Group 11" id="11"/>
            <p:cNvGrpSpPr/>
            <p:nvPr/>
          </p:nvGrpSpPr>
          <p:grpSpPr>
            <a:xfrm rot="-5400000">
              <a:off x="1547419" y="266754"/>
              <a:ext cx="4268064" cy="3734556"/>
              <a:chOff x="0" y="0"/>
              <a:chExt cx="812800" cy="7112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-5400000">
              <a:off x="-396338" y="3809397"/>
              <a:ext cx="6341405" cy="5548729"/>
              <a:chOff x="0" y="0"/>
              <a:chExt cx="812800" cy="7112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</p:grpSp>
      <p:grpSp>
        <p:nvGrpSpPr>
          <p:cNvPr name="Group 17" id="17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5400000">
            <a:off x="15851843" y="-5478741"/>
            <a:ext cx="11414992" cy="7885832"/>
            <a:chOff x="0" y="0"/>
            <a:chExt cx="772191" cy="53345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0" y="9315171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32" id="32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35" id="35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-2829430" y="1043610"/>
            <a:ext cx="20290572" cy="881393"/>
            <a:chOff x="0" y="0"/>
            <a:chExt cx="5344019" cy="23213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2938" y="0"/>
              <a:ext cx="5338143" cy="232136"/>
            </a:xfrm>
            <a:custGeom>
              <a:avLst/>
              <a:gdLst/>
              <a:ahLst/>
              <a:cxnLst/>
              <a:rect r="r" b="b" t="t" l="l"/>
              <a:pathLst>
                <a:path h="232136" w="5338143">
                  <a:moveTo>
                    <a:pt x="205985" y="0"/>
                  </a:moveTo>
                  <a:lnTo>
                    <a:pt x="5335358" y="0"/>
                  </a:lnTo>
                  <a:cubicBezTo>
                    <a:pt x="5336377" y="0"/>
                    <a:pt x="5337302" y="596"/>
                    <a:pt x="5337722" y="1524"/>
                  </a:cubicBezTo>
                  <a:cubicBezTo>
                    <a:pt x="5338143" y="2452"/>
                    <a:pt x="5337983" y="3540"/>
                    <a:pt x="5337312" y="4306"/>
                  </a:cubicBezTo>
                  <a:lnTo>
                    <a:pt x="5141651" y="227830"/>
                  </a:lnTo>
                  <a:cubicBezTo>
                    <a:pt x="5139255" y="230567"/>
                    <a:pt x="5135795" y="232136"/>
                    <a:pt x="5132158" y="232136"/>
                  </a:cubicBezTo>
                  <a:lnTo>
                    <a:pt x="2785" y="232136"/>
                  </a:lnTo>
                  <a:cubicBezTo>
                    <a:pt x="1766" y="232136"/>
                    <a:pt x="842" y="231541"/>
                    <a:pt x="421" y="230613"/>
                  </a:cubicBezTo>
                  <a:cubicBezTo>
                    <a:pt x="0" y="229685"/>
                    <a:pt x="161" y="228597"/>
                    <a:pt x="832" y="227830"/>
                  </a:cubicBezTo>
                  <a:lnTo>
                    <a:pt x="196492" y="4306"/>
                  </a:lnTo>
                  <a:cubicBezTo>
                    <a:pt x="198888" y="1570"/>
                    <a:pt x="202348" y="0"/>
                    <a:pt x="205985" y="0"/>
                  </a:cubicBezTo>
                  <a:close/>
                </a:path>
              </a:pathLst>
            </a:custGeom>
            <a:solidFill>
              <a:srgbClr val="3BB8B2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101600" y="-38100"/>
              <a:ext cx="5140819" cy="270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54"/>
                </a:lnSpc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9042739" y="582067"/>
            <a:ext cx="2027206" cy="1152636"/>
          </a:xfrm>
          <a:custGeom>
            <a:avLst/>
            <a:gdLst/>
            <a:ahLst/>
            <a:cxnLst/>
            <a:rect r="r" b="b" t="t" l="l"/>
            <a:pathLst>
              <a:path h="1152636" w="2027206">
                <a:moveTo>
                  <a:pt x="0" y="0"/>
                </a:moveTo>
                <a:lnTo>
                  <a:pt x="2027207" y="0"/>
                </a:lnTo>
                <a:lnTo>
                  <a:pt x="2027207" y="1152636"/>
                </a:lnTo>
                <a:lnTo>
                  <a:pt x="0" y="11526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533" t="0" r="0" b="-1211"/>
            </a:stretch>
          </a:blipFill>
        </p:spPr>
      </p:sp>
      <p:grpSp>
        <p:nvGrpSpPr>
          <p:cNvPr name="Group 43" id="43"/>
          <p:cNvGrpSpPr/>
          <p:nvPr/>
        </p:nvGrpSpPr>
        <p:grpSpPr>
          <a:xfrm rot="0">
            <a:off x="-443842" y="522082"/>
            <a:ext cx="17149430" cy="1131065"/>
            <a:chOff x="0" y="0"/>
            <a:chExt cx="2498948" cy="16481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498948" cy="164814"/>
            </a:xfrm>
            <a:custGeom>
              <a:avLst/>
              <a:gdLst/>
              <a:ahLst/>
              <a:cxnLst/>
              <a:rect r="r" b="b" t="t" l="l"/>
              <a:pathLst>
                <a:path h="164814" w="2498948">
                  <a:moveTo>
                    <a:pt x="13543" y="0"/>
                  </a:moveTo>
                  <a:lnTo>
                    <a:pt x="2485405" y="0"/>
                  </a:lnTo>
                  <a:cubicBezTo>
                    <a:pt x="2492885" y="0"/>
                    <a:pt x="2498948" y="6063"/>
                    <a:pt x="2498948" y="13543"/>
                  </a:cubicBezTo>
                  <a:lnTo>
                    <a:pt x="2498948" y="151271"/>
                  </a:lnTo>
                  <a:cubicBezTo>
                    <a:pt x="2498948" y="154863"/>
                    <a:pt x="2497522" y="158308"/>
                    <a:pt x="2494982" y="160848"/>
                  </a:cubicBezTo>
                  <a:cubicBezTo>
                    <a:pt x="2492442" y="163388"/>
                    <a:pt x="2488997" y="164814"/>
                    <a:pt x="2485405" y="164814"/>
                  </a:cubicBezTo>
                  <a:lnTo>
                    <a:pt x="13543" y="164814"/>
                  </a:lnTo>
                  <a:cubicBezTo>
                    <a:pt x="9951" y="164814"/>
                    <a:pt x="6507" y="163388"/>
                    <a:pt x="3967" y="160848"/>
                  </a:cubicBezTo>
                  <a:cubicBezTo>
                    <a:pt x="1427" y="158308"/>
                    <a:pt x="0" y="154863"/>
                    <a:pt x="0" y="151271"/>
                  </a:cubicBezTo>
                  <a:lnTo>
                    <a:pt x="0" y="13543"/>
                  </a:lnTo>
                  <a:cubicBezTo>
                    <a:pt x="0" y="9951"/>
                    <a:pt x="1427" y="6507"/>
                    <a:pt x="3967" y="3967"/>
                  </a:cubicBezTo>
                  <a:cubicBezTo>
                    <a:pt x="6507" y="1427"/>
                    <a:pt x="9951" y="0"/>
                    <a:pt x="1354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19050"/>
              <a:ext cx="2498948" cy="183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028700" y="1147735"/>
            <a:ext cx="9596984" cy="44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9"/>
              </a:lnSpc>
              <a:spcBef>
                <a:spcPct val="0"/>
              </a:spcBef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833973" y="999290"/>
            <a:ext cx="15680046" cy="334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9"/>
              </a:lnSpc>
              <a:spcBef>
                <a:spcPct val="0"/>
              </a:spcBef>
            </a:pPr>
            <a:r>
              <a:rPr lang="en-US" sz="21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OVITRAMPAS - ARMADILHAS DE OVIPOSIÇÃO PARA O CONTROLE DO  AEDES AEGYPTI E AEDES ALBOPICTUS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28700" y="2278574"/>
            <a:ext cx="8685009" cy="405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3"/>
              </a:lnSpc>
              <a:spcBef>
                <a:spcPct val="0"/>
              </a:spcBef>
            </a:pPr>
            <a:r>
              <a:rPr lang="en-US" sz="2533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DIS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RIBUI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ÇÃO D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AS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ARMADILHA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EM ÁREA U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RBANA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28700" y="2874692"/>
            <a:ext cx="10610074" cy="309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88"/>
              </a:lnSpc>
            </a:pP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Para fins de monitoramento e direcionamento das ações em municípios infestados, recomenda-se que a distribuição das armadilhas no território com um raio de 300 ou 400 metros de distância entre uma e outra, dependendo da capacidade operacional local.</a:t>
            </a:r>
          </a:p>
        </p:txBody>
      </p:sp>
      <p:sp>
        <p:nvSpPr>
          <p:cNvPr name="Freeform 50" id="50"/>
          <p:cNvSpPr/>
          <p:nvPr/>
        </p:nvSpPr>
        <p:spPr>
          <a:xfrm flipH="false" flipV="false" rot="0">
            <a:off x="12182769" y="2969764"/>
            <a:ext cx="4767886" cy="5506981"/>
          </a:xfrm>
          <a:custGeom>
            <a:avLst/>
            <a:gdLst/>
            <a:ahLst/>
            <a:cxnLst/>
            <a:rect r="r" b="b" t="t" l="l"/>
            <a:pathLst>
              <a:path h="5506981" w="4767886">
                <a:moveTo>
                  <a:pt x="0" y="0"/>
                </a:moveTo>
                <a:lnTo>
                  <a:pt x="4767886" y="0"/>
                </a:lnTo>
                <a:lnTo>
                  <a:pt x="4767886" y="5506980"/>
                </a:lnTo>
                <a:lnTo>
                  <a:pt x="0" y="550698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-10800000">
            <a:off x="-87346" y="2971152"/>
            <a:ext cx="4161547" cy="7315848"/>
            <a:chOff x="0" y="0"/>
            <a:chExt cx="5548729" cy="9754464"/>
          </a:xfrm>
        </p:grpSpPr>
        <p:grpSp>
          <p:nvGrpSpPr>
            <p:cNvPr name="Group 11" id="11"/>
            <p:cNvGrpSpPr/>
            <p:nvPr/>
          </p:nvGrpSpPr>
          <p:grpSpPr>
            <a:xfrm rot="-5400000">
              <a:off x="1547419" y="266754"/>
              <a:ext cx="4268064" cy="3734556"/>
              <a:chOff x="0" y="0"/>
              <a:chExt cx="812800" cy="7112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-5400000">
              <a:off x="-396338" y="3809397"/>
              <a:ext cx="6341405" cy="5548729"/>
              <a:chOff x="0" y="0"/>
              <a:chExt cx="812800" cy="7112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</p:grpSp>
      <p:grpSp>
        <p:nvGrpSpPr>
          <p:cNvPr name="Group 17" id="17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5400000">
            <a:off x="15851843" y="-5478741"/>
            <a:ext cx="11414992" cy="7885832"/>
            <a:chOff x="0" y="0"/>
            <a:chExt cx="772191" cy="53345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0" y="9315171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32" id="32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35" id="35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-2829430" y="1043610"/>
            <a:ext cx="20290572" cy="881393"/>
            <a:chOff x="0" y="0"/>
            <a:chExt cx="5344019" cy="23213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2938" y="0"/>
              <a:ext cx="5338143" cy="232136"/>
            </a:xfrm>
            <a:custGeom>
              <a:avLst/>
              <a:gdLst/>
              <a:ahLst/>
              <a:cxnLst/>
              <a:rect r="r" b="b" t="t" l="l"/>
              <a:pathLst>
                <a:path h="232136" w="5338143">
                  <a:moveTo>
                    <a:pt x="205985" y="0"/>
                  </a:moveTo>
                  <a:lnTo>
                    <a:pt x="5335358" y="0"/>
                  </a:lnTo>
                  <a:cubicBezTo>
                    <a:pt x="5336377" y="0"/>
                    <a:pt x="5337302" y="596"/>
                    <a:pt x="5337722" y="1524"/>
                  </a:cubicBezTo>
                  <a:cubicBezTo>
                    <a:pt x="5338143" y="2452"/>
                    <a:pt x="5337983" y="3540"/>
                    <a:pt x="5337312" y="4306"/>
                  </a:cubicBezTo>
                  <a:lnTo>
                    <a:pt x="5141651" y="227830"/>
                  </a:lnTo>
                  <a:cubicBezTo>
                    <a:pt x="5139255" y="230567"/>
                    <a:pt x="5135795" y="232136"/>
                    <a:pt x="5132158" y="232136"/>
                  </a:cubicBezTo>
                  <a:lnTo>
                    <a:pt x="2785" y="232136"/>
                  </a:lnTo>
                  <a:cubicBezTo>
                    <a:pt x="1766" y="232136"/>
                    <a:pt x="842" y="231541"/>
                    <a:pt x="421" y="230613"/>
                  </a:cubicBezTo>
                  <a:cubicBezTo>
                    <a:pt x="0" y="229685"/>
                    <a:pt x="161" y="228597"/>
                    <a:pt x="832" y="227830"/>
                  </a:cubicBezTo>
                  <a:lnTo>
                    <a:pt x="196492" y="4306"/>
                  </a:lnTo>
                  <a:cubicBezTo>
                    <a:pt x="198888" y="1570"/>
                    <a:pt x="202348" y="0"/>
                    <a:pt x="205985" y="0"/>
                  </a:cubicBezTo>
                  <a:close/>
                </a:path>
              </a:pathLst>
            </a:custGeom>
            <a:solidFill>
              <a:srgbClr val="3BB8B2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101600" y="-38100"/>
              <a:ext cx="5140819" cy="270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54"/>
                </a:lnSpc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9042739" y="582067"/>
            <a:ext cx="2027206" cy="1152636"/>
          </a:xfrm>
          <a:custGeom>
            <a:avLst/>
            <a:gdLst/>
            <a:ahLst/>
            <a:cxnLst/>
            <a:rect r="r" b="b" t="t" l="l"/>
            <a:pathLst>
              <a:path h="1152636" w="2027206">
                <a:moveTo>
                  <a:pt x="0" y="0"/>
                </a:moveTo>
                <a:lnTo>
                  <a:pt x="2027207" y="0"/>
                </a:lnTo>
                <a:lnTo>
                  <a:pt x="2027207" y="1152636"/>
                </a:lnTo>
                <a:lnTo>
                  <a:pt x="0" y="11526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533" t="0" r="0" b="-1211"/>
            </a:stretch>
          </a:blipFill>
        </p:spPr>
      </p:sp>
      <p:grpSp>
        <p:nvGrpSpPr>
          <p:cNvPr name="Group 43" id="43"/>
          <p:cNvGrpSpPr/>
          <p:nvPr/>
        </p:nvGrpSpPr>
        <p:grpSpPr>
          <a:xfrm rot="0">
            <a:off x="-443842" y="522082"/>
            <a:ext cx="17149430" cy="1131065"/>
            <a:chOff x="0" y="0"/>
            <a:chExt cx="2498948" cy="16481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498948" cy="164814"/>
            </a:xfrm>
            <a:custGeom>
              <a:avLst/>
              <a:gdLst/>
              <a:ahLst/>
              <a:cxnLst/>
              <a:rect r="r" b="b" t="t" l="l"/>
              <a:pathLst>
                <a:path h="164814" w="2498948">
                  <a:moveTo>
                    <a:pt x="13543" y="0"/>
                  </a:moveTo>
                  <a:lnTo>
                    <a:pt x="2485405" y="0"/>
                  </a:lnTo>
                  <a:cubicBezTo>
                    <a:pt x="2492885" y="0"/>
                    <a:pt x="2498948" y="6063"/>
                    <a:pt x="2498948" y="13543"/>
                  </a:cubicBezTo>
                  <a:lnTo>
                    <a:pt x="2498948" y="151271"/>
                  </a:lnTo>
                  <a:cubicBezTo>
                    <a:pt x="2498948" y="154863"/>
                    <a:pt x="2497522" y="158308"/>
                    <a:pt x="2494982" y="160848"/>
                  </a:cubicBezTo>
                  <a:cubicBezTo>
                    <a:pt x="2492442" y="163388"/>
                    <a:pt x="2488997" y="164814"/>
                    <a:pt x="2485405" y="164814"/>
                  </a:cubicBezTo>
                  <a:lnTo>
                    <a:pt x="13543" y="164814"/>
                  </a:lnTo>
                  <a:cubicBezTo>
                    <a:pt x="9951" y="164814"/>
                    <a:pt x="6507" y="163388"/>
                    <a:pt x="3967" y="160848"/>
                  </a:cubicBezTo>
                  <a:cubicBezTo>
                    <a:pt x="1427" y="158308"/>
                    <a:pt x="0" y="154863"/>
                    <a:pt x="0" y="151271"/>
                  </a:cubicBezTo>
                  <a:lnTo>
                    <a:pt x="0" y="13543"/>
                  </a:lnTo>
                  <a:cubicBezTo>
                    <a:pt x="0" y="9951"/>
                    <a:pt x="1427" y="6507"/>
                    <a:pt x="3967" y="3967"/>
                  </a:cubicBezTo>
                  <a:cubicBezTo>
                    <a:pt x="6507" y="1427"/>
                    <a:pt x="9951" y="0"/>
                    <a:pt x="1354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19050"/>
              <a:ext cx="2498948" cy="183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028700" y="1147735"/>
            <a:ext cx="9596984" cy="44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9"/>
              </a:lnSpc>
              <a:spcBef>
                <a:spcPct val="0"/>
              </a:spcBef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833973" y="999290"/>
            <a:ext cx="15680046" cy="334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9"/>
              </a:lnSpc>
              <a:spcBef>
                <a:spcPct val="0"/>
              </a:spcBef>
            </a:pPr>
            <a:r>
              <a:rPr lang="en-US" sz="21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OVITRAMPAS - ARMADILHAS DE OVIPOSIÇÃO PARA O CONTROLE DO  AEDES AEGYPTI E AEDES ALBOPICTUS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28700" y="2230949"/>
            <a:ext cx="7942595" cy="405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3"/>
              </a:lnSpc>
              <a:spcBef>
                <a:spcPct val="0"/>
              </a:spcBef>
            </a:pPr>
            <a:r>
              <a:rPr lang="en-US" sz="2533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RECOLHIMEN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 E TRANS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ALHETAS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28700" y="2800686"/>
            <a:ext cx="11227480" cy="5613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88"/>
              </a:lnSpc>
            </a:pP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Recomenda-se que a inspeção das ovitrampas ou troca de palhetas aconteça cinco dias após sua instalação. É estritamente importante observar o calendário para instalação e vistorias das ovitrampas.</a:t>
            </a:r>
          </a:p>
          <a:p>
            <a:pPr algn="just">
              <a:lnSpc>
                <a:spcPts val="4988"/>
              </a:lnSpc>
            </a:pPr>
          </a:p>
          <a:p>
            <a:pPr algn="just">
              <a:lnSpc>
                <a:spcPts val="4988"/>
              </a:lnSpc>
            </a:pPr>
            <a:r>
              <a:rPr lang="en-US" sz="2494" b="true">
                <a:solidFill>
                  <a:srgbClr val="156D88"/>
                </a:solidFill>
                <a:latin typeface="Poppins Bold"/>
                <a:ea typeface="Poppins Bold"/>
                <a:cs typeface="Poppins Bold"/>
                <a:sym typeface="Poppins Bold"/>
              </a:rPr>
              <a:t>Contagem dos ovos</a:t>
            </a:r>
          </a:p>
          <a:p>
            <a:pPr algn="just">
              <a:lnSpc>
                <a:spcPts val="4988"/>
              </a:lnSpc>
            </a:pP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A contagem dos ovos deve ser realizada por técnico treinado, com auxílio do microscópio estereoscópio (lupa). Conta-se quantos ovos são visualizados em cada palheta registrando os dados correspondentes àquela armadilha. </a:t>
            </a:r>
          </a:p>
        </p:txBody>
      </p:sp>
      <p:sp>
        <p:nvSpPr>
          <p:cNvPr name="Freeform 50" id="50"/>
          <p:cNvSpPr/>
          <p:nvPr/>
        </p:nvSpPr>
        <p:spPr>
          <a:xfrm flipH="false" flipV="false" rot="0">
            <a:off x="12608605" y="3451679"/>
            <a:ext cx="4404257" cy="5086983"/>
          </a:xfrm>
          <a:custGeom>
            <a:avLst/>
            <a:gdLst/>
            <a:ahLst/>
            <a:cxnLst/>
            <a:rect r="r" b="b" t="t" l="l"/>
            <a:pathLst>
              <a:path h="5086983" w="4404257">
                <a:moveTo>
                  <a:pt x="0" y="0"/>
                </a:moveTo>
                <a:lnTo>
                  <a:pt x="4404257" y="0"/>
                </a:lnTo>
                <a:lnTo>
                  <a:pt x="4404257" y="5086984"/>
                </a:lnTo>
                <a:lnTo>
                  <a:pt x="0" y="50869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-10800000">
            <a:off x="-87346" y="2971152"/>
            <a:ext cx="4161547" cy="7315848"/>
            <a:chOff x="0" y="0"/>
            <a:chExt cx="5548729" cy="9754464"/>
          </a:xfrm>
        </p:grpSpPr>
        <p:grpSp>
          <p:nvGrpSpPr>
            <p:cNvPr name="Group 11" id="11"/>
            <p:cNvGrpSpPr/>
            <p:nvPr/>
          </p:nvGrpSpPr>
          <p:grpSpPr>
            <a:xfrm rot="-5400000">
              <a:off x="1547419" y="266754"/>
              <a:ext cx="4268064" cy="3734556"/>
              <a:chOff x="0" y="0"/>
              <a:chExt cx="812800" cy="7112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-5400000">
              <a:off x="-396338" y="3809397"/>
              <a:ext cx="6341405" cy="5548729"/>
              <a:chOff x="0" y="0"/>
              <a:chExt cx="812800" cy="7112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</p:grpSp>
      <p:grpSp>
        <p:nvGrpSpPr>
          <p:cNvPr name="Group 17" id="17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5400000">
            <a:off x="15851843" y="-5478741"/>
            <a:ext cx="11414992" cy="7885832"/>
            <a:chOff x="0" y="0"/>
            <a:chExt cx="772191" cy="53345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0" y="9315171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32" id="32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35" id="35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-2829430" y="1043610"/>
            <a:ext cx="20290572" cy="881393"/>
            <a:chOff x="0" y="0"/>
            <a:chExt cx="5344019" cy="23213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2938" y="0"/>
              <a:ext cx="5338143" cy="232136"/>
            </a:xfrm>
            <a:custGeom>
              <a:avLst/>
              <a:gdLst/>
              <a:ahLst/>
              <a:cxnLst/>
              <a:rect r="r" b="b" t="t" l="l"/>
              <a:pathLst>
                <a:path h="232136" w="5338143">
                  <a:moveTo>
                    <a:pt x="205985" y="0"/>
                  </a:moveTo>
                  <a:lnTo>
                    <a:pt x="5335358" y="0"/>
                  </a:lnTo>
                  <a:cubicBezTo>
                    <a:pt x="5336377" y="0"/>
                    <a:pt x="5337302" y="596"/>
                    <a:pt x="5337722" y="1524"/>
                  </a:cubicBezTo>
                  <a:cubicBezTo>
                    <a:pt x="5338143" y="2452"/>
                    <a:pt x="5337983" y="3540"/>
                    <a:pt x="5337312" y="4306"/>
                  </a:cubicBezTo>
                  <a:lnTo>
                    <a:pt x="5141651" y="227830"/>
                  </a:lnTo>
                  <a:cubicBezTo>
                    <a:pt x="5139255" y="230567"/>
                    <a:pt x="5135795" y="232136"/>
                    <a:pt x="5132158" y="232136"/>
                  </a:cubicBezTo>
                  <a:lnTo>
                    <a:pt x="2785" y="232136"/>
                  </a:lnTo>
                  <a:cubicBezTo>
                    <a:pt x="1766" y="232136"/>
                    <a:pt x="842" y="231541"/>
                    <a:pt x="421" y="230613"/>
                  </a:cubicBezTo>
                  <a:cubicBezTo>
                    <a:pt x="0" y="229685"/>
                    <a:pt x="161" y="228597"/>
                    <a:pt x="832" y="227830"/>
                  </a:cubicBezTo>
                  <a:lnTo>
                    <a:pt x="196492" y="4306"/>
                  </a:lnTo>
                  <a:cubicBezTo>
                    <a:pt x="198888" y="1570"/>
                    <a:pt x="202348" y="0"/>
                    <a:pt x="205985" y="0"/>
                  </a:cubicBezTo>
                  <a:close/>
                </a:path>
              </a:pathLst>
            </a:custGeom>
            <a:solidFill>
              <a:srgbClr val="3BB8B2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101600" y="-38100"/>
              <a:ext cx="5140819" cy="270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54"/>
                </a:lnSpc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9042739" y="582067"/>
            <a:ext cx="2027206" cy="1152636"/>
          </a:xfrm>
          <a:custGeom>
            <a:avLst/>
            <a:gdLst/>
            <a:ahLst/>
            <a:cxnLst/>
            <a:rect r="r" b="b" t="t" l="l"/>
            <a:pathLst>
              <a:path h="1152636" w="2027206">
                <a:moveTo>
                  <a:pt x="0" y="0"/>
                </a:moveTo>
                <a:lnTo>
                  <a:pt x="2027207" y="0"/>
                </a:lnTo>
                <a:lnTo>
                  <a:pt x="2027207" y="1152636"/>
                </a:lnTo>
                <a:lnTo>
                  <a:pt x="0" y="11526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533" t="0" r="0" b="-1211"/>
            </a:stretch>
          </a:blipFill>
        </p:spPr>
      </p:sp>
      <p:grpSp>
        <p:nvGrpSpPr>
          <p:cNvPr name="Group 43" id="43"/>
          <p:cNvGrpSpPr/>
          <p:nvPr/>
        </p:nvGrpSpPr>
        <p:grpSpPr>
          <a:xfrm rot="0">
            <a:off x="-443842" y="522082"/>
            <a:ext cx="17149430" cy="1131065"/>
            <a:chOff x="0" y="0"/>
            <a:chExt cx="2498948" cy="16481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498948" cy="164814"/>
            </a:xfrm>
            <a:custGeom>
              <a:avLst/>
              <a:gdLst/>
              <a:ahLst/>
              <a:cxnLst/>
              <a:rect r="r" b="b" t="t" l="l"/>
              <a:pathLst>
                <a:path h="164814" w="2498948">
                  <a:moveTo>
                    <a:pt x="13543" y="0"/>
                  </a:moveTo>
                  <a:lnTo>
                    <a:pt x="2485405" y="0"/>
                  </a:lnTo>
                  <a:cubicBezTo>
                    <a:pt x="2492885" y="0"/>
                    <a:pt x="2498948" y="6063"/>
                    <a:pt x="2498948" y="13543"/>
                  </a:cubicBezTo>
                  <a:lnTo>
                    <a:pt x="2498948" y="151271"/>
                  </a:lnTo>
                  <a:cubicBezTo>
                    <a:pt x="2498948" y="154863"/>
                    <a:pt x="2497522" y="158308"/>
                    <a:pt x="2494982" y="160848"/>
                  </a:cubicBezTo>
                  <a:cubicBezTo>
                    <a:pt x="2492442" y="163388"/>
                    <a:pt x="2488997" y="164814"/>
                    <a:pt x="2485405" y="164814"/>
                  </a:cubicBezTo>
                  <a:lnTo>
                    <a:pt x="13543" y="164814"/>
                  </a:lnTo>
                  <a:cubicBezTo>
                    <a:pt x="9951" y="164814"/>
                    <a:pt x="6507" y="163388"/>
                    <a:pt x="3967" y="160848"/>
                  </a:cubicBezTo>
                  <a:cubicBezTo>
                    <a:pt x="1427" y="158308"/>
                    <a:pt x="0" y="154863"/>
                    <a:pt x="0" y="151271"/>
                  </a:cubicBezTo>
                  <a:lnTo>
                    <a:pt x="0" y="13543"/>
                  </a:lnTo>
                  <a:cubicBezTo>
                    <a:pt x="0" y="9951"/>
                    <a:pt x="1427" y="6507"/>
                    <a:pt x="3967" y="3967"/>
                  </a:cubicBezTo>
                  <a:cubicBezTo>
                    <a:pt x="6507" y="1427"/>
                    <a:pt x="9951" y="0"/>
                    <a:pt x="1354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19050"/>
              <a:ext cx="2498948" cy="183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028700" y="1147735"/>
            <a:ext cx="9596984" cy="44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9"/>
              </a:lnSpc>
              <a:spcBef>
                <a:spcPct val="0"/>
              </a:spcBef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833973" y="999290"/>
            <a:ext cx="15680046" cy="334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9"/>
              </a:lnSpc>
              <a:spcBef>
                <a:spcPct val="0"/>
              </a:spcBef>
            </a:pPr>
            <a:r>
              <a:rPr lang="en-US" sz="21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OVITRAMPAS - ARMADILHAS DE OVIPOSIÇÃO PARA O CONTROLE DO  AEDES AEGYPTI E AEDES ALBOPICTUS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28700" y="2456220"/>
            <a:ext cx="8501182" cy="405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3"/>
              </a:lnSpc>
              <a:spcBef>
                <a:spcPct val="0"/>
              </a:spcBef>
            </a:pPr>
            <a:r>
              <a:rPr lang="en-US" sz="2533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INDICADORES EN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TOMOLÓGICOS DE OVITRAMPAS 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28700" y="3212079"/>
            <a:ext cx="10467536" cy="5613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88"/>
              </a:lnSpc>
            </a:pP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Com base na contagem de ovos capturados com as palhetas, determinam-se:</a:t>
            </a:r>
          </a:p>
          <a:p>
            <a:pPr algn="just" marL="538538" indent="-269269" lvl="1">
              <a:lnSpc>
                <a:spcPts val="4988"/>
              </a:lnSpc>
              <a:buFont typeface="Arial"/>
              <a:buChar char="•"/>
            </a:pP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O 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índice de densidade de ovos (IDO); </a:t>
            </a:r>
          </a:p>
          <a:p>
            <a:pPr algn="just" marL="538538" indent="-269269" lvl="1">
              <a:lnSpc>
                <a:spcPts val="4988"/>
              </a:lnSpc>
              <a:buFont typeface="Arial"/>
              <a:buChar char="•"/>
            </a:pP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O índice de positividade das ovitrampas (IPO); e </a:t>
            </a:r>
          </a:p>
          <a:p>
            <a:pPr algn="just" marL="538538" indent="-269269" lvl="1">
              <a:lnSpc>
                <a:spcPts val="4988"/>
              </a:lnSpc>
              <a:buFont typeface="Arial"/>
              <a:buChar char="•"/>
            </a:pP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Índice de Densidade Vetorial (IDV);</a:t>
            </a:r>
          </a:p>
          <a:p>
            <a:pPr algn="just">
              <a:lnSpc>
                <a:spcPts val="4988"/>
              </a:lnSpc>
            </a:pPr>
          </a:p>
          <a:p>
            <a:pPr algn="just">
              <a:lnSpc>
                <a:spcPts val="4988"/>
              </a:lnSpc>
            </a:pP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Utilizar os dados obtidos para o planejamento e direcionamento das ações de controle, direcionando recursos e esforços a partir da positividade das ovitrampas;</a:t>
            </a:r>
          </a:p>
        </p:txBody>
      </p:sp>
      <p:sp>
        <p:nvSpPr>
          <p:cNvPr name="Freeform 50" id="50"/>
          <p:cNvSpPr/>
          <p:nvPr/>
        </p:nvSpPr>
        <p:spPr>
          <a:xfrm flipH="false" flipV="false" rot="0">
            <a:off x="12608605" y="3421629"/>
            <a:ext cx="4415030" cy="5099426"/>
          </a:xfrm>
          <a:custGeom>
            <a:avLst/>
            <a:gdLst/>
            <a:ahLst/>
            <a:cxnLst/>
            <a:rect r="r" b="b" t="t" l="l"/>
            <a:pathLst>
              <a:path h="5099426" w="4415030">
                <a:moveTo>
                  <a:pt x="0" y="0"/>
                </a:moveTo>
                <a:lnTo>
                  <a:pt x="4415030" y="0"/>
                </a:lnTo>
                <a:lnTo>
                  <a:pt x="4415030" y="5099427"/>
                </a:lnTo>
                <a:lnTo>
                  <a:pt x="0" y="509942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-10800000">
            <a:off x="-87346" y="2971152"/>
            <a:ext cx="4161547" cy="7315848"/>
            <a:chOff x="0" y="0"/>
            <a:chExt cx="5548729" cy="9754464"/>
          </a:xfrm>
        </p:grpSpPr>
        <p:grpSp>
          <p:nvGrpSpPr>
            <p:cNvPr name="Group 11" id="11"/>
            <p:cNvGrpSpPr/>
            <p:nvPr/>
          </p:nvGrpSpPr>
          <p:grpSpPr>
            <a:xfrm rot="-5400000">
              <a:off x="1547419" y="266754"/>
              <a:ext cx="4268064" cy="3734556"/>
              <a:chOff x="0" y="0"/>
              <a:chExt cx="812800" cy="7112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-5400000">
              <a:off x="-396338" y="3809397"/>
              <a:ext cx="6341405" cy="5548729"/>
              <a:chOff x="0" y="0"/>
              <a:chExt cx="812800" cy="7112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</p:grpSp>
      <p:grpSp>
        <p:nvGrpSpPr>
          <p:cNvPr name="Group 17" id="17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5400000">
            <a:off x="15851843" y="-5478741"/>
            <a:ext cx="11414992" cy="7885832"/>
            <a:chOff x="0" y="0"/>
            <a:chExt cx="772191" cy="53345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0" y="9315171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32" id="32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35" id="35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-2829430" y="1043610"/>
            <a:ext cx="20290572" cy="881393"/>
            <a:chOff x="0" y="0"/>
            <a:chExt cx="5344019" cy="23213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2938" y="0"/>
              <a:ext cx="5338143" cy="232136"/>
            </a:xfrm>
            <a:custGeom>
              <a:avLst/>
              <a:gdLst/>
              <a:ahLst/>
              <a:cxnLst/>
              <a:rect r="r" b="b" t="t" l="l"/>
              <a:pathLst>
                <a:path h="232136" w="5338143">
                  <a:moveTo>
                    <a:pt x="205985" y="0"/>
                  </a:moveTo>
                  <a:lnTo>
                    <a:pt x="5335358" y="0"/>
                  </a:lnTo>
                  <a:cubicBezTo>
                    <a:pt x="5336377" y="0"/>
                    <a:pt x="5337302" y="596"/>
                    <a:pt x="5337722" y="1524"/>
                  </a:cubicBezTo>
                  <a:cubicBezTo>
                    <a:pt x="5338143" y="2452"/>
                    <a:pt x="5337983" y="3540"/>
                    <a:pt x="5337312" y="4306"/>
                  </a:cubicBezTo>
                  <a:lnTo>
                    <a:pt x="5141651" y="227830"/>
                  </a:lnTo>
                  <a:cubicBezTo>
                    <a:pt x="5139255" y="230567"/>
                    <a:pt x="5135795" y="232136"/>
                    <a:pt x="5132158" y="232136"/>
                  </a:cubicBezTo>
                  <a:lnTo>
                    <a:pt x="2785" y="232136"/>
                  </a:lnTo>
                  <a:cubicBezTo>
                    <a:pt x="1766" y="232136"/>
                    <a:pt x="842" y="231541"/>
                    <a:pt x="421" y="230613"/>
                  </a:cubicBezTo>
                  <a:cubicBezTo>
                    <a:pt x="0" y="229685"/>
                    <a:pt x="161" y="228597"/>
                    <a:pt x="832" y="227830"/>
                  </a:cubicBezTo>
                  <a:lnTo>
                    <a:pt x="196492" y="4306"/>
                  </a:lnTo>
                  <a:cubicBezTo>
                    <a:pt x="198888" y="1570"/>
                    <a:pt x="202348" y="0"/>
                    <a:pt x="205985" y="0"/>
                  </a:cubicBezTo>
                  <a:close/>
                </a:path>
              </a:pathLst>
            </a:custGeom>
            <a:solidFill>
              <a:srgbClr val="3BB8B2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101600" y="-38100"/>
              <a:ext cx="5140819" cy="270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54"/>
                </a:lnSpc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9042739" y="582067"/>
            <a:ext cx="2027206" cy="1152636"/>
          </a:xfrm>
          <a:custGeom>
            <a:avLst/>
            <a:gdLst/>
            <a:ahLst/>
            <a:cxnLst/>
            <a:rect r="r" b="b" t="t" l="l"/>
            <a:pathLst>
              <a:path h="1152636" w="2027206">
                <a:moveTo>
                  <a:pt x="0" y="0"/>
                </a:moveTo>
                <a:lnTo>
                  <a:pt x="2027207" y="0"/>
                </a:lnTo>
                <a:lnTo>
                  <a:pt x="2027207" y="1152636"/>
                </a:lnTo>
                <a:lnTo>
                  <a:pt x="0" y="11526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533" t="0" r="0" b="-1211"/>
            </a:stretch>
          </a:blipFill>
        </p:spPr>
      </p:sp>
      <p:grpSp>
        <p:nvGrpSpPr>
          <p:cNvPr name="Group 43" id="43"/>
          <p:cNvGrpSpPr/>
          <p:nvPr/>
        </p:nvGrpSpPr>
        <p:grpSpPr>
          <a:xfrm rot="0">
            <a:off x="-443842" y="522082"/>
            <a:ext cx="17149430" cy="1131065"/>
            <a:chOff x="0" y="0"/>
            <a:chExt cx="2498948" cy="16481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498948" cy="164814"/>
            </a:xfrm>
            <a:custGeom>
              <a:avLst/>
              <a:gdLst/>
              <a:ahLst/>
              <a:cxnLst/>
              <a:rect r="r" b="b" t="t" l="l"/>
              <a:pathLst>
                <a:path h="164814" w="2498948">
                  <a:moveTo>
                    <a:pt x="13543" y="0"/>
                  </a:moveTo>
                  <a:lnTo>
                    <a:pt x="2485405" y="0"/>
                  </a:lnTo>
                  <a:cubicBezTo>
                    <a:pt x="2492885" y="0"/>
                    <a:pt x="2498948" y="6063"/>
                    <a:pt x="2498948" y="13543"/>
                  </a:cubicBezTo>
                  <a:lnTo>
                    <a:pt x="2498948" y="151271"/>
                  </a:lnTo>
                  <a:cubicBezTo>
                    <a:pt x="2498948" y="154863"/>
                    <a:pt x="2497522" y="158308"/>
                    <a:pt x="2494982" y="160848"/>
                  </a:cubicBezTo>
                  <a:cubicBezTo>
                    <a:pt x="2492442" y="163388"/>
                    <a:pt x="2488997" y="164814"/>
                    <a:pt x="2485405" y="164814"/>
                  </a:cubicBezTo>
                  <a:lnTo>
                    <a:pt x="13543" y="164814"/>
                  </a:lnTo>
                  <a:cubicBezTo>
                    <a:pt x="9951" y="164814"/>
                    <a:pt x="6507" y="163388"/>
                    <a:pt x="3967" y="160848"/>
                  </a:cubicBezTo>
                  <a:cubicBezTo>
                    <a:pt x="1427" y="158308"/>
                    <a:pt x="0" y="154863"/>
                    <a:pt x="0" y="151271"/>
                  </a:cubicBezTo>
                  <a:lnTo>
                    <a:pt x="0" y="13543"/>
                  </a:lnTo>
                  <a:cubicBezTo>
                    <a:pt x="0" y="9951"/>
                    <a:pt x="1427" y="6507"/>
                    <a:pt x="3967" y="3967"/>
                  </a:cubicBezTo>
                  <a:cubicBezTo>
                    <a:pt x="6507" y="1427"/>
                    <a:pt x="9951" y="0"/>
                    <a:pt x="1354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19050"/>
              <a:ext cx="2498948" cy="183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028700" y="1147735"/>
            <a:ext cx="9596984" cy="44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9"/>
              </a:lnSpc>
              <a:spcBef>
                <a:spcPct val="0"/>
              </a:spcBef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833973" y="999290"/>
            <a:ext cx="15680046" cy="334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9"/>
              </a:lnSpc>
              <a:spcBef>
                <a:spcPct val="0"/>
              </a:spcBef>
            </a:pPr>
            <a:r>
              <a:rPr lang="en-US" sz="21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OVITRAMPAS - ARMADILHAS DE OVIPOSIÇÃO PARA O CONTROLE DO  AEDES AEGYPTI E AEDES ALBOPICTUS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4739786" y="2392939"/>
            <a:ext cx="8605907" cy="405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3"/>
              </a:lnSpc>
              <a:spcBef>
                <a:spcPct val="0"/>
              </a:spcBef>
            </a:pPr>
            <a:r>
              <a:rPr lang="en-US" sz="2533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TABE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 D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PR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EÇO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OS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RIA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IS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VITRAMPRAS</a:t>
            </a:r>
          </a:p>
        </p:txBody>
      </p:sp>
      <p:graphicFrame>
        <p:nvGraphicFramePr>
          <p:cNvPr name="Object 49" id="49"/>
          <p:cNvGraphicFramePr/>
          <p:nvPr/>
        </p:nvGraphicFramePr>
        <p:xfrm>
          <a:off x="1028700" y="3160442"/>
          <a:ext cx="5029200" cy="3000375"/>
        </p:xfrm>
        <a:graphic>
          <a:graphicData uri="http://schemas.openxmlformats.org/presentationml/2006/ole">
            <p:oleObj imgW="6032500" imgH="4000500" r:id="rId1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5400000">
            <a:off x="15851843" y="-5478741"/>
            <a:ext cx="11414992" cy="7885832"/>
            <a:chOff x="0" y="0"/>
            <a:chExt cx="772191" cy="53345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0" y="9315171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25" id="25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28" id="28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-2829430" y="1043610"/>
            <a:ext cx="20290572" cy="881393"/>
            <a:chOff x="0" y="0"/>
            <a:chExt cx="5344019" cy="23213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2938" y="0"/>
              <a:ext cx="5338143" cy="232136"/>
            </a:xfrm>
            <a:custGeom>
              <a:avLst/>
              <a:gdLst/>
              <a:ahLst/>
              <a:cxnLst/>
              <a:rect r="r" b="b" t="t" l="l"/>
              <a:pathLst>
                <a:path h="232136" w="5338143">
                  <a:moveTo>
                    <a:pt x="205985" y="0"/>
                  </a:moveTo>
                  <a:lnTo>
                    <a:pt x="5335358" y="0"/>
                  </a:lnTo>
                  <a:cubicBezTo>
                    <a:pt x="5336377" y="0"/>
                    <a:pt x="5337302" y="596"/>
                    <a:pt x="5337722" y="1524"/>
                  </a:cubicBezTo>
                  <a:cubicBezTo>
                    <a:pt x="5338143" y="2452"/>
                    <a:pt x="5337983" y="3540"/>
                    <a:pt x="5337312" y="4306"/>
                  </a:cubicBezTo>
                  <a:lnTo>
                    <a:pt x="5141651" y="227830"/>
                  </a:lnTo>
                  <a:cubicBezTo>
                    <a:pt x="5139255" y="230567"/>
                    <a:pt x="5135795" y="232136"/>
                    <a:pt x="5132158" y="232136"/>
                  </a:cubicBezTo>
                  <a:lnTo>
                    <a:pt x="2785" y="232136"/>
                  </a:lnTo>
                  <a:cubicBezTo>
                    <a:pt x="1766" y="232136"/>
                    <a:pt x="842" y="231541"/>
                    <a:pt x="421" y="230613"/>
                  </a:cubicBezTo>
                  <a:cubicBezTo>
                    <a:pt x="0" y="229685"/>
                    <a:pt x="161" y="228597"/>
                    <a:pt x="832" y="227830"/>
                  </a:cubicBezTo>
                  <a:lnTo>
                    <a:pt x="196492" y="4306"/>
                  </a:lnTo>
                  <a:cubicBezTo>
                    <a:pt x="198888" y="1570"/>
                    <a:pt x="202348" y="0"/>
                    <a:pt x="205985" y="0"/>
                  </a:cubicBezTo>
                  <a:close/>
                </a:path>
              </a:pathLst>
            </a:custGeom>
            <a:solidFill>
              <a:srgbClr val="3BB8B2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101600" y="-38100"/>
              <a:ext cx="5140819" cy="270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54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9042739" y="582067"/>
            <a:ext cx="2027206" cy="1152636"/>
          </a:xfrm>
          <a:custGeom>
            <a:avLst/>
            <a:gdLst/>
            <a:ahLst/>
            <a:cxnLst/>
            <a:rect r="r" b="b" t="t" l="l"/>
            <a:pathLst>
              <a:path h="1152636" w="2027206">
                <a:moveTo>
                  <a:pt x="0" y="0"/>
                </a:moveTo>
                <a:lnTo>
                  <a:pt x="2027207" y="0"/>
                </a:lnTo>
                <a:lnTo>
                  <a:pt x="2027207" y="1152636"/>
                </a:lnTo>
                <a:lnTo>
                  <a:pt x="0" y="11526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533" t="0" r="0" b="-1211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-443842" y="522082"/>
            <a:ext cx="17149430" cy="1131065"/>
            <a:chOff x="0" y="0"/>
            <a:chExt cx="2498948" cy="164814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498948" cy="164814"/>
            </a:xfrm>
            <a:custGeom>
              <a:avLst/>
              <a:gdLst/>
              <a:ahLst/>
              <a:cxnLst/>
              <a:rect r="r" b="b" t="t" l="l"/>
              <a:pathLst>
                <a:path h="164814" w="2498948">
                  <a:moveTo>
                    <a:pt x="13543" y="0"/>
                  </a:moveTo>
                  <a:lnTo>
                    <a:pt x="2485405" y="0"/>
                  </a:lnTo>
                  <a:cubicBezTo>
                    <a:pt x="2492885" y="0"/>
                    <a:pt x="2498948" y="6063"/>
                    <a:pt x="2498948" y="13543"/>
                  </a:cubicBezTo>
                  <a:lnTo>
                    <a:pt x="2498948" y="151271"/>
                  </a:lnTo>
                  <a:cubicBezTo>
                    <a:pt x="2498948" y="154863"/>
                    <a:pt x="2497522" y="158308"/>
                    <a:pt x="2494982" y="160848"/>
                  </a:cubicBezTo>
                  <a:cubicBezTo>
                    <a:pt x="2492442" y="163388"/>
                    <a:pt x="2488997" y="164814"/>
                    <a:pt x="2485405" y="164814"/>
                  </a:cubicBezTo>
                  <a:lnTo>
                    <a:pt x="13543" y="164814"/>
                  </a:lnTo>
                  <a:cubicBezTo>
                    <a:pt x="9951" y="164814"/>
                    <a:pt x="6507" y="163388"/>
                    <a:pt x="3967" y="160848"/>
                  </a:cubicBezTo>
                  <a:cubicBezTo>
                    <a:pt x="1427" y="158308"/>
                    <a:pt x="0" y="154863"/>
                    <a:pt x="0" y="151271"/>
                  </a:cubicBezTo>
                  <a:lnTo>
                    <a:pt x="0" y="13543"/>
                  </a:lnTo>
                  <a:cubicBezTo>
                    <a:pt x="0" y="9951"/>
                    <a:pt x="1427" y="6507"/>
                    <a:pt x="3967" y="3967"/>
                  </a:cubicBezTo>
                  <a:cubicBezTo>
                    <a:pt x="6507" y="1427"/>
                    <a:pt x="9951" y="0"/>
                    <a:pt x="1354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19050"/>
              <a:ext cx="2498948" cy="183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1364851" y="2807764"/>
            <a:ext cx="15558297" cy="6281663"/>
          </a:xfrm>
          <a:custGeom>
            <a:avLst/>
            <a:gdLst/>
            <a:ahLst/>
            <a:cxnLst/>
            <a:rect r="r" b="b" t="t" l="l"/>
            <a:pathLst>
              <a:path h="6281663" w="15558297">
                <a:moveTo>
                  <a:pt x="0" y="0"/>
                </a:moveTo>
                <a:lnTo>
                  <a:pt x="15558298" y="0"/>
                </a:lnTo>
                <a:lnTo>
                  <a:pt x="15558298" y="6281663"/>
                </a:lnTo>
                <a:lnTo>
                  <a:pt x="0" y="628166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833973" y="999290"/>
            <a:ext cx="15680046" cy="334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9"/>
              </a:lnSpc>
              <a:spcBef>
                <a:spcPct val="0"/>
              </a:spcBef>
            </a:pPr>
            <a:r>
              <a:rPr lang="en-US" sz="21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OVITRAMPAS - ARMADILHAS DE OVIPOSIÇÃO PARA O CONTROLE DO  AEDES AEGYPTI E AEDES ALBOPICTUS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392884" y="2173611"/>
            <a:ext cx="5502233" cy="405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3"/>
              </a:lnSpc>
              <a:spcBef>
                <a:spcPct val="0"/>
              </a:spcBef>
            </a:pPr>
            <a:r>
              <a:rPr lang="en-US" sz="2533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ESPECIFIC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AÇÃO DOS PRODU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-7189439">
            <a:off x="7100407" y="2316361"/>
            <a:ext cx="18732044" cy="1423096"/>
            <a:chOff x="0" y="0"/>
            <a:chExt cx="17163074" cy="130389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9050" y="11121"/>
              <a:ext cx="17125102" cy="1281657"/>
            </a:xfrm>
            <a:custGeom>
              <a:avLst/>
              <a:gdLst/>
              <a:ahLst/>
              <a:cxnLst/>
              <a:rect r="r" b="b" t="t" l="l"/>
              <a:pathLst>
                <a:path h="1281657" w="17125102">
                  <a:moveTo>
                    <a:pt x="16027186" y="1281657"/>
                  </a:moveTo>
                  <a:lnTo>
                    <a:pt x="1097788" y="1281657"/>
                  </a:lnTo>
                  <a:cubicBezTo>
                    <a:pt x="491490" y="1281657"/>
                    <a:pt x="0" y="994736"/>
                    <a:pt x="0" y="640791"/>
                  </a:cubicBezTo>
                  <a:cubicBezTo>
                    <a:pt x="0" y="286922"/>
                    <a:pt x="491490" y="0"/>
                    <a:pt x="1097788" y="0"/>
                  </a:cubicBezTo>
                  <a:lnTo>
                    <a:pt x="16027313" y="0"/>
                  </a:lnTo>
                  <a:cubicBezTo>
                    <a:pt x="16633611" y="0"/>
                    <a:pt x="17125102" y="286922"/>
                    <a:pt x="17125102" y="640866"/>
                  </a:cubicBezTo>
                  <a:cubicBezTo>
                    <a:pt x="17124975" y="994736"/>
                    <a:pt x="16633484" y="1281657"/>
                    <a:pt x="16027186" y="1281657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7CBC5">
                    <a:alpha val="100000"/>
                  </a:srgbClr>
                </a:gs>
                <a:gs pos="100000">
                  <a:srgbClr val="006886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7163075" cy="1303899"/>
            </a:xfrm>
            <a:custGeom>
              <a:avLst/>
              <a:gdLst/>
              <a:ahLst/>
              <a:cxnLst/>
              <a:rect r="r" b="b" t="t" l="l"/>
              <a:pathLst>
                <a:path h="1303899" w="17163075">
                  <a:moveTo>
                    <a:pt x="16046236" y="1303899"/>
                  </a:moveTo>
                  <a:lnTo>
                    <a:pt x="1116838" y="1303899"/>
                  </a:lnTo>
                  <a:cubicBezTo>
                    <a:pt x="501015" y="1303899"/>
                    <a:pt x="0" y="1011417"/>
                    <a:pt x="0" y="651987"/>
                  </a:cubicBezTo>
                  <a:cubicBezTo>
                    <a:pt x="0" y="292482"/>
                    <a:pt x="501015" y="0"/>
                    <a:pt x="1116838" y="0"/>
                  </a:cubicBezTo>
                  <a:lnTo>
                    <a:pt x="16046363" y="0"/>
                  </a:lnTo>
                  <a:cubicBezTo>
                    <a:pt x="16662059" y="0"/>
                    <a:pt x="17163075" y="292482"/>
                    <a:pt x="17163075" y="651987"/>
                  </a:cubicBezTo>
                  <a:cubicBezTo>
                    <a:pt x="17163075" y="1011417"/>
                    <a:pt x="16662059" y="1303899"/>
                    <a:pt x="16046236" y="1303899"/>
                  </a:cubicBezTo>
                  <a:close/>
                  <a:moveTo>
                    <a:pt x="1116838" y="22242"/>
                  </a:moveTo>
                  <a:cubicBezTo>
                    <a:pt x="521970" y="22242"/>
                    <a:pt x="38100" y="304715"/>
                    <a:pt x="38100" y="651987"/>
                  </a:cubicBezTo>
                  <a:cubicBezTo>
                    <a:pt x="38100" y="999184"/>
                    <a:pt x="521970" y="1281731"/>
                    <a:pt x="1116838" y="1281731"/>
                  </a:cubicBezTo>
                  <a:lnTo>
                    <a:pt x="16046363" y="1281731"/>
                  </a:lnTo>
                  <a:cubicBezTo>
                    <a:pt x="16641104" y="1281731"/>
                    <a:pt x="17125102" y="999258"/>
                    <a:pt x="17125102" y="651987"/>
                  </a:cubicBezTo>
                  <a:cubicBezTo>
                    <a:pt x="17124975" y="304715"/>
                    <a:pt x="16641104" y="22242"/>
                    <a:pt x="16046236" y="22242"/>
                  </a:cubicBezTo>
                  <a:lnTo>
                    <a:pt x="1116838" y="22242"/>
                  </a:lnTo>
                  <a:close/>
                </a:path>
              </a:pathLst>
            </a:custGeom>
            <a:gradFill rotWithShape="true">
              <a:gsLst>
                <a:gs pos="0">
                  <a:srgbClr val="67CBC5">
                    <a:alpha val="100000"/>
                  </a:srgbClr>
                </a:gs>
                <a:gs pos="100000">
                  <a:srgbClr val="006886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</p:grpSp>
      <p:sp>
        <p:nvSpPr>
          <p:cNvPr name="Freeform 13" id="13"/>
          <p:cNvSpPr/>
          <p:nvPr/>
        </p:nvSpPr>
        <p:spPr>
          <a:xfrm flipH="false" flipV="true" rot="-7182693">
            <a:off x="13367381" y="781063"/>
            <a:ext cx="7427355" cy="1127187"/>
          </a:xfrm>
          <a:custGeom>
            <a:avLst/>
            <a:gdLst/>
            <a:ahLst/>
            <a:cxnLst/>
            <a:rect r="r" b="b" t="t" l="l"/>
            <a:pathLst>
              <a:path h="1127187" w="7427355">
                <a:moveTo>
                  <a:pt x="0" y="1127187"/>
                </a:moveTo>
                <a:lnTo>
                  <a:pt x="7427355" y="1127187"/>
                </a:lnTo>
                <a:lnTo>
                  <a:pt x="7427355" y="0"/>
                </a:lnTo>
                <a:lnTo>
                  <a:pt x="0" y="0"/>
                </a:lnTo>
                <a:lnTo>
                  <a:pt x="0" y="1127187"/>
                </a:lnTo>
                <a:close/>
              </a:path>
            </a:pathLst>
          </a:custGeom>
          <a:blipFill>
            <a:blip r:embed="rId6"/>
            <a:stretch>
              <a:fillRect l="0" t="-3537" r="0" b="-3537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-1817169">
            <a:off x="16741629" y="-8192336"/>
            <a:ext cx="2880662" cy="15473694"/>
            <a:chOff x="0" y="0"/>
            <a:chExt cx="1647603" cy="885022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47603" cy="8850223"/>
            </a:xfrm>
            <a:custGeom>
              <a:avLst/>
              <a:gdLst/>
              <a:ahLst/>
              <a:cxnLst/>
              <a:rect r="r" b="b" t="t" l="l"/>
              <a:pathLst>
                <a:path h="8850223" w="1647603">
                  <a:moveTo>
                    <a:pt x="0" y="0"/>
                  </a:moveTo>
                  <a:lnTo>
                    <a:pt x="1647603" y="0"/>
                  </a:lnTo>
                  <a:lnTo>
                    <a:pt x="1647603" y="8850223"/>
                  </a:lnTo>
                  <a:lnTo>
                    <a:pt x="0" y="8850223"/>
                  </a:lnTo>
                  <a:close/>
                </a:path>
              </a:pathLst>
            </a:custGeom>
            <a:gradFill rotWithShape="true">
              <a:gsLst>
                <a:gs pos="0">
                  <a:srgbClr val="67CBC5">
                    <a:alpha val="100000"/>
                  </a:srgbClr>
                </a:gs>
                <a:gs pos="100000">
                  <a:srgbClr val="006886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1647603" cy="8869273"/>
            </a:xfrm>
            <a:prstGeom prst="rect">
              <a:avLst/>
            </a:prstGeom>
          </p:spPr>
          <p:txBody>
            <a:bodyPr anchor="ctr" rtlCol="false" tIns="30961" lIns="30961" bIns="30961" rIns="30961"/>
            <a:lstStyle/>
            <a:p>
              <a:pPr algn="ctr">
                <a:lnSpc>
                  <a:spcPts val="127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true" rot="-7222073">
            <a:off x="14185414" y="-207136"/>
            <a:ext cx="6936536" cy="1127187"/>
          </a:xfrm>
          <a:custGeom>
            <a:avLst/>
            <a:gdLst/>
            <a:ahLst/>
            <a:cxnLst/>
            <a:rect r="r" b="b" t="t" l="l"/>
            <a:pathLst>
              <a:path h="1127187" w="6936536">
                <a:moveTo>
                  <a:pt x="0" y="1127187"/>
                </a:moveTo>
                <a:lnTo>
                  <a:pt x="6936536" y="1127187"/>
                </a:lnTo>
                <a:lnTo>
                  <a:pt x="6936536" y="0"/>
                </a:lnTo>
                <a:lnTo>
                  <a:pt x="0" y="0"/>
                </a:lnTo>
                <a:lnTo>
                  <a:pt x="0" y="1127187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-7189439">
            <a:off x="9997012" y="1411203"/>
            <a:ext cx="14105427" cy="611019"/>
            <a:chOff x="0" y="0"/>
            <a:chExt cx="12923976" cy="55984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9050" y="4775"/>
              <a:ext cx="12886003" cy="550291"/>
            </a:xfrm>
            <a:custGeom>
              <a:avLst/>
              <a:gdLst/>
              <a:ahLst/>
              <a:cxnLst/>
              <a:rect r="r" b="b" t="t" l="l"/>
              <a:pathLst>
                <a:path h="550291" w="12886003">
                  <a:moveTo>
                    <a:pt x="11788088" y="550291"/>
                  </a:moveTo>
                  <a:lnTo>
                    <a:pt x="1097788" y="550291"/>
                  </a:lnTo>
                  <a:cubicBezTo>
                    <a:pt x="491490" y="550291"/>
                    <a:pt x="0" y="427098"/>
                    <a:pt x="0" y="275129"/>
                  </a:cubicBezTo>
                  <a:cubicBezTo>
                    <a:pt x="0" y="123192"/>
                    <a:pt x="491490" y="0"/>
                    <a:pt x="1097788" y="0"/>
                  </a:cubicBezTo>
                  <a:lnTo>
                    <a:pt x="11788215" y="0"/>
                  </a:lnTo>
                  <a:cubicBezTo>
                    <a:pt x="12394513" y="0"/>
                    <a:pt x="12886003" y="123192"/>
                    <a:pt x="12886003" y="275161"/>
                  </a:cubicBezTo>
                  <a:cubicBezTo>
                    <a:pt x="12885876" y="427098"/>
                    <a:pt x="12394386" y="550291"/>
                    <a:pt x="11788088" y="550291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7CBC5">
                    <a:alpha val="100000"/>
                  </a:srgbClr>
                </a:gs>
                <a:gs pos="100000">
                  <a:srgbClr val="006886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923976" cy="559841"/>
            </a:xfrm>
            <a:custGeom>
              <a:avLst/>
              <a:gdLst/>
              <a:ahLst/>
              <a:cxnLst/>
              <a:rect r="r" b="b" t="t" l="l"/>
              <a:pathLst>
                <a:path h="559841" w="12923976">
                  <a:moveTo>
                    <a:pt x="11807138" y="559841"/>
                  </a:moveTo>
                  <a:lnTo>
                    <a:pt x="1116838" y="559841"/>
                  </a:lnTo>
                  <a:cubicBezTo>
                    <a:pt x="501015" y="559841"/>
                    <a:pt x="0" y="434261"/>
                    <a:pt x="0" y="279936"/>
                  </a:cubicBezTo>
                  <a:cubicBezTo>
                    <a:pt x="0" y="125580"/>
                    <a:pt x="501015" y="0"/>
                    <a:pt x="1116838" y="0"/>
                  </a:cubicBezTo>
                  <a:lnTo>
                    <a:pt x="11807265" y="0"/>
                  </a:lnTo>
                  <a:cubicBezTo>
                    <a:pt x="12422961" y="0"/>
                    <a:pt x="12923976" y="125580"/>
                    <a:pt x="12923976" y="279936"/>
                  </a:cubicBezTo>
                  <a:cubicBezTo>
                    <a:pt x="12923976" y="434261"/>
                    <a:pt x="12422961" y="559841"/>
                    <a:pt x="11807138" y="559841"/>
                  </a:cubicBezTo>
                  <a:close/>
                  <a:moveTo>
                    <a:pt x="1116838" y="9550"/>
                  </a:moveTo>
                  <a:cubicBezTo>
                    <a:pt x="521970" y="9550"/>
                    <a:pt x="38100" y="130832"/>
                    <a:pt x="38100" y="279936"/>
                  </a:cubicBezTo>
                  <a:cubicBezTo>
                    <a:pt x="38100" y="429009"/>
                    <a:pt x="521970" y="550323"/>
                    <a:pt x="1116838" y="550323"/>
                  </a:cubicBezTo>
                  <a:lnTo>
                    <a:pt x="11807265" y="550323"/>
                  </a:lnTo>
                  <a:cubicBezTo>
                    <a:pt x="12402007" y="550323"/>
                    <a:pt x="12886003" y="429040"/>
                    <a:pt x="12886003" y="279936"/>
                  </a:cubicBezTo>
                  <a:cubicBezTo>
                    <a:pt x="12885876" y="130832"/>
                    <a:pt x="12402006" y="9550"/>
                    <a:pt x="11807138" y="9550"/>
                  </a:cubicBezTo>
                  <a:lnTo>
                    <a:pt x="1116838" y="9550"/>
                  </a:lnTo>
                  <a:close/>
                </a:path>
              </a:pathLst>
            </a:custGeom>
            <a:gradFill rotWithShape="true">
              <a:gsLst>
                <a:gs pos="0">
                  <a:srgbClr val="67CBC5">
                    <a:alpha val="100000"/>
                  </a:srgbClr>
                </a:gs>
                <a:gs pos="100000">
                  <a:srgbClr val="006886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</p:grpSp>
      <p:sp>
        <p:nvSpPr>
          <p:cNvPr name="Freeform 21" id="21"/>
          <p:cNvSpPr/>
          <p:nvPr/>
        </p:nvSpPr>
        <p:spPr>
          <a:xfrm flipH="false" flipV="false" rot="7182887">
            <a:off x="14225869" y="7770667"/>
            <a:ext cx="6282432" cy="400505"/>
          </a:xfrm>
          <a:custGeom>
            <a:avLst/>
            <a:gdLst/>
            <a:ahLst/>
            <a:cxnLst/>
            <a:rect r="r" b="b" t="t" l="l"/>
            <a:pathLst>
              <a:path h="400505" w="6282432">
                <a:moveTo>
                  <a:pt x="0" y="0"/>
                </a:moveTo>
                <a:lnTo>
                  <a:pt x="6282432" y="0"/>
                </a:lnTo>
                <a:lnTo>
                  <a:pt x="6282432" y="400505"/>
                </a:lnTo>
                <a:lnTo>
                  <a:pt x="0" y="4005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1792304">
            <a:off x="16461516" y="5053865"/>
            <a:ext cx="3440887" cy="9821919"/>
            <a:chOff x="0" y="0"/>
            <a:chExt cx="1647603" cy="470303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47603" cy="4703037"/>
            </a:xfrm>
            <a:custGeom>
              <a:avLst/>
              <a:gdLst/>
              <a:ahLst/>
              <a:cxnLst/>
              <a:rect r="r" b="b" t="t" l="l"/>
              <a:pathLst>
                <a:path h="4703037" w="1647603">
                  <a:moveTo>
                    <a:pt x="0" y="0"/>
                  </a:moveTo>
                  <a:lnTo>
                    <a:pt x="1647603" y="0"/>
                  </a:lnTo>
                  <a:lnTo>
                    <a:pt x="1647603" y="4703037"/>
                  </a:lnTo>
                  <a:lnTo>
                    <a:pt x="0" y="4703037"/>
                  </a:lnTo>
                  <a:close/>
                </a:path>
              </a:pathLst>
            </a:custGeom>
            <a:gradFill rotWithShape="true">
              <a:gsLst>
                <a:gs pos="0">
                  <a:srgbClr val="67CBC5">
                    <a:alpha val="100000"/>
                  </a:srgbClr>
                </a:gs>
                <a:gs pos="100000">
                  <a:srgbClr val="006886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647603" cy="4741137"/>
            </a:xfrm>
            <a:prstGeom prst="rect">
              <a:avLst/>
            </a:prstGeom>
          </p:spPr>
          <p:txBody>
            <a:bodyPr anchor="ctr" rtlCol="false" tIns="36982" lIns="36982" bIns="36982" rIns="36982"/>
            <a:lstStyle/>
            <a:p>
              <a:pPr algn="ctr">
                <a:lnSpc>
                  <a:spcPts val="1528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-8991506">
            <a:off x="16867249" y="1041717"/>
            <a:ext cx="695935" cy="11491314"/>
            <a:chOff x="0" y="0"/>
            <a:chExt cx="284825" cy="470303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84825" cy="4703037"/>
            </a:xfrm>
            <a:custGeom>
              <a:avLst/>
              <a:gdLst/>
              <a:ahLst/>
              <a:cxnLst/>
              <a:rect r="r" b="b" t="t" l="l"/>
              <a:pathLst>
                <a:path h="4703037" w="284825">
                  <a:moveTo>
                    <a:pt x="0" y="0"/>
                  </a:moveTo>
                  <a:lnTo>
                    <a:pt x="284825" y="0"/>
                  </a:lnTo>
                  <a:lnTo>
                    <a:pt x="284825" y="4703037"/>
                  </a:lnTo>
                  <a:lnTo>
                    <a:pt x="0" y="4703037"/>
                  </a:lnTo>
                  <a:close/>
                </a:path>
              </a:pathLst>
            </a:custGeom>
            <a:gradFill rotWithShape="true">
              <a:gsLst>
                <a:gs pos="0">
                  <a:srgbClr val="67CBC5">
                    <a:alpha val="100000"/>
                  </a:srgbClr>
                </a:gs>
                <a:gs pos="100000">
                  <a:srgbClr val="006886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284825" cy="4731612"/>
            </a:xfrm>
            <a:prstGeom prst="rect">
              <a:avLst/>
            </a:prstGeom>
          </p:spPr>
          <p:txBody>
            <a:bodyPr anchor="ctr" rtlCol="false" tIns="43268" lIns="43268" bIns="43268" rIns="43268"/>
            <a:lstStyle/>
            <a:p>
              <a:pPr algn="ctr">
                <a:lnSpc>
                  <a:spcPts val="1788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150757" y="7143537"/>
            <a:ext cx="5799329" cy="843750"/>
            <a:chOff x="0" y="0"/>
            <a:chExt cx="7732438" cy="1125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3437049" y="0"/>
              <a:ext cx="2340685" cy="1125000"/>
            </a:xfrm>
            <a:custGeom>
              <a:avLst/>
              <a:gdLst/>
              <a:ahLst/>
              <a:cxnLst/>
              <a:rect r="r" b="b" t="t" l="l"/>
              <a:pathLst>
                <a:path h="1125000" w="2340685">
                  <a:moveTo>
                    <a:pt x="0" y="0"/>
                  </a:moveTo>
                  <a:lnTo>
                    <a:pt x="2340686" y="0"/>
                  </a:lnTo>
                  <a:lnTo>
                    <a:pt x="2340686" y="1125000"/>
                  </a:lnTo>
                  <a:lnTo>
                    <a:pt x="0" y="1125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6471145" y="19577"/>
              <a:ext cx="1261293" cy="1085845"/>
            </a:xfrm>
            <a:custGeom>
              <a:avLst/>
              <a:gdLst/>
              <a:ahLst/>
              <a:cxnLst/>
              <a:rect r="r" b="b" t="t" l="l"/>
              <a:pathLst>
                <a:path h="1085845" w="1261293">
                  <a:moveTo>
                    <a:pt x="0" y="0"/>
                  </a:moveTo>
                  <a:lnTo>
                    <a:pt x="1261293" y="0"/>
                  </a:lnTo>
                  <a:lnTo>
                    <a:pt x="1261293" y="1085845"/>
                  </a:lnTo>
                  <a:lnTo>
                    <a:pt x="0" y="1085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39155"/>
              <a:ext cx="2738549" cy="1046690"/>
            </a:xfrm>
            <a:custGeom>
              <a:avLst/>
              <a:gdLst/>
              <a:ahLst/>
              <a:cxnLst/>
              <a:rect r="r" b="b" t="t" l="l"/>
              <a:pathLst>
                <a:path h="1046690" w="2738549">
                  <a:moveTo>
                    <a:pt x="0" y="0"/>
                  </a:moveTo>
                  <a:lnTo>
                    <a:pt x="2738549" y="0"/>
                  </a:lnTo>
                  <a:lnTo>
                    <a:pt x="2738549" y="1046690"/>
                  </a:lnTo>
                  <a:lnTo>
                    <a:pt x="0" y="1046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sp>
        <p:nvSpPr>
          <p:cNvPr name="TextBox 32" id="32"/>
          <p:cNvSpPr txBox="true"/>
          <p:nvPr/>
        </p:nvSpPr>
        <p:spPr>
          <a:xfrm rot="0">
            <a:off x="1481114" y="4013254"/>
            <a:ext cx="13138616" cy="2031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29"/>
              </a:lnSpc>
            </a:pPr>
            <a:r>
              <a:rPr lang="en-US" b="true" sz="4899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Borrifação Residual Intradomiciliar para o Controle Urbano do Aedes</a:t>
            </a:r>
            <a:r>
              <a:rPr lang="en-US" b="true" sz="4899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- BRI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5400000">
            <a:off x="15851843" y="-5478741"/>
            <a:ext cx="11414992" cy="7885832"/>
            <a:chOff x="0" y="0"/>
            <a:chExt cx="772191" cy="53345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0" y="9315171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25" id="25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28" id="28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-1936743" y="786387"/>
            <a:ext cx="19196043" cy="751646"/>
            <a:chOff x="0" y="0"/>
            <a:chExt cx="5055748" cy="197964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3394" y="0"/>
              <a:ext cx="5048960" cy="197964"/>
            </a:xfrm>
            <a:custGeom>
              <a:avLst/>
              <a:gdLst/>
              <a:ahLst/>
              <a:cxnLst/>
              <a:rect r="r" b="b" t="t" l="l"/>
              <a:pathLst>
                <a:path h="197964" w="5048960">
                  <a:moveTo>
                    <a:pt x="205856" y="0"/>
                  </a:moveTo>
                  <a:lnTo>
                    <a:pt x="5046304" y="0"/>
                  </a:lnTo>
                  <a:cubicBezTo>
                    <a:pt x="5047305" y="0"/>
                    <a:pt x="5048206" y="606"/>
                    <a:pt x="5048583" y="1533"/>
                  </a:cubicBezTo>
                  <a:cubicBezTo>
                    <a:pt x="5048960" y="2460"/>
                    <a:pt x="5048738" y="3523"/>
                    <a:pt x="5048021" y="4222"/>
                  </a:cubicBezTo>
                  <a:lnTo>
                    <a:pt x="4853487" y="193743"/>
                  </a:lnTo>
                  <a:cubicBezTo>
                    <a:pt x="4850709" y="196450"/>
                    <a:pt x="4846983" y="197964"/>
                    <a:pt x="4843104" y="197964"/>
                  </a:cubicBezTo>
                  <a:lnTo>
                    <a:pt x="2656" y="197964"/>
                  </a:lnTo>
                  <a:cubicBezTo>
                    <a:pt x="1655" y="197964"/>
                    <a:pt x="754" y="197358"/>
                    <a:pt x="377" y="196431"/>
                  </a:cubicBezTo>
                  <a:cubicBezTo>
                    <a:pt x="0" y="195504"/>
                    <a:pt x="222" y="194441"/>
                    <a:pt x="939" y="193743"/>
                  </a:cubicBezTo>
                  <a:lnTo>
                    <a:pt x="195473" y="4222"/>
                  </a:lnTo>
                  <a:cubicBezTo>
                    <a:pt x="198251" y="1515"/>
                    <a:pt x="201977" y="0"/>
                    <a:pt x="205856" y="0"/>
                  </a:cubicBezTo>
                  <a:close/>
                </a:path>
              </a:pathLst>
            </a:custGeom>
            <a:solidFill>
              <a:srgbClr val="3BB8B2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101600" y="-38100"/>
              <a:ext cx="4852548" cy="2360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54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-332372" y="464932"/>
            <a:ext cx="14032522" cy="962225"/>
            <a:chOff x="0" y="0"/>
            <a:chExt cx="2044765" cy="14021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044765" cy="140212"/>
            </a:xfrm>
            <a:custGeom>
              <a:avLst/>
              <a:gdLst/>
              <a:ahLst/>
              <a:cxnLst/>
              <a:rect r="r" b="b" t="t" l="l"/>
              <a:pathLst>
                <a:path h="140212" w="2044765">
                  <a:moveTo>
                    <a:pt x="16551" y="0"/>
                  </a:moveTo>
                  <a:lnTo>
                    <a:pt x="2028213" y="0"/>
                  </a:lnTo>
                  <a:cubicBezTo>
                    <a:pt x="2032603" y="0"/>
                    <a:pt x="2036813" y="1744"/>
                    <a:pt x="2039917" y="4848"/>
                  </a:cubicBezTo>
                  <a:cubicBezTo>
                    <a:pt x="2043021" y="7952"/>
                    <a:pt x="2044765" y="12162"/>
                    <a:pt x="2044765" y="16551"/>
                  </a:cubicBezTo>
                  <a:lnTo>
                    <a:pt x="2044765" y="123660"/>
                  </a:lnTo>
                  <a:cubicBezTo>
                    <a:pt x="2044765" y="128050"/>
                    <a:pt x="2043021" y="132260"/>
                    <a:pt x="2039917" y="135364"/>
                  </a:cubicBezTo>
                  <a:cubicBezTo>
                    <a:pt x="2036813" y="138468"/>
                    <a:pt x="2032603" y="140212"/>
                    <a:pt x="2028213" y="140212"/>
                  </a:cubicBezTo>
                  <a:lnTo>
                    <a:pt x="16551" y="140212"/>
                  </a:lnTo>
                  <a:cubicBezTo>
                    <a:pt x="12162" y="140212"/>
                    <a:pt x="7952" y="138468"/>
                    <a:pt x="4848" y="135364"/>
                  </a:cubicBezTo>
                  <a:cubicBezTo>
                    <a:pt x="1744" y="132260"/>
                    <a:pt x="0" y="128050"/>
                    <a:pt x="0" y="123660"/>
                  </a:cubicBezTo>
                  <a:lnTo>
                    <a:pt x="0" y="16551"/>
                  </a:lnTo>
                  <a:cubicBezTo>
                    <a:pt x="0" y="12162"/>
                    <a:pt x="1744" y="7952"/>
                    <a:pt x="4848" y="4848"/>
                  </a:cubicBezTo>
                  <a:cubicBezTo>
                    <a:pt x="7952" y="1744"/>
                    <a:pt x="12162" y="0"/>
                    <a:pt x="1655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9050"/>
              <a:ext cx="2044765" cy="159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028700" y="3226503"/>
            <a:ext cx="10432221" cy="4593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19" indent="-302260" lvl="1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A BRI-Aedes consiste na aplicação de inse</a:t>
            </a:r>
            <a:r>
              <a:rPr lang="en-US" sz="2799" strike="noStrike" u="none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ticida com efeito residual dentro dedomicílios*;</a:t>
            </a:r>
          </a:p>
          <a:p>
            <a:pPr algn="just">
              <a:lnSpc>
                <a:spcPts val="3639"/>
              </a:lnSpc>
            </a:pPr>
          </a:p>
          <a:p>
            <a:pPr algn="just" marL="604519" indent="-302260" lvl="1">
              <a:lnSpc>
                <a:spcPts val="3639"/>
              </a:lnSpc>
              <a:buFont typeface="Arial"/>
              <a:buChar char="•"/>
            </a:pPr>
            <a:r>
              <a:rPr lang="en-US" sz="2799" strike="noStrike" u="none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É baseado na biologia e na ecologia do </a:t>
            </a:r>
            <a:r>
              <a:rPr lang="en-US" sz="2799" i="true" strike="noStrike" u="none">
                <a:solidFill>
                  <a:srgbClr val="156D88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Aedes aegypti</a:t>
            </a:r>
            <a:r>
              <a:rPr lang="en-US" sz="2799" strike="noStrike" u="none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, sendo a aplicação realizada nas áreas preferenciais de repouso do vetor;</a:t>
            </a:r>
          </a:p>
          <a:p>
            <a:pPr algn="just">
              <a:lnSpc>
                <a:spcPts val="3639"/>
              </a:lnSpc>
            </a:pPr>
          </a:p>
          <a:p>
            <a:pPr algn="just" marL="604519" indent="-302260" lvl="1">
              <a:lnSpc>
                <a:spcPts val="3639"/>
              </a:lnSpc>
              <a:buFont typeface="Arial"/>
              <a:buChar char="•"/>
            </a:pPr>
            <a:r>
              <a:rPr lang="en-US" sz="2799" strike="noStrike" u="none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É uma estratégia recomendada pela OPAS;</a:t>
            </a:r>
          </a:p>
          <a:p>
            <a:pPr algn="just">
              <a:lnSpc>
                <a:spcPts val="3639"/>
              </a:lnSpc>
            </a:pPr>
          </a:p>
          <a:p>
            <a:pPr algn="just" marL="604519" indent="-302260" lvl="1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trike="noStrike" u="none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Alguns Estados já estão colocando em prática.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1049347" y="2067137"/>
            <a:ext cx="5216505" cy="578341"/>
            <a:chOff x="0" y="0"/>
            <a:chExt cx="6955340" cy="771122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627880" cy="702523"/>
            </a:xfrm>
            <a:custGeom>
              <a:avLst/>
              <a:gdLst/>
              <a:ahLst/>
              <a:cxnLst/>
              <a:rect r="r" b="b" t="t" l="l"/>
              <a:pathLst>
                <a:path h="702523" w="627880">
                  <a:moveTo>
                    <a:pt x="0" y="0"/>
                  </a:moveTo>
                  <a:lnTo>
                    <a:pt x="627880" y="0"/>
                  </a:lnTo>
                  <a:lnTo>
                    <a:pt x="627880" y="702523"/>
                  </a:lnTo>
                  <a:lnTo>
                    <a:pt x="0" y="702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 rot="0">
              <a:off x="831559" y="39846"/>
              <a:ext cx="6123781" cy="731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552"/>
                </a:lnSpc>
                <a:spcBef>
                  <a:spcPct val="0"/>
                </a:spcBef>
              </a:pPr>
              <a:r>
                <a:rPr lang="en-US" sz="3501">
                  <a:solidFill>
                    <a:srgbClr val="156D88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SOBRE A </a:t>
              </a:r>
              <a:r>
                <a:rPr lang="en-US" b="true" sz="3501" strike="noStrike" u="none">
                  <a:solidFill>
                    <a:srgbClr val="156D88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BRI-AEDES</a:t>
              </a: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11928465" y="1863115"/>
            <a:ext cx="4740913" cy="6873744"/>
          </a:xfrm>
          <a:custGeom>
            <a:avLst/>
            <a:gdLst/>
            <a:ahLst/>
            <a:cxnLst/>
            <a:rect r="r" b="b" t="t" l="l"/>
            <a:pathLst>
              <a:path h="6873744" w="4740913">
                <a:moveTo>
                  <a:pt x="0" y="0"/>
                </a:moveTo>
                <a:lnTo>
                  <a:pt x="4740914" y="0"/>
                </a:lnTo>
                <a:lnTo>
                  <a:pt x="4740914" y="6873744"/>
                </a:lnTo>
                <a:lnTo>
                  <a:pt x="0" y="687374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690754" y="782135"/>
            <a:ext cx="13232295" cy="38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19"/>
              </a:lnSpc>
              <a:spcBef>
                <a:spcPct val="0"/>
              </a:spcBef>
            </a:pPr>
            <a:r>
              <a:rPr lang="en-US" sz="23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BORRIFAÇÃO RESIDUAL INTRADOMICILIAR PARA O CONTROLE URBANO DO AEDES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4298922" y="967410"/>
            <a:ext cx="1812470" cy="412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82"/>
              </a:lnSpc>
              <a:spcBef>
                <a:spcPct val="0"/>
              </a:spcBef>
            </a:pPr>
            <a:r>
              <a:rPr lang="en-US" b="true" sz="2601" strike="noStrike" u="none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BRI-AEDES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1928465" y="8679709"/>
            <a:ext cx="4740913" cy="505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079"/>
              </a:lnSpc>
              <a:spcBef>
                <a:spcPct val="0"/>
              </a:spcBef>
            </a:pPr>
            <a:r>
              <a:rPr lang="en-US" b="true" sz="1299" strike="noStrike" u="none">
                <a:solidFill>
                  <a:srgbClr val="156D88"/>
                </a:solidFill>
                <a:latin typeface="Poppins Bold"/>
                <a:ea typeface="Poppins Bold"/>
                <a:cs typeface="Poppins Bold"/>
                <a:sym typeface="Poppins Bold"/>
              </a:rPr>
              <a:t>Figura. </a:t>
            </a:r>
            <a:r>
              <a:rPr lang="en-US" sz="1299" strike="noStrike" u="none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Capa do "Manual para Aplicação da Borrifação Residual Intra-Domiciliar" (Ministério da Saúde, 2015)</a:t>
            </a:r>
            <a:r>
              <a:rPr lang="en-US" b="true" sz="1299" strike="noStrike" u="none">
                <a:solidFill>
                  <a:srgbClr val="156D88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5400000">
            <a:off x="15851843" y="-5478741"/>
            <a:ext cx="11414992" cy="7885832"/>
            <a:chOff x="0" y="0"/>
            <a:chExt cx="772191" cy="53345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0" y="9315171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25" id="25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28" id="28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-1936743" y="786387"/>
            <a:ext cx="19196043" cy="751646"/>
            <a:chOff x="0" y="0"/>
            <a:chExt cx="5055748" cy="197964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3394" y="0"/>
              <a:ext cx="5048960" cy="197964"/>
            </a:xfrm>
            <a:custGeom>
              <a:avLst/>
              <a:gdLst/>
              <a:ahLst/>
              <a:cxnLst/>
              <a:rect r="r" b="b" t="t" l="l"/>
              <a:pathLst>
                <a:path h="197964" w="5048960">
                  <a:moveTo>
                    <a:pt x="205856" y="0"/>
                  </a:moveTo>
                  <a:lnTo>
                    <a:pt x="5046304" y="0"/>
                  </a:lnTo>
                  <a:cubicBezTo>
                    <a:pt x="5047305" y="0"/>
                    <a:pt x="5048206" y="606"/>
                    <a:pt x="5048583" y="1533"/>
                  </a:cubicBezTo>
                  <a:cubicBezTo>
                    <a:pt x="5048960" y="2460"/>
                    <a:pt x="5048738" y="3523"/>
                    <a:pt x="5048021" y="4222"/>
                  </a:cubicBezTo>
                  <a:lnTo>
                    <a:pt x="4853487" y="193743"/>
                  </a:lnTo>
                  <a:cubicBezTo>
                    <a:pt x="4850709" y="196450"/>
                    <a:pt x="4846983" y="197964"/>
                    <a:pt x="4843104" y="197964"/>
                  </a:cubicBezTo>
                  <a:lnTo>
                    <a:pt x="2656" y="197964"/>
                  </a:lnTo>
                  <a:cubicBezTo>
                    <a:pt x="1655" y="197964"/>
                    <a:pt x="754" y="197358"/>
                    <a:pt x="377" y="196431"/>
                  </a:cubicBezTo>
                  <a:cubicBezTo>
                    <a:pt x="0" y="195504"/>
                    <a:pt x="222" y="194441"/>
                    <a:pt x="939" y="193743"/>
                  </a:cubicBezTo>
                  <a:lnTo>
                    <a:pt x="195473" y="4222"/>
                  </a:lnTo>
                  <a:cubicBezTo>
                    <a:pt x="198251" y="1515"/>
                    <a:pt x="201977" y="0"/>
                    <a:pt x="205856" y="0"/>
                  </a:cubicBezTo>
                  <a:close/>
                </a:path>
              </a:pathLst>
            </a:custGeom>
            <a:solidFill>
              <a:srgbClr val="3BB8B2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101600" y="-38100"/>
              <a:ext cx="4852548" cy="2360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54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-332372" y="464932"/>
            <a:ext cx="14032522" cy="962225"/>
            <a:chOff x="0" y="0"/>
            <a:chExt cx="2044765" cy="14021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044765" cy="140212"/>
            </a:xfrm>
            <a:custGeom>
              <a:avLst/>
              <a:gdLst/>
              <a:ahLst/>
              <a:cxnLst/>
              <a:rect r="r" b="b" t="t" l="l"/>
              <a:pathLst>
                <a:path h="140212" w="2044765">
                  <a:moveTo>
                    <a:pt x="16551" y="0"/>
                  </a:moveTo>
                  <a:lnTo>
                    <a:pt x="2028213" y="0"/>
                  </a:lnTo>
                  <a:cubicBezTo>
                    <a:pt x="2032603" y="0"/>
                    <a:pt x="2036813" y="1744"/>
                    <a:pt x="2039917" y="4848"/>
                  </a:cubicBezTo>
                  <a:cubicBezTo>
                    <a:pt x="2043021" y="7952"/>
                    <a:pt x="2044765" y="12162"/>
                    <a:pt x="2044765" y="16551"/>
                  </a:cubicBezTo>
                  <a:lnTo>
                    <a:pt x="2044765" y="123660"/>
                  </a:lnTo>
                  <a:cubicBezTo>
                    <a:pt x="2044765" y="128050"/>
                    <a:pt x="2043021" y="132260"/>
                    <a:pt x="2039917" y="135364"/>
                  </a:cubicBezTo>
                  <a:cubicBezTo>
                    <a:pt x="2036813" y="138468"/>
                    <a:pt x="2032603" y="140212"/>
                    <a:pt x="2028213" y="140212"/>
                  </a:cubicBezTo>
                  <a:lnTo>
                    <a:pt x="16551" y="140212"/>
                  </a:lnTo>
                  <a:cubicBezTo>
                    <a:pt x="12162" y="140212"/>
                    <a:pt x="7952" y="138468"/>
                    <a:pt x="4848" y="135364"/>
                  </a:cubicBezTo>
                  <a:cubicBezTo>
                    <a:pt x="1744" y="132260"/>
                    <a:pt x="0" y="128050"/>
                    <a:pt x="0" y="123660"/>
                  </a:cubicBezTo>
                  <a:lnTo>
                    <a:pt x="0" y="16551"/>
                  </a:lnTo>
                  <a:cubicBezTo>
                    <a:pt x="0" y="12162"/>
                    <a:pt x="1744" y="7952"/>
                    <a:pt x="4848" y="4848"/>
                  </a:cubicBezTo>
                  <a:cubicBezTo>
                    <a:pt x="7952" y="1744"/>
                    <a:pt x="12162" y="0"/>
                    <a:pt x="1655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9050"/>
              <a:ext cx="2044765" cy="159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049347" y="1895178"/>
            <a:ext cx="5216505" cy="578341"/>
            <a:chOff x="0" y="0"/>
            <a:chExt cx="6955340" cy="77112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27880" cy="702523"/>
            </a:xfrm>
            <a:custGeom>
              <a:avLst/>
              <a:gdLst/>
              <a:ahLst/>
              <a:cxnLst/>
              <a:rect r="r" b="b" t="t" l="l"/>
              <a:pathLst>
                <a:path h="702523" w="627880">
                  <a:moveTo>
                    <a:pt x="0" y="0"/>
                  </a:moveTo>
                  <a:lnTo>
                    <a:pt x="627880" y="0"/>
                  </a:lnTo>
                  <a:lnTo>
                    <a:pt x="627880" y="702523"/>
                  </a:lnTo>
                  <a:lnTo>
                    <a:pt x="0" y="702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 rot="0">
              <a:off x="831559" y="39846"/>
              <a:ext cx="6123781" cy="731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552"/>
                </a:lnSpc>
                <a:spcBef>
                  <a:spcPct val="0"/>
                </a:spcBef>
              </a:pPr>
              <a:r>
                <a:rPr lang="en-US" b="true" sz="3501" strike="noStrike" u="none">
                  <a:solidFill>
                    <a:srgbClr val="156D88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BRI-AEDES</a:t>
              </a: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10324129" y="1895178"/>
            <a:ext cx="6935171" cy="6272062"/>
          </a:xfrm>
          <a:custGeom>
            <a:avLst/>
            <a:gdLst/>
            <a:ahLst/>
            <a:cxnLst/>
            <a:rect r="r" b="b" t="t" l="l"/>
            <a:pathLst>
              <a:path h="6272062" w="6935171">
                <a:moveTo>
                  <a:pt x="0" y="0"/>
                </a:moveTo>
                <a:lnTo>
                  <a:pt x="6935171" y="0"/>
                </a:lnTo>
                <a:lnTo>
                  <a:pt x="6935171" y="6272061"/>
                </a:lnTo>
                <a:lnTo>
                  <a:pt x="0" y="627206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641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1049347" y="2692053"/>
            <a:ext cx="8766631" cy="5797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22181" indent="-311090" lvl="1">
              <a:lnSpc>
                <a:spcPts val="4610"/>
              </a:lnSpc>
              <a:buFont typeface="Arial"/>
              <a:buChar char="•"/>
            </a:pPr>
            <a:r>
              <a:rPr lang="en-US" sz="2881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Aplicável a todas as áreas (prioritárias e não prioritárias);</a:t>
            </a:r>
          </a:p>
          <a:p>
            <a:pPr algn="just" marL="622181" indent="-311090" lvl="1">
              <a:lnSpc>
                <a:spcPts val="4610"/>
              </a:lnSpc>
              <a:buFont typeface="Arial"/>
              <a:buChar char="•"/>
            </a:pPr>
            <a:r>
              <a:rPr lang="en-US" sz="2881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Direcionada a imóveis especiais (lar de idoso, creches, universidades e unidades de saúde);</a:t>
            </a:r>
          </a:p>
          <a:p>
            <a:pPr algn="just" marL="622181" indent="-311090" lvl="1">
              <a:lnSpc>
                <a:spcPts val="4610"/>
              </a:lnSpc>
              <a:buFont typeface="Arial"/>
              <a:buChar char="•"/>
            </a:pPr>
            <a:r>
              <a:rPr lang="en-US" sz="2881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Proteção da população vulnerável e de áreas de alta circulação de pessoas;</a:t>
            </a:r>
          </a:p>
          <a:p>
            <a:pPr algn="just" marL="622181" indent="-311090" lvl="1">
              <a:lnSpc>
                <a:spcPts val="4610"/>
              </a:lnSpc>
              <a:buFont typeface="Arial"/>
              <a:buChar char="•"/>
            </a:pPr>
            <a:r>
              <a:rPr lang="en-US" sz="2881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Início das atividades anterior ao período sazonal;</a:t>
            </a:r>
          </a:p>
          <a:p>
            <a:pPr algn="just">
              <a:lnSpc>
                <a:spcPts val="4610"/>
              </a:lnSpc>
            </a:pPr>
          </a:p>
        </p:txBody>
      </p:sp>
      <p:sp>
        <p:nvSpPr>
          <p:cNvPr name="TextBox 43" id="43"/>
          <p:cNvSpPr txBox="true"/>
          <p:nvPr/>
        </p:nvSpPr>
        <p:spPr>
          <a:xfrm rot="0">
            <a:off x="690754" y="782135"/>
            <a:ext cx="13232295" cy="38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19"/>
              </a:lnSpc>
              <a:spcBef>
                <a:spcPct val="0"/>
              </a:spcBef>
            </a:pPr>
            <a:r>
              <a:rPr lang="en-US" sz="23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BORRIFAÇÃO RESIDUAL INTRADOMICILIAR PARA O CONTROLE URBANO DO AEDES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4298922" y="967410"/>
            <a:ext cx="1812470" cy="412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82"/>
              </a:lnSpc>
              <a:spcBef>
                <a:spcPct val="0"/>
              </a:spcBef>
            </a:pPr>
            <a:r>
              <a:rPr lang="en-US" b="true" sz="2601" strike="noStrike" u="none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BRI-AEDES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0324129" y="8207925"/>
            <a:ext cx="6767389" cy="505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79"/>
              </a:lnSpc>
            </a:pPr>
            <a:r>
              <a:rPr lang="en-US" b="true" sz="1299">
                <a:solidFill>
                  <a:srgbClr val="156D88"/>
                </a:solidFill>
                <a:latin typeface="Poppins Bold"/>
                <a:ea typeface="Poppins Bold"/>
                <a:cs typeface="Poppins Bold"/>
                <a:sym typeface="Poppins Bold"/>
              </a:rPr>
              <a:t>Figura.</a:t>
            </a:r>
            <a:r>
              <a:rPr lang="en-US" sz="1299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 Representação esquemática da técnica BRI para o controle de Aedes aegypti em áreas urbanas (adaptado de OMS, 2015).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5400000">
            <a:off x="15851843" y="-5478741"/>
            <a:ext cx="11414992" cy="7885832"/>
            <a:chOff x="0" y="0"/>
            <a:chExt cx="772191" cy="53345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0" y="9550691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25" id="25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28" id="28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-1936743" y="786387"/>
            <a:ext cx="19196043" cy="751646"/>
            <a:chOff x="0" y="0"/>
            <a:chExt cx="5055748" cy="197964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3394" y="0"/>
              <a:ext cx="5048960" cy="197964"/>
            </a:xfrm>
            <a:custGeom>
              <a:avLst/>
              <a:gdLst/>
              <a:ahLst/>
              <a:cxnLst/>
              <a:rect r="r" b="b" t="t" l="l"/>
              <a:pathLst>
                <a:path h="197964" w="5048960">
                  <a:moveTo>
                    <a:pt x="205856" y="0"/>
                  </a:moveTo>
                  <a:lnTo>
                    <a:pt x="5046304" y="0"/>
                  </a:lnTo>
                  <a:cubicBezTo>
                    <a:pt x="5047305" y="0"/>
                    <a:pt x="5048206" y="606"/>
                    <a:pt x="5048583" y="1533"/>
                  </a:cubicBezTo>
                  <a:cubicBezTo>
                    <a:pt x="5048960" y="2460"/>
                    <a:pt x="5048738" y="3523"/>
                    <a:pt x="5048021" y="4222"/>
                  </a:cubicBezTo>
                  <a:lnTo>
                    <a:pt x="4853487" y="193743"/>
                  </a:lnTo>
                  <a:cubicBezTo>
                    <a:pt x="4850709" y="196450"/>
                    <a:pt x="4846983" y="197964"/>
                    <a:pt x="4843104" y="197964"/>
                  </a:cubicBezTo>
                  <a:lnTo>
                    <a:pt x="2656" y="197964"/>
                  </a:lnTo>
                  <a:cubicBezTo>
                    <a:pt x="1655" y="197964"/>
                    <a:pt x="754" y="197358"/>
                    <a:pt x="377" y="196431"/>
                  </a:cubicBezTo>
                  <a:cubicBezTo>
                    <a:pt x="0" y="195504"/>
                    <a:pt x="222" y="194441"/>
                    <a:pt x="939" y="193743"/>
                  </a:cubicBezTo>
                  <a:lnTo>
                    <a:pt x="195473" y="4222"/>
                  </a:lnTo>
                  <a:cubicBezTo>
                    <a:pt x="198251" y="1515"/>
                    <a:pt x="201977" y="0"/>
                    <a:pt x="205856" y="0"/>
                  </a:cubicBezTo>
                  <a:close/>
                </a:path>
              </a:pathLst>
            </a:custGeom>
            <a:solidFill>
              <a:srgbClr val="3BB8B2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101600" y="-38100"/>
              <a:ext cx="4852548" cy="2360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54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-332372" y="464932"/>
            <a:ext cx="14032522" cy="962225"/>
            <a:chOff x="0" y="0"/>
            <a:chExt cx="2044765" cy="14021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044765" cy="140212"/>
            </a:xfrm>
            <a:custGeom>
              <a:avLst/>
              <a:gdLst/>
              <a:ahLst/>
              <a:cxnLst/>
              <a:rect r="r" b="b" t="t" l="l"/>
              <a:pathLst>
                <a:path h="140212" w="2044765">
                  <a:moveTo>
                    <a:pt x="16551" y="0"/>
                  </a:moveTo>
                  <a:lnTo>
                    <a:pt x="2028213" y="0"/>
                  </a:lnTo>
                  <a:cubicBezTo>
                    <a:pt x="2032603" y="0"/>
                    <a:pt x="2036813" y="1744"/>
                    <a:pt x="2039917" y="4848"/>
                  </a:cubicBezTo>
                  <a:cubicBezTo>
                    <a:pt x="2043021" y="7952"/>
                    <a:pt x="2044765" y="12162"/>
                    <a:pt x="2044765" y="16551"/>
                  </a:cubicBezTo>
                  <a:lnTo>
                    <a:pt x="2044765" y="123660"/>
                  </a:lnTo>
                  <a:cubicBezTo>
                    <a:pt x="2044765" y="128050"/>
                    <a:pt x="2043021" y="132260"/>
                    <a:pt x="2039917" y="135364"/>
                  </a:cubicBezTo>
                  <a:cubicBezTo>
                    <a:pt x="2036813" y="138468"/>
                    <a:pt x="2032603" y="140212"/>
                    <a:pt x="2028213" y="140212"/>
                  </a:cubicBezTo>
                  <a:lnTo>
                    <a:pt x="16551" y="140212"/>
                  </a:lnTo>
                  <a:cubicBezTo>
                    <a:pt x="12162" y="140212"/>
                    <a:pt x="7952" y="138468"/>
                    <a:pt x="4848" y="135364"/>
                  </a:cubicBezTo>
                  <a:cubicBezTo>
                    <a:pt x="1744" y="132260"/>
                    <a:pt x="0" y="128050"/>
                    <a:pt x="0" y="123660"/>
                  </a:cubicBezTo>
                  <a:lnTo>
                    <a:pt x="0" y="16551"/>
                  </a:lnTo>
                  <a:cubicBezTo>
                    <a:pt x="0" y="12162"/>
                    <a:pt x="1744" y="7952"/>
                    <a:pt x="4848" y="4848"/>
                  </a:cubicBezTo>
                  <a:cubicBezTo>
                    <a:pt x="7952" y="1744"/>
                    <a:pt x="12162" y="0"/>
                    <a:pt x="1655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9050"/>
              <a:ext cx="2044765" cy="159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028700" y="2424490"/>
            <a:ext cx="11169578" cy="3722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74541" indent="-287270" lvl="1">
              <a:lnSpc>
                <a:spcPts val="4257"/>
              </a:lnSpc>
              <a:buFont typeface="Arial"/>
              <a:buChar char="•"/>
            </a:pPr>
            <a:r>
              <a:rPr lang="en-US" sz="2661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PROTEÇÃO DA POPULAÇÃO; </a:t>
            </a:r>
          </a:p>
          <a:p>
            <a:pPr algn="just" marL="574541" indent="-287270" lvl="1">
              <a:lnSpc>
                <a:spcPts val="4257"/>
              </a:lnSpc>
              <a:buFont typeface="Arial"/>
              <a:buChar char="•"/>
            </a:pPr>
            <a:r>
              <a:rPr lang="en-US" sz="2661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SIMPLES PARA IMPLEMENTAR;</a:t>
            </a:r>
          </a:p>
          <a:p>
            <a:pPr algn="just" marL="574541" indent="-287270" lvl="1">
              <a:lnSpc>
                <a:spcPts val="4257"/>
              </a:lnSpc>
              <a:buFont typeface="Arial"/>
              <a:buChar char="•"/>
            </a:pPr>
            <a:r>
              <a:rPr lang="en-US" sz="2661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RESIDUALIDADE;</a:t>
            </a:r>
          </a:p>
          <a:p>
            <a:pPr algn="just" marL="574541" indent="-287270" lvl="1">
              <a:lnSpc>
                <a:spcPts val="4257"/>
              </a:lnSpc>
              <a:buFont typeface="Arial"/>
              <a:buChar char="•"/>
            </a:pPr>
            <a:r>
              <a:rPr lang="en-US" sz="2661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RÁPIDA APLICAÇÃO;</a:t>
            </a:r>
          </a:p>
          <a:p>
            <a:pPr algn="just" marL="574541" indent="-287270" lvl="1">
              <a:lnSpc>
                <a:spcPts val="4257"/>
              </a:lnSpc>
              <a:buFont typeface="Arial"/>
              <a:buChar char="•"/>
            </a:pPr>
            <a:r>
              <a:rPr lang="en-US" sz="2661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BOA ACEITAÇÃO DA POPULAÇÃO;</a:t>
            </a:r>
          </a:p>
          <a:p>
            <a:pPr algn="just" marL="574541" indent="-287270" lvl="1">
              <a:lnSpc>
                <a:spcPts val="4257"/>
              </a:lnSpc>
              <a:buFont typeface="Arial"/>
              <a:buChar char="•"/>
            </a:pPr>
            <a:r>
              <a:rPr lang="en-US" sz="2661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AÇÃO PREPARATÓRIA – 2 MESES ANTES DA SAZONALIDADE E ATÉ O TÉRMINO DO PERÍODO.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90754" y="782135"/>
            <a:ext cx="13232295" cy="38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19"/>
              </a:lnSpc>
              <a:spcBef>
                <a:spcPct val="0"/>
              </a:spcBef>
            </a:pPr>
            <a:r>
              <a:rPr lang="en-US" sz="23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BORRIFAÇÃO RESIDUAL INTRADOMICILIAR PARA O CONTROLE URBANO DO AEDES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4298922" y="967410"/>
            <a:ext cx="1812470" cy="412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82"/>
              </a:lnSpc>
              <a:spcBef>
                <a:spcPct val="0"/>
              </a:spcBef>
            </a:pPr>
            <a:r>
              <a:rPr lang="en-US" b="true" sz="2601" strike="noStrike" u="none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BRI-AEDES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047766" y="1808169"/>
            <a:ext cx="4631448" cy="513477"/>
            <a:chOff x="0" y="0"/>
            <a:chExt cx="6175264" cy="684636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557460" cy="623732"/>
            </a:xfrm>
            <a:custGeom>
              <a:avLst/>
              <a:gdLst/>
              <a:ahLst/>
              <a:cxnLst/>
              <a:rect r="r" b="b" t="t" l="l"/>
              <a:pathLst>
                <a:path h="623732" w="557460">
                  <a:moveTo>
                    <a:pt x="0" y="0"/>
                  </a:moveTo>
                  <a:lnTo>
                    <a:pt x="557460" y="0"/>
                  </a:lnTo>
                  <a:lnTo>
                    <a:pt x="557460" y="623732"/>
                  </a:lnTo>
                  <a:lnTo>
                    <a:pt x="0" y="623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3" id="43"/>
            <p:cNvSpPr txBox="true"/>
            <p:nvPr/>
          </p:nvSpPr>
          <p:spPr>
            <a:xfrm rot="0">
              <a:off x="738296" y="22648"/>
              <a:ext cx="5436968" cy="6619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041"/>
                </a:lnSpc>
                <a:spcBef>
                  <a:spcPct val="0"/>
                </a:spcBef>
              </a:pPr>
              <a:r>
                <a:rPr lang="en-US" sz="3109">
                  <a:solidFill>
                    <a:srgbClr val="156D88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VANTAGENS</a:t>
              </a: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1047766" y="7145803"/>
            <a:ext cx="14987834" cy="2122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74541" indent="-287270" lvl="1">
              <a:lnSpc>
                <a:spcPts val="4257"/>
              </a:lnSpc>
              <a:buFont typeface="Arial"/>
              <a:buChar char="•"/>
            </a:pPr>
            <a:r>
              <a:rPr lang="en-US" sz="2661">
                <a:solidFill>
                  <a:srgbClr val="BD3E39"/>
                </a:solidFill>
                <a:latin typeface="Poppins"/>
                <a:ea typeface="Poppins"/>
                <a:cs typeface="Poppins"/>
                <a:sym typeface="Poppins"/>
              </a:rPr>
              <a:t>MANTER AS EQUIPES TREINADAS;</a:t>
            </a:r>
          </a:p>
          <a:p>
            <a:pPr algn="just" marL="574541" indent="-287270" lvl="1">
              <a:lnSpc>
                <a:spcPts val="4257"/>
              </a:lnSpc>
              <a:buFont typeface="Arial"/>
              <a:buChar char="•"/>
            </a:pPr>
            <a:r>
              <a:rPr lang="en-US" sz="2661">
                <a:solidFill>
                  <a:srgbClr val="BD3E39"/>
                </a:solidFill>
                <a:latin typeface="Poppins"/>
                <a:ea typeface="Poppins"/>
                <a:cs typeface="Poppins"/>
                <a:sym typeface="Poppins"/>
              </a:rPr>
              <a:t>ORGANIZAÇÃO OPERACIONAL LOCAL;</a:t>
            </a:r>
          </a:p>
          <a:p>
            <a:pPr algn="just" marL="574541" indent="-287270" lvl="1">
              <a:lnSpc>
                <a:spcPts val="4257"/>
              </a:lnSpc>
              <a:buFont typeface="Arial"/>
              <a:buChar char="•"/>
            </a:pPr>
            <a:r>
              <a:rPr lang="en-US" sz="2661">
                <a:solidFill>
                  <a:srgbClr val="BD3E39"/>
                </a:solidFill>
                <a:latin typeface="Poppins"/>
                <a:ea typeface="Poppins"/>
                <a:cs typeface="Poppins"/>
                <a:sym typeface="Poppins"/>
              </a:rPr>
              <a:t>AQUISIÇÃO DE EPI E EQUIPAMENTOS;</a:t>
            </a:r>
          </a:p>
          <a:p>
            <a:pPr algn="just" marL="574541" indent="-287270" lvl="1">
              <a:lnSpc>
                <a:spcPts val="4257"/>
              </a:lnSpc>
              <a:buFont typeface="Arial"/>
              <a:buChar char="•"/>
            </a:pPr>
            <a:r>
              <a:rPr lang="en-US" sz="2661">
                <a:solidFill>
                  <a:srgbClr val="BD3E39"/>
                </a:solidFill>
                <a:latin typeface="Poppins"/>
                <a:ea typeface="Poppins"/>
                <a:cs typeface="Poppins"/>
                <a:sym typeface="Poppins"/>
              </a:rPr>
              <a:t>MONITORAMENTO DA RESISTÊNCIA.</a:t>
            </a:r>
          </a:p>
        </p:txBody>
      </p:sp>
      <p:grpSp>
        <p:nvGrpSpPr>
          <p:cNvPr name="Group 45" id="45"/>
          <p:cNvGrpSpPr/>
          <p:nvPr/>
        </p:nvGrpSpPr>
        <p:grpSpPr>
          <a:xfrm rot="0">
            <a:off x="1047766" y="6489450"/>
            <a:ext cx="4631448" cy="513477"/>
            <a:chOff x="0" y="0"/>
            <a:chExt cx="6175264" cy="684636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557460" cy="623732"/>
            </a:xfrm>
            <a:custGeom>
              <a:avLst/>
              <a:gdLst/>
              <a:ahLst/>
              <a:cxnLst/>
              <a:rect r="r" b="b" t="t" l="l"/>
              <a:pathLst>
                <a:path h="623732" w="557460">
                  <a:moveTo>
                    <a:pt x="0" y="0"/>
                  </a:moveTo>
                  <a:lnTo>
                    <a:pt x="557460" y="0"/>
                  </a:lnTo>
                  <a:lnTo>
                    <a:pt x="557460" y="623732"/>
                  </a:lnTo>
                  <a:lnTo>
                    <a:pt x="0" y="623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 rot="0">
              <a:off x="738296" y="22648"/>
              <a:ext cx="5436968" cy="6619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041"/>
                </a:lnSpc>
                <a:spcBef>
                  <a:spcPct val="0"/>
                </a:spcBef>
              </a:pPr>
              <a:r>
                <a:rPr lang="en-US" sz="3109">
                  <a:solidFill>
                    <a:srgbClr val="BD3E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DESAFIOS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-10800000">
            <a:off x="-87346" y="2971152"/>
            <a:ext cx="4161547" cy="7315848"/>
            <a:chOff x="0" y="0"/>
            <a:chExt cx="5548729" cy="9754464"/>
          </a:xfrm>
        </p:grpSpPr>
        <p:grpSp>
          <p:nvGrpSpPr>
            <p:cNvPr name="Group 11" id="11"/>
            <p:cNvGrpSpPr/>
            <p:nvPr/>
          </p:nvGrpSpPr>
          <p:grpSpPr>
            <a:xfrm rot="-5400000">
              <a:off x="1547419" y="266754"/>
              <a:ext cx="4268064" cy="3734556"/>
              <a:chOff x="0" y="0"/>
              <a:chExt cx="812800" cy="7112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-5400000">
              <a:off x="-396338" y="3809397"/>
              <a:ext cx="6341405" cy="5548729"/>
              <a:chOff x="0" y="0"/>
              <a:chExt cx="812800" cy="7112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</p:grpSp>
      <p:grpSp>
        <p:nvGrpSpPr>
          <p:cNvPr name="Group 17" id="17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5400000">
            <a:off x="15851843" y="-5478741"/>
            <a:ext cx="11414992" cy="7885832"/>
            <a:chOff x="0" y="0"/>
            <a:chExt cx="772191" cy="53345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5" id="25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grpSp>
          <p:nvGrpSpPr>
            <p:cNvPr name="Group 31" id="31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34" id="34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801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926" t="0" r="-4926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12248" r="0" b="-6111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68638" y="1797819"/>
            <a:ext cx="5011127" cy="7042423"/>
          </a:xfrm>
          <a:custGeom>
            <a:avLst/>
            <a:gdLst/>
            <a:ahLst/>
            <a:cxnLst/>
            <a:rect r="r" b="b" t="t" l="l"/>
            <a:pathLst>
              <a:path h="7042423" w="5011127">
                <a:moveTo>
                  <a:pt x="0" y="0"/>
                </a:moveTo>
                <a:lnTo>
                  <a:pt x="5011127" y="0"/>
                </a:lnTo>
                <a:lnTo>
                  <a:pt x="5011127" y="7042423"/>
                </a:lnTo>
                <a:lnTo>
                  <a:pt x="0" y="70424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-1325764" y="557230"/>
            <a:ext cx="17962749" cy="936639"/>
            <a:chOff x="0" y="0"/>
            <a:chExt cx="5008129" cy="261141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3095" y="0"/>
              <a:ext cx="5001939" cy="261141"/>
            </a:xfrm>
            <a:custGeom>
              <a:avLst/>
              <a:gdLst/>
              <a:ahLst/>
              <a:cxnLst/>
              <a:rect r="r" b="b" t="t" l="l"/>
              <a:pathLst>
                <a:path h="261141" w="5001939">
                  <a:moveTo>
                    <a:pt x="206570" y="0"/>
                  </a:moveTo>
                  <a:lnTo>
                    <a:pt x="4998568" y="0"/>
                  </a:lnTo>
                  <a:cubicBezTo>
                    <a:pt x="4999776" y="0"/>
                    <a:pt x="5000878" y="688"/>
                    <a:pt x="5001408" y="1773"/>
                  </a:cubicBezTo>
                  <a:cubicBezTo>
                    <a:pt x="5001939" y="2857"/>
                    <a:pt x="5001805" y="4149"/>
                    <a:pt x="5001063" y="5102"/>
                  </a:cubicBezTo>
                  <a:lnTo>
                    <a:pt x="4805804" y="256039"/>
                  </a:lnTo>
                  <a:cubicBezTo>
                    <a:pt x="4803298" y="259258"/>
                    <a:pt x="4799448" y="261141"/>
                    <a:pt x="4795368" y="261141"/>
                  </a:cubicBezTo>
                  <a:lnTo>
                    <a:pt x="3370" y="261141"/>
                  </a:lnTo>
                  <a:cubicBezTo>
                    <a:pt x="2163" y="261141"/>
                    <a:pt x="1061" y="260453"/>
                    <a:pt x="530" y="259368"/>
                  </a:cubicBezTo>
                  <a:cubicBezTo>
                    <a:pt x="0" y="258284"/>
                    <a:pt x="134" y="256992"/>
                    <a:pt x="875" y="256039"/>
                  </a:cubicBezTo>
                  <a:lnTo>
                    <a:pt x="196135" y="5102"/>
                  </a:lnTo>
                  <a:cubicBezTo>
                    <a:pt x="198640" y="1883"/>
                    <a:pt x="202491" y="0"/>
                    <a:pt x="206570" y="0"/>
                  </a:cubicBezTo>
                  <a:close/>
                </a:path>
              </a:pathLst>
            </a:custGeom>
            <a:solidFill>
              <a:srgbClr val="3BB8B2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101600" y="-38100"/>
              <a:ext cx="4804929" cy="299241"/>
            </a:xfrm>
            <a:prstGeom prst="rect">
              <a:avLst/>
            </a:prstGeom>
          </p:spPr>
          <p:txBody>
            <a:bodyPr anchor="ctr" rtlCol="false" tIns="46415" lIns="46415" bIns="46415" rIns="46415"/>
            <a:lstStyle/>
            <a:p>
              <a:pPr algn="ctr">
                <a:lnSpc>
                  <a:spcPts val="2154"/>
                </a:lnSpc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9933604" y="219572"/>
            <a:ext cx="1698616" cy="965805"/>
          </a:xfrm>
          <a:custGeom>
            <a:avLst/>
            <a:gdLst/>
            <a:ahLst/>
            <a:cxnLst/>
            <a:rect r="r" b="b" t="t" l="l"/>
            <a:pathLst>
              <a:path h="965805" w="1698616">
                <a:moveTo>
                  <a:pt x="0" y="0"/>
                </a:moveTo>
                <a:lnTo>
                  <a:pt x="1698616" y="0"/>
                </a:lnTo>
                <a:lnTo>
                  <a:pt x="1698616" y="965806"/>
                </a:lnTo>
                <a:lnTo>
                  <a:pt x="0" y="96580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533" t="0" r="0" b="-1211"/>
            </a:stretch>
          </a:blipFill>
        </p:spPr>
      </p:sp>
      <p:grpSp>
        <p:nvGrpSpPr>
          <p:cNvPr name="Group 43" id="43"/>
          <p:cNvGrpSpPr/>
          <p:nvPr/>
        </p:nvGrpSpPr>
        <p:grpSpPr>
          <a:xfrm rot="0">
            <a:off x="-334644" y="219572"/>
            <a:ext cx="11869688" cy="881558"/>
            <a:chOff x="0" y="0"/>
            <a:chExt cx="1892990" cy="140592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892990" cy="140592"/>
            </a:xfrm>
            <a:custGeom>
              <a:avLst/>
              <a:gdLst/>
              <a:ahLst/>
              <a:cxnLst/>
              <a:rect r="r" b="b" t="t" l="l"/>
              <a:pathLst>
                <a:path h="140592" w="1892990">
                  <a:moveTo>
                    <a:pt x="19567" y="0"/>
                  </a:moveTo>
                  <a:lnTo>
                    <a:pt x="1873422" y="0"/>
                  </a:lnTo>
                  <a:cubicBezTo>
                    <a:pt x="1878612" y="0"/>
                    <a:pt x="1883589" y="2062"/>
                    <a:pt x="1887259" y="5731"/>
                  </a:cubicBezTo>
                  <a:cubicBezTo>
                    <a:pt x="1890928" y="9401"/>
                    <a:pt x="1892990" y="14378"/>
                    <a:pt x="1892990" y="19567"/>
                  </a:cubicBezTo>
                  <a:lnTo>
                    <a:pt x="1892990" y="121025"/>
                  </a:lnTo>
                  <a:cubicBezTo>
                    <a:pt x="1892990" y="131831"/>
                    <a:pt x="1884229" y="140592"/>
                    <a:pt x="1873422" y="140592"/>
                  </a:cubicBezTo>
                  <a:lnTo>
                    <a:pt x="19567" y="140592"/>
                  </a:lnTo>
                  <a:cubicBezTo>
                    <a:pt x="14378" y="140592"/>
                    <a:pt x="9401" y="138530"/>
                    <a:pt x="5731" y="134861"/>
                  </a:cubicBezTo>
                  <a:cubicBezTo>
                    <a:pt x="2062" y="131191"/>
                    <a:pt x="0" y="126214"/>
                    <a:pt x="0" y="121025"/>
                  </a:cubicBezTo>
                  <a:lnTo>
                    <a:pt x="0" y="19567"/>
                  </a:lnTo>
                  <a:cubicBezTo>
                    <a:pt x="0" y="14378"/>
                    <a:pt x="2062" y="9401"/>
                    <a:pt x="5731" y="5731"/>
                  </a:cubicBezTo>
                  <a:cubicBezTo>
                    <a:pt x="9401" y="2062"/>
                    <a:pt x="14378" y="0"/>
                    <a:pt x="1956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19050"/>
              <a:ext cx="1892990" cy="159642"/>
            </a:xfrm>
            <a:prstGeom prst="rect">
              <a:avLst/>
            </a:prstGeom>
          </p:spPr>
          <p:txBody>
            <a:bodyPr anchor="ctr" rtlCol="false" tIns="46415" lIns="46415" bIns="46415" rIns="46415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684618" y="500080"/>
            <a:ext cx="10647373" cy="350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5"/>
              </a:lnSpc>
              <a:spcBef>
                <a:spcPct val="0"/>
              </a:spcBef>
            </a:pPr>
            <a:r>
              <a:rPr lang="en-US" b="true" sz="196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DIRETRIZES NACIONAIS PARA PREVENÇÃO  E CONTROLE DAS ARBOVIROSES URBANAS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1937020" y="603202"/>
            <a:ext cx="3856780" cy="734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4"/>
              </a:lnSpc>
            </a:pPr>
            <a:r>
              <a:rPr lang="en-US" sz="206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Vigilância entomológica </a:t>
            </a:r>
          </a:p>
          <a:p>
            <a:pPr algn="ctr" marL="0" indent="0" lvl="0">
              <a:lnSpc>
                <a:spcPts val="2884"/>
              </a:lnSpc>
              <a:spcBef>
                <a:spcPct val="0"/>
              </a:spcBef>
            </a:pPr>
            <a:r>
              <a:rPr lang="en-US" b="true" sz="206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 controle vetorial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7376944" y="2505319"/>
            <a:ext cx="8510551" cy="5685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48"/>
              </a:lnSpc>
            </a:pPr>
            <a:r>
              <a:rPr lang="en-US" sz="2842" strike="noStrike" u="none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Esta Diretriz é um marco de inovação em quase 40 anos de transmissão sustentada de dengue no Brasil, de uma década da introdução do chikungunya e de quase dez anos da emergência de Zika no país. Implementar mudanças no controle vetorial e na vigilância entomológica será desafiador, porém, é urgente buscar novas alternativas, diante da magnitude e da carga das arboviroses no nosso país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568638" y="8802255"/>
            <a:ext cx="4903447" cy="708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918"/>
              </a:lnSpc>
              <a:spcBef>
                <a:spcPct val="0"/>
              </a:spcBef>
            </a:pPr>
            <a:r>
              <a:rPr lang="en-US" b="true" sz="1199" strike="noStrike" u="none">
                <a:solidFill>
                  <a:srgbClr val="156D88"/>
                </a:solidFill>
                <a:latin typeface="Poppins Bold"/>
                <a:ea typeface="Poppins Bold"/>
                <a:cs typeface="Poppins Bold"/>
                <a:sym typeface="Poppins Bold"/>
              </a:rPr>
              <a:t>Figura.</a:t>
            </a:r>
            <a:r>
              <a:rPr lang="en-US" sz="1199" strike="noStrike" u="none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 Capa do documento “Diretrizes nacionais para prevenção e controle das arboviroses urbanas” (BRASIL, Ministério da Saúde, 2017).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0" y="9510305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22" id="22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25" id="25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-2829430" y="522082"/>
            <a:ext cx="20290572" cy="1402921"/>
            <a:chOff x="0" y="0"/>
            <a:chExt cx="27054096" cy="1870562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695371"/>
              <a:ext cx="27054096" cy="1175191"/>
              <a:chOff x="0" y="0"/>
              <a:chExt cx="5344019" cy="232136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2938" y="0"/>
                <a:ext cx="5338143" cy="232136"/>
              </a:xfrm>
              <a:custGeom>
                <a:avLst/>
                <a:gdLst/>
                <a:ahLst/>
                <a:cxnLst/>
                <a:rect r="r" b="b" t="t" l="l"/>
                <a:pathLst>
                  <a:path h="232136" w="5338143">
                    <a:moveTo>
                      <a:pt x="205985" y="0"/>
                    </a:moveTo>
                    <a:lnTo>
                      <a:pt x="5335358" y="0"/>
                    </a:lnTo>
                    <a:cubicBezTo>
                      <a:pt x="5336377" y="0"/>
                      <a:pt x="5337302" y="596"/>
                      <a:pt x="5337722" y="1524"/>
                    </a:cubicBezTo>
                    <a:cubicBezTo>
                      <a:pt x="5338143" y="2452"/>
                      <a:pt x="5337983" y="3540"/>
                      <a:pt x="5337312" y="4306"/>
                    </a:cubicBezTo>
                    <a:lnTo>
                      <a:pt x="5141651" y="227830"/>
                    </a:lnTo>
                    <a:cubicBezTo>
                      <a:pt x="5139255" y="230567"/>
                      <a:pt x="5135795" y="232136"/>
                      <a:pt x="5132158" y="232136"/>
                    </a:cubicBezTo>
                    <a:lnTo>
                      <a:pt x="2785" y="232136"/>
                    </a:lnTo>
                    <a:cubicBezTo>
                      <a:pt x="1766" y="232136"/>
                      <a:pt x="842" y="231541"/>
                      <a:pt x="421" y="230613"/>
                    </a:cubicBezTo>
                    <a:cubicBezTo>
                      <a:pt x="0" y="229685"/>
                      <a:pt x="161" y="228597"/>
                      <a:pt x="832" y="227830"/>
                    </a:cubicBezTo>
                    <a:lnTo>
                      <a:pt x="196492" y="4306"/>
                    </a:lnTo>
                    <a:cubicBezTo>
                      <a:pt x="198888" y="1570"/>
                      <a:pt x="202348" y="0"/>
                      <a:pt x="205985" y="0"/>
                    </a:cubicBezTo>
                    <a:close/>
                  </a:path>
                </a:pathLst>
              </a:custGeom>
              <a:solidFill>
                <a:srgbClr val="3BB8B2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101600" y="-38100"/>
                <a:ext cx="5140819" cy="27023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sp>
          <p:nvSpPr>
            <p:cNvPr name="Freeform 33" id="33"/>
            <p:cNvSpPr/>
            <p:nvPr/>
          </p:nvSpPr>
          <p:spPr>
            <a:xfrm flipH="false" flipV="false" rot="0">
              <a:off x="15829560" y="79980"/>
              <a:ext cx="2702942" cy="1536849"/>
            </a:xfrm>
            <a:custGeom>
              <a:avLst/>
              <a:gdLst/>
              <a:ahLst/>
              <a:cxnLst/>
              <a:rect r="r" b="b" t="t" l="l"/>
              <a:pathLst>
                <a:path h="1536849" w="2702942">
                  <a:moveTo>
                    <a:pt x="0" y="0"/>
                  </a:moveTo>
                  <a:lnTo>
                    <a:pt x="2702942" y="0"/>
                  </a:lnTo>
                  <a:lnTo>
                    <a:pt x="2702942" y="1536848"/>
                  </a:lnTo>
                  <a:lnTo>
                    <a:pt x="0" y="1536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533" t="0" r="0" b="-1211"/>
              </a:stretch>
            </a:blipFill>
          </p:spPr>
        </p:sp>
        <p:grpSp>
          <p:nvGrpSpPr>
            <p:cNvPr name="Group 34" id="34"/>
            <p:cNvGrpSpPr/>
            <p:nvPr/>
          </p:nvGrpSpPr>
          <p:grpSpPr>
            <a:xfrm rot="0">
              <a:off x="3180785" y="0"/>
              <a:ext cx="15179769" cy="1508086"/>
              <a:chOff x="0" y="0"/>
              <a:chExt cx="1658953" cy="164814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1658953" cy="164814"/>
              </a:xfrm>
              <a:custGeom>
                <a:avLst/>
                <a:gdLst/>
                <a:ahLst/>
                <a:cxnLst/>
                <a:rect r="r" b="b" t="t" l="l"/>
                <a:pathLst>
                  <a:path h="164814" w="1658953">
                    <a:moveTo>
                      <a:pt x="20401" y="0"/>
                    </a:moveTo>
                    <a:lnTo>
                      <a:pt x="1638552" y="0"/>
                    </a:lnTo>
                    <a:cubicBezTo>
                      <a:pt x="1649819" y="0"/>
                      <a:pt x="1658953" y="9134"/>
                      <a:pt x="1658953" y="20401"/>
                    </a:cubicBezTo>
                    <a:lnTo>
                      <a:pt x="1658953" y="144414"/>
                    </a:lnTo>
                    <a:cubicBezTo>
                      <a:pt x="1658953" y="149824"/>
                      <a:pt x="1656804" y="155013"/>
                      <a:pt x="1652978" y="158839"/>
                    </a:cubicBezTo>
                    <a:cubicBezTo>
                      <a:pt x="1649152" y="162665"/>
                      <a:pt x="1643963" y="164814"/>
                      <a:pt x="1638552" y="164814"/>
                    </a:cubicBezTo>
                    <a:lnTo>
                      <a:pt x="20401" y="164814"/>
                    </a:lnTo>
                    <a:cubicBezTo>
                      <a:pt x="14990" y="164814"/>
                      <a:pt x="9801" y="162665"/>
                      <a:pt x="5975" y="158839"/>
                    </a:cubicBezTo>
                    <a:cubicBezTo>
                      <a:pt x="2149" y="155013"/>
                      <a:pt x="0" y="149824"/>
                      <a:pt x="0" y="144414"/>
                    </a:cubicBezTo>
                    <a:lnTo>
                      <a:pt x="0" y="20401"/>
                    </a:lnTo>
                    <a:cubicBezTo>
                      <a:pt x="0" y="14990"/>
                      <a:pt x="2149" y="9801"/>
                      <a:pt x="5975" y="5975"/>
                    </a:cubicBezTo>
                    <a:cubicBezTo>
                      <a:pt x="9801" y="2149"/>
                      <a:pt x="14990" y="0"/>
                      <a:pt x="20401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49BFB4">
                      <a:alpha val="100000"/>
                    </a:srgbClr>
                  </a:gs>
                  <a:gs pos="100000">
                    <a:srgbClr val="005D7C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19050"/>
                <a:ext cx="1658953" cy="1838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79"/>
                  </a:lnSpc>
                </a:pPr>
              </a:p>
            </p:txBody>
          </p:sp>
        </p:grpSp>
        <p:sp>
          <p:nvSpPr>
            <p:cNvPr name="TextBox 37" id="37"/>
            <p:cNvSpPr txBox="true"/>
            <p:nvPr/>
          </p:nvSpPr>
          <p:spPr>
            <a:xfrm rot="0">
              <a:off x="5144174" y="843729"/>
              <a:ext cx="12795979" cy="590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6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690754" y="827150"/>
            <a:ext cx="10225815" cy="616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99"/>
              </a:lnSpc>
              <a:spcBef>
                <a:spcPct val="0"/>
              </a:spcBef>
            </a:pPr>
            <a:r>
              <a:rPr lang="en-US" sz="39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ÁREAS PRIORITÁRIAS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81873" y="2310856"/>
            <a:ext cx="16124254" cy="6186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16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Áreas prioritárias para a implementação das novas tecnologias no Rio Grande do Norte.</a:t>
            </a:r>
          </a:p>
          <a:p>
            <a:pPr algn="just">
              <a:lnSpc>
                <a:spcPts val="3816"/>
              </a:lnSpc>
            </a:pPr>
          </a:p>
          <a:p>
            <a:pPr algn="just" marL="518160" indent="-259080" lvl="1">
              <a:lnSpc>
                <a:spcPts val="3816"/>
              </a:lnSpc>
              <a:buAutoNum type="arabicPeriod" startAt="1"/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Estratificação de risco estadual;</a:t>
            </a:r>
          </a:p>
          <a:p>
            <a:pPr algn="just">
              <a:lnSpc>
                <a:spcPts val="3816"/>
              </a:lnSpc>
            </a:pPr>
          </a:p>
          <a:p>
            <a:pPr algn="just" marL="518160" indent="-259080" lvl="1">
              <a:lnSpc>
                <a:spcPts val="3816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Critérios epidemiológicos (Hotspots em 10 anos, Indice de Infestação Predial, Óbitos e áreas de grande circulação de pessoas);</a:t>
            </a:r>
          </a:p>
          <a:p>
            <a:pPr algn="just" marL="518160" indent="-259080" lvl="1">
              <a:lnSpc>
                <a:spcPts val="3816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Critérios estruturais;</a:t>
            </a:r>
          </a:p>
          <a:p>
            <a:pPr algn="just">
              <a:lnSpc>
                <a:spcPts val="3816"/>
              </a:lnSpc>
            </a:pPr>
          </a:p>
          <a:p>
            <a:pPr algn="just">
              <a:lnSpc>
                <a:spcPts val="3816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 </a:t>
            </a: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"hotspots"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referem-se a </a:t>
            </a:r>
            <a:r>
              <a:rPr lang="en-US" b="true" sz="24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áreas geográficas onde a incidência de casos da doença é significativamente maior do que em outras regiões, indicando locais de maior risco de transmissão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Esses hotspots podem ser persistentes, com surtos recorrentes em determinadas áreas, ou temporários, relacionados a fatores como sazonalidade e condições ambientais favoráveis à proliferação do mosquito transmissor.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814202" y="1128293"/>
            <a:ext cx="2331988" cy="634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54"/>
              </a:lnSpc>
              <a:spcBef>
                <a:spcPct val="0"/>
              </a:spcBef>
            </a:pPr>
            <a:r>
              <a:rPr lang="en-US" b="true" sz="353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CRITÉ</a:t>
            </a:r>
            <a:r>
              <a:rPr lang="en-US" b="true" sz="3538" strike="noStrike" u="non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</a:t>
            </a:r>
            <a:r>
              <a:rPr lang="en-US" b="true" sz="3538" strike="noStrike" u="non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b="true" sz="3538" strike="noStrike" u="non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0" y="9510305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22" id="22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25" id="25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-2829430" y="522082"/>
            <a:ext cx="20290572" cy="1402921"/>
            <a:chOff x="0" y="0"/>
            <a:chExt cx="27054096" cy="1870562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695371"/>
              <a:ext cx="27054096" cy="1175191"/>
              <a:chOff x="0" y="0"/>
              <a:chExt cx="5344019" cy="232136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2938" y="0"/>
                <a:ext cx="5338143" cy="232136"/>
              </a:xfrm>
              <a:custGeom>
                <a:avLst/>
                <a:gdLst/>
                <a:ahLst/>
                <a:cxnLst/>
                <a:rect r="r" b="b" t="t" l="l"/>
                <a:pathLst>
                  <a:path h="232136" w="5338143">
                    <a:moveTo>
                      <a:pt x="205985" y="0"/>
                    </a:moveTo>
                    <a:lnTo>
                      <a:pt x="5335358" y="0"/>
                    </a:lnTo>
                    <a:cubicBezTo>
                      <a:pt x="5336377" y="0"/>
                      <a:pt x="5337302" y="596"/>
                      <a:pt x="5337722" y="1524"/>
                    </a:cubicBezTo>
                    <a:cubicBezTo>
                      <a:pt x="5338143" y="2452"/>
                      <a:pt x="5337983" y="3540"/>
                      <a:pt x="5337312" y="4306"/>
                    </a:cubicBezTo>
                    <a:lnTo>
                      <a:pt x="5141651" y="227830"/>
                    </a:lnTo>
                    <a:cubicBezTo>
                      <a:pt x="5139255" y="230567"/>
                      <a:pt x="5135795" y="232136"/>
                      <a:pt x="5132158" y="232136"/>
                    </a:cubicBezTo>
                    <a:lnTo>
                      <a:pt x="2785" y="232136"/>
                    </a:lnTo>
                    <a:cubicBezTo>
                      <a:pt x="1766" y="232136"/>
                      <a:pt x="842" y="231541"/>
                      <a:pt x="421" y="230613"/>
                    </a:cubicBezTo>
                    <a:cubicBezTo>
                      <a:pt x="0" y="229685"/>
                      <a:pt x="161" y="228597"/>
                      <a:pt x="832" y="227830"/>
                    </a:cubicBezTo>
                    <a:lnTo>
                      <a:pt x="196492" y="4306"/>
                    </a:lnTo>
                    <a:cubicBezTo>
                      <a:pt x="198888" y="1570"/>
                      <a:pt x="202348" y="0"/>
                      <a:pt x="205985" y="0"/>
                    </a:cubicBezTo>
                    <a:close/>
                  </a:path>
                </a:pathLst>
              </a:custGeom>
              <a:solidFill>
                <a:srgbClr val="3BB8B2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101600" y="-38100"/>
                <a:ext cx="5140819" cy="27023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sp>
          <p:nvSpPr>
            <p:cNvPr name="Freeform 33" id="33"/>
            <p:cNvSpPr/>
            <p:nvPr/>
          </p:nvSpPr>
          <p:spPr>
            <a:xfrm flipH="false" flipV="false" rot="0">
              <a:off x="15829560" y="79980"/>
              <a:ext cx="2702942" cy="1536849"/>
            </a:xfrm>
            <a:custGeom>
              <a:avLst/>
              <a:gdLst/>
              <a:ahLst/>
              <a:cxnLst/>
              <a:rect r="r" b="b" t="t" l="l"/>
              <a:pathLst>
                <a:path h="1536849" w="2702942">
                  <a:moveTo>
                    <a:pt x="0" y="0"/>
                  </a:moveTo>
                  <a:lnTo>
                    <a:pt x="2702942" y="0"/>
                  </a:lnTo>
                  <a:lnTo>
                    <a:pt x="2702942" y="1536848"/>
                  </a:lnTo>
                  <a:lnTo>
                    <a:pt x="0" y="1536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533" t="0" r="0" b="-1211"/>
              </a:stretch>
            </a:blipFill>
          </p:spPr>
        </p:sp>
        <p:grpSp>
          <p:nvGrpSpPr>
            <p:cNvPr name="Group 34" id="34"/>
            <p:cNvGrpSpPr/>
            <p:nvPr/>
          </p:nvGrpSpPr>
          <p:grpSpPr>
            <a:xfrm rot="0">
              <a:off x="3180785" y="0"/>
              <a:ext cx="15179769" cy="1508086"/>
              <a:chOff x="0" y="0"/>
              <a:chExt cx="1658953" cy="164814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1658953" cy="164814"/>
              </a:xfrm>
              <a:custGeom>
                <a:avLst/>
                <a:gdLst/>
                <a:ahLst/>
                <a:cxnLst/>
                <a:rect r="r" b="b" t="t" l="l"/>
                <a:pathLst>
                  <a:path h="164814" w="1658953">
                    <a:moveTo>
                      <a:pt x="20401" y="0"/>
                    </a:moveTo>
                    <a:lnTo>
                      <a:pt x="1638552" y="0"/>
                    </a:lnTo>
                    <a:cubicBezTo>
                      <a:pt x="1649819" y="0"/>
                      <a:pt x="1658953" y="9134"/>
                      <a:pt x="1658953" y="20401"/>
                    </a:cubicBezTo>
                    <a:lnTo>
                      <a:pt x="1658953" y="144414"/>
                    </a:lnTo>
                    <a:cubicBezTo>
                      <a:pt x="1658953" y="149824"/>
                      <a:pt x="1656804" y="155013"/>
                      <a:pt x="1652978" y="158839"/>
                    </a:cubicBezTo>
                    <a:cubicBezTo>
                      <a:pt x="1649152" y="162665"/>
                      <a:pt x="1643963" y="164814"/>
                      <a:pt x="1638552" y="164814"/>
                    </a:cubicBezTo>
                    <a:lnTo>
                      <a:pt x="20401" y="164814"/>
                    </a:lnTo>
                    <a:cubicBezTo>
                      <a:pt x="14990" y="164814"/>
                      <a:pt x="9801" y="162665"/>
                      <a:pt x="5975" y="158839"/>
                    </a:cubicBezTo>
                    <a:cubicBezTo>
                      <a:pt x="2149" y="155013"/>
                      <a:pt x="0" y="149824"/>
                      <a:pt x="0" y="144414"/>
                    </a:cubicBezTo>
                    <a:lnTo>
                      <a:pt x="0" y="20401"/>
                    </a:lnTo>
                    <a:cubicBezTo>
                      <a:pt x="0" y="14990"/>
                      <a:pt x="2149" y="9801"/>
                      <a:pt x="5975" y="5975"/>
                    </a:cubicBezTo>
                    <a:cubicBezTo>
                      <a:pt x="9801" y="2149"/>
                      <a:pt x="14990" y="0"/>
                      <a:pt x="20401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49BFB4">
                      <a:alpha val="100000"/>
                    </a:srgbClr>
                  </a:gs>
                  <a:gs pos="100000">
                    <a:srgbClr val="005D7C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19050"/>
                <a:ext cx="1658953" cy="1838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79"/>
                  </a:lnSpc>
                </a:pPr>
              </a:p>
            </p:txBody>
          </p:sp>
        </p:grpSp>
        <p:sp>
          <p:nvSpPr>
            <p:cNvPr name="TextBox 37" id="37"/>
            <p:cNvSpPr txBox="true"/>
            <p:nvPr/>
          </p:nvSpPr>
          <p:spPr>
            <a:xfrm rot="0">
              <a:off x="5144174" y="843729"/>
              <a:ext cx="12795979" cy="590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6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028700" y="2289971"/>
            <a:ext cx="16229062" cy="6125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96214" indent="-298107" lvl="1">
              <a:lnSpc>
                <a:spcPts val="4390"/>
              </a:lnSpc>
              <a:buFont typeface="Arial"/>
              <a:buChar char="•"/>
            </a:pPr>
            <a:r>
              <a:rPr lang="en-US" b="true" sz="276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Áreas de alta incidên</a:t>
            </a:r>
            <a:r>
              <a:rPr lang="en-US" b="true" sz="276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cia: 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Hotspots são locais onde a deng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ue ocorre com m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 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ência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um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ú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mero 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 acima da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média esperada para aquela região. </a:t>
            </a:r>
          </a:p>
          <a:p>
            <a:pPr algn="just">
              <a:lnSpc>
                <a:spcPts val="4390"/>
              </a:lnSpc>
            </a:pPr>
          </a:p>
          <a:p>
            <a:pPr algn="just" marL="596214" indent="-298107" lvl="1">
              <a:lnSpc>
                <a:spcPts val="4390"/>
              </a:lnSpc>
              <a:buFont typeface="Arial"/>
              <a:buChar char="•"/>
            </a:pPr>
            <a:r>
              <a:rPr lang="en-US" b="true" sz="276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Transmissão persistente: 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 alguns casos, os hotspots podem ser áreas onde a transmissão da dengue é constante ao longo do tempo, representando um risco maior para a população local.</a:t>
            </a:r>
          </a:p>
          <a:p>
            <a:pPr algn="just">
              <a:lnSpc>
                <a:spcPts val="4390"/>
              </a:lnSpc>
            </a:pPr>
          </a:p>
          <a:p>
            <a:pPr algn="just" marL="596214" indent="-298107" lvl="1">
              <a:lnSpc>
                <a:spcPts val="4390"/>
              </a:lnSpc>
              <a:buFont typeface="Arial"/>
              <a:buChar char="•"/>
            </a:pP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Sazonalidade;</a:t>
            </a:r>
          </a:p>
          <a:p>
            <a:pPr algn="just">
              <a:lnSpc>
                <a:spcPts val="4390"/>
              </a:lnSpc>
            </a:pPr>
          </a:p>
          <a:p>
            <a:pPr algn="just" marL="596214" indent="-298107" lvl="1">
              <a:lnSpc>
                <a:spcPts val="4390"/>
              </a:lnSpc>
              <a:buFont typeface="Arial"/>
              <a:buChar char="•"/>
            </a:pPr>
            <a:r>
              <a:rPr lang="en-US" b="true" sz="276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Fatores ambientais: </a:t>
            </a:r>
            <a:r>
              <a:rPr lang="en-US" sz="27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presença de criadouros do mosquito, como recipientes com água parada, em áreas urbanas ou rurais, pode contribuir para a formação de hotspots.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780493" y="1128293"/>
            <a:ext cx="2399407" cy="634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54"/>
              </a:lnSpc>
              <a:spcBef>
                <a:spcPct val="0"/>
              </a:spcBef>
            </a:pPr>
            <a:r>
              <a:rPr lang="en-US" b="true" sz="353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HOTSPOTS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90754" y="827150"/>
            <a:ext cx="10225815" cy="616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99"/>
              </a:lnSpc>
              <a:spcBef>
                <a:spcPct val="0"/>
              </a:spcBef>
            </a:pPr>
            <a:r>
              <a:rPr lang="en-US" sz="39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ÁREAS PRIORITÁRIAS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938189" y="2028927"/>
            <a:ext cx="12320992" cy="7388388"/>
            <a:chOff x="0" y="0"/>
            <a:chExt cx="16427989" cy="9851183"/>
          </a:xfrm>
        </p:grpSpPr>
        <p:sp>
          <p:nvSpPr>
            <p:cNvPr name="Freeform 11" id="11" descr="Upscale Image"/>
            <p:cNvSpPr/>
            <p:nvPr/>
          </p:nvSpPr>
          <p:spPr>
            <a:xfrm flipH="false" flipV="false" rot="0">
              <a:off x="0" y="0"/>
              <a:ext cx="13940354" cy="9851183"/>
            </a:xfrm>
            <a:custGeom>
              <a:avLst/>
              <a:gdLst/>
              <a:ahLst/>
              <a:cxnLst/>
              <a:rect r="r" b="b" t="t" l="l"/>
              <a:pathLst>
                <a:path h="9851183" w="13940354">
                  <a:moveTo>
                    <a:pt x="0" y="0"/>
                  </a:moveTo>
                  <a:lnTo>
                    <a:pt x="13940354" y="0"/>
                  </a:lnTo>
                  <a:lnTo>
                    <a:pt x="13940354" y="9851183"/>
                  </a:lnTo>
                  <a:lnTo>
                    <a:pt x="0" y="9851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2" id="12" descr="Upscale Image"/>
            <p:cNvSpPr/>
            <p:nvPr/>
          </p:nvSpPr>
          <p:spPr>
            <a:xfrm flipH="false" flipV="false" rot="0">
              <a:off x="0" y="6669476"/>
              <a:ext cx="1723567" cy="3181707"/>
            </a:xfrm>
            <a:custGeom>
              <a:avLst/>
              <a:gdLst/>
              <a:ahLst/>
              <a:cxnLst/>
              <a:rect r="r" b="b" t="t" l="l"/>
              <a:pathLst>
                <a:path h="3181707" w="1723567">
                  <a:moveTo>
                    <a:pt x="0" y="0"/>
                  </a:moveTo>
                  <a:lnTo>
                    <a:pt x="1723567" y="0"/>
                  </a:lnTo>
                  <a:lnTo>
                    <a:pt x="1723567" y="3181707"/>
                  </a:lnTo>
                  <a:lnTo>
                    <a:pt x="0" y="3181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-708808" b="-209619"/>
              </a:stretch>
            </a:blipFill>
          </p:spPr>
        </p:sp>
        <p:sp>
          <p:nvSpPr>
            <p:cNvPr name="Freeform 13" id="13" descr="Upscale Image"/>
            <p:cNvSpPr/>
            <p:nvPr/>
          </p:nvSpPr>
          <p:spPr>
            <a:xfrm flipH="false" flipV="false" rot="0">
              <a:off x="13405833" y="1579912"/>
              <a:ext cx="3022157" cy="5681364"/>
            </a:xfrm>
            <a:custGeom>
              <a:avLst/>
              <a:gdLst/>
              <a:ahLst/>
              <a:cxnLst/>
              <a:rect r="r" b="b" t="t" l="l"/>
              <a:pathLst>
                <a:path h="5681364" w="3022157">
                  <a:moveTo>
                    <a:pt x="0" y="0"/>
                  </a:moveTo>
                  <a:lnTo>
                    <a:pt x="3022156" y="0"/>
                  </a:lnTo>
                  <a:lnTo>
                    <a:pt x="3022156" y="5681365"/>
                  </a:lnTo>
                  <a:lnTo>
                    <a:pt x="0" y="5681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11693" r="-72918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324129" y="9657752"/>
            <a:ext cx="8631126" cy="1363701"/>
            <a:chOff x="0" y="0"/>
            <a:chExt cx="11508167" cy="181826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793841" y="870019"/>
              <a:ext cx="9889652" cy="948248"/>
            </a:xfrm>
            <a:custGeom>
              <a:avLst/>
              <a:gdLst/>
              <a:ahLst/>
              <a:cxnLst/>
              <a:rect r="r" b="b" t="t" l="l"/>
              <a:pathLst>
                <a:path h="948248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948249"/>
                  </a:lnTo>
                  <a:lnTo>
                    <a:pt x="0" y="948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5406" r="0" b="-5406"/>
              </a:stretch>
            </a:blipFill>
          </p:spPr>
        </p:sp>
        <p:grpSp>
          <p:nvGrpSpPr>
            <p:cNvPr name="Group 25" id="25"/>
            <p:cNvGrpSpPr/>
            <p:nvPr/>
          </p:nvGrpSpPr>
          <p:grpSpPr>
            <a:xfrm rot="-10800000">
              <a:off x="0" y="0"/>
              <a:ext cx="11508167" cy="1235366"/>
              <a:chOff x="0" y="0"/>
              <a:chExt cx="2931171" cy="314652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2931171" cy="314652"/>
              </a:xfrm>
              <a:custGeom>
                <a:avLst/>
                <a:gdLst/>
                <a:ahLst/>
                <a:cxnLst/>
                <a:rect r="r" b="b" t="t" l="l"/>
                <a:pathLst>
                  <a:path h="314652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14652"/>
                    </a:lnTo>
                    <a:lnTo>
                      <a:pt x="2931171" y="314652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101600" y="-38100"/>
                <a:ext cx="2727971" cy="352752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28" id="28"/>
          <p:cNvGrpSpPr/>
          <p:nvPr/>
        </p:nvGrpSpPr>
        <p:grpSpPr>
          <a:xfrm rot="0">
            <a:off x="11209584" y="9697820"/>
            <a:ext cx="4049597" cy="589180"/>
            <a:chOff x="0" y="0"/>
            <a:chExt cx="5399463" cy="78557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7801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4926" t="0" r="-4926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12248" r="0" b="-6111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-2829430" y="522082"/>
            <a:ext cx="20290572" cy="1402921"/>
            <a:chOff x="0" y="0"/>
            <a:chExt cx="27054096" cy="1870562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695371"/>
              <a:ext cx="27054096" cy="1175191"/>
              <a:chOff x="0" y="0"/>
              <a:chExt cx="5344019" cy="232136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2938" y="0"/>
                <a:ext cx="5338143" cy="232136"/>
              </a:xfrm>
              <a:custGeom>
                <a:avLst/>
                <a:gdLst/>
                <a:ahLst/>
                <a:cxnLst/>
                <a:rect r="r" b="b" t="t" l="l"/>
                <a:pathLst>
                  <a:path h="232136" w="5338143">
                    <a:moveTo>
                      <a:pt x="205985" y="0"/>
                    </a:moveTo>
                    <a:lnTo>
                      <a:pt x="5335358" y="0"/>
                    </a:lnTo>
                    <a:cubicBezTo>
                      <a:pt x="5336377" y="0"/>
                      <a:pt x="5337302" y="596"/>
                      <a:pt x="5337722" y="1524"/>
                    </a:cubicBezTo>
                    <a:cubicBezTo>
                      <a:pt x="5338143" y="2452"/>
                      <a:pt x="5337983" y="3540"/>
                      <a:pt x="5337312" y="4306"/>
                    </a:cubicBezTo>
                    <a:lnTo>
                      <a:pt x="5141651" y="227830"/>
                    </a:lnTo>
                    <a:cubicBezTo>
                      <a:pt x="5139255" y="230567"/>
                      <a:pt x="5135795" y="232136"/>
                      <a:pt x="5132158" y="232136"/>
                    </a:cubicBezTo>
                    <a:lnTo>
                      <a:pt x="2785" y="232136"/>
                    </a:lnTo>
                    <a:cubicBezTo>
                      <a:pt x="1766" y="232136"/>
                      <a:pt x="842" y="231541"/>
                      <a:pt x="421" y="230613"/>
                    </a:cubicBezTo>
                    <a:cubicBezTo>
                      <a:pt x="0" y="229685"/>
                      <a:pt x="161" y="228597"/>
                      <a:pt x="832" y="227830"/>
                    </a:cubicBezTo>
                    <a:lnTo>
                      <a:pt x="196492" y="4306"/>
                    </a:lnTo>
                    <a:cubicBezTo>
                      <a:pt x="198888" y="1570"/>
                      <a:pt x="202348" y="0"/>
                      <a:pt x="205985" y="0"/>
                    </a:cubicBezTo>
                    <a:close/>
                  </a:path>
                </a:pathLst>
              </a:custGeom>
              <a:solidFill>
                <a:srgbClr val="3BB8B2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101600" y="-38100"/>
                <a:ext cx="5140819" cy="27023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sp>
          <p:nvSpPr>
            <p:cNvPr name="Freeform 36" id="36"/>
            <p:cNvSpPr/>
            <p:nvPr/>
          </p:nvSpPr>
          <p:spPr>
            <a:xfrm flipH="false" flipV="false" rot="0">
              <a:off x="15829560" y="79980"/>
              <a:ext cx="2702942" cy="1536849"/>
            </a:xfrm>
            <a:custGeom>
              <a:avLst/>
              <a:gdLst/>
              <a:ahLst/>
              <a:cxnLst/>
              <a:rect r="r" b="b" t="t" l="l"/>
              <a:pathLst>
                <a:path h="1536849" w="2702942">
                  <a:moveTo>
                    <a:pt x="0" y="0"/>
                  </a:moveTo>
                  <a:lnTo>
                    <a:pt x="2702942" y="0"/>
                  </a:lnTo>
                  <a:lnTo>
                    <a:pt x="2702942" y="1536848"/>
                  </a:lnTo>
                  <a:lnTo>
                    <a:pt x="0" y="1536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2533" t="0" r="0" b="-1211"/>
              </a:stretch>
            </a:blipFill>
          </p:spPr>
        </p:sp>
        <p:grpSp>
          <p:nvGrpSpPr>
            <p:cNvPr name="Group 37" id="37"/>
            <p:cNvGrpSpPr/>
            <p:nvPr/>
          </p:nvGrpSpPr>
          <p:grpSpPr>
            <a:xfrm rot="0">
              <a:off x="3180785" y="0"/>
              <a:ext cx="15179769" cy="1508086"/>
              <a:chOff x="0" y="0"/>
              <a:chExt cx="1658953" cy="164814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1658953" cy="164814"/>
              </a:xfrm>
              <a:custGeom>
                <a:avLst/>
                <a:gdLst/>
                <a:ahLst/>
                <a:cxnLst/>
                <a:rect r="r" b="b" t="t" l="l"/>
                <a:pathLst>
                  <a:path h="164814" w="1658953">
                    <a:moveTo>
                      <a:pt x="20401" y="0"/>
                    </a:moveTo>
                    <a:lnTo>
                      <a:pt x="1638552" y="0"/>
                    </a:lnTo>
                    <a:cubicBezTo>
                      <a:pt x="1649819" y="0"/>
                      <a:pt x="1658953" y="9134"/>
                      <a:pt x="1658953" y="20401"/>
                    </a:cubicBezTo>
                    <a:lnTo>
                      <a:pt x="1658953" y="144414"/>
                    </a:lnTo>
                    <a:cubicBezTo>
                      <a:pt x="1658953" y="149824"/>
                      <a:pt x="1656804" y="155013"/>
                      <a:pt x="1652978" y="158839"/>
                    </a:cubicBezTo>
                    <a:cubicBezTo>
                      <a:pt x="1649152" y="162665"/>
                      <a:pt x="1643963" y="164814"/>
                      <a:pt x="1638552" y="164814"/>
                    </a:cubicBezTo>
                    <a:lnTo>
                      <a:pt x="20401" y="164814"/>
                    </a:lnTo>
                    <a:cubicBezTo>
                      <a:pt x="14990" y="164814"/>
                      <a:pt x="9801" y="162665"/>
                      <a:pt x="5975" y="158839"/>
                    </a:cubicBezTo>
                    <a:cubicBezTo>
                      <a:pt x="2149" y="155013"/>
                      <a:pt x="0" y="149824"/>
                      <a:pt x="0" y="144414"/>
                    </a:cubicBezTo>
                    <a:lnTo>
                      <a:pt x="0" y="20401"/>
                    </a:lnTo>
                    <a:cubicBezTo>
                      <a:pt x="0" y="14990"/>
                      <a:pt x="2149" y="9801"/>
                      <a:pt x="5975" y="5975"/>
                    </a:cubicBezTo>
                    <a:cubicBezTo>
                      <a:pt x="9801" y="2149"/>
                      <a:pt x="14990" y="0"/>
                      <a:pt x="20401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49BFB4">
                      <a:alpha val="100000"/>
                    </a:srgbClr>
                  </a:gs>
                  <a:gs pos="100000">
                    <a:srgbClr val="005D7C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19050"/>
                <a:ext cx="1658953" cy="1838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79"/>
                  </a:lnSpc>
                </a:pPr>
              </a:p>
            </p:txBody>
          </p:sp>
        </p:grpSp>
        <p:sp>
          <p:nvSpPr>
            <p:cNvPr name="TextBox 40" id="40"/>
            <p:cNvSpPr txBox="true"/>
            <p:nvPr/>
          </p:nvSpPr>
          <p:spPr>
            <a:xfrm rot="0">
              <a:off x="5144174" y="843729"/>
              <a:ext cx="12795979" cy="590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6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2551744" y="1128293"/>
            <a:ext cx="2856905" cy="634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54"/>
              </a:lnSpc>
              <a:spcBef>
                <a:spcPct val="0"/>
              </a:spcBef>
            </a:pPr>
            <a:r>
              <a:rPr lang="en-US" b="true" sz="353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MAPA DO RN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90754" y="827150"/>
            <a:ext cx="10225815" cy="616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99"/>
              </a:lnSpc>
              <a:spcBef>
                <a:spcPct val="0"/>
              </a:spcBef>
            </a:pPr>
            <a:r>
              <a:rPr lang="en-US" sz="39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ESTRATIFICAÇÃO DE RISCO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0" y="9510305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22" id="22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25" id="25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graphicFrame>
        <p:nvGraphicFramePr>
          <p:cNvPr name="Object 29" id="29"/>
          <p:cNvGraphicFramePr/>
          <p:nvPr/>
        </p:nvGraphicFramePr>
        <p:xfrm>
          <a:off x="2218372" y="2066892"/>
          <a:ext cx="7586157" cy="4274588"/>
        </p:xfrm>
        <a:graphic>
          <a:graphicData uri="http://schemas.openxmlformats.org/presentationml/2006/ole">
            <p:oleObj imgW="9105900" imgH="5791200" r:id="rId13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pSp>
        <p:nvGrpSpPr>
          <p:cNvPr name="Group 30" id="30"/>
          <p:cNvGrpSpPr/>
          <p:nvPr/>
        </p:nvGrpSpPr>
        <p:grpSpPr>
          <a:xfrm rot="0">
            <a:off x="-2829430" y="522082"/>
            <a:ext cx="20290572" cy="1402921"/>
            <a:chOff x="0" y="0"/>
            <a:chExt cx="27054096" cy="1870562"/>
          </a:xfrm>
        </p:grpSpPr>
        <p:grpSp>
          <p:nvGrpSpPr>
            <p:cNvPr name="Group 31" id="31"/>
            <p:cNvGrpSpPr/>
            <p:nvPr/>
          </p:nvGrpSpPr>
          <p:grpSpPr>
            <a:xfrm rot="0">
              <a:off x="0" y="695371"/>
              <a:ext cx="27054096" cy="1175191"/>
              <a:chOff x="0" y="0"/>
              <a:chExt cx="5344019" cy="232136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2938" y="0"/>
                <a:ext cx="5338143" cy="232136"/>
              </a:xfrm>
              <a:custGeom>
                <a:avLst/>
                <a:gdLst/>
                <a:ahLst/>
                <a:cxnLst/>
                <a:rect r="r" b="b" t="t" l="l"/>
                <a:pathLst>
                  <a:path h="232136" w="5338143">
                    <a:moveTo>
                      <a:pt x="205985" y="0"/>
                    </a:moveTo>
                    <a:lnTo>
                      <a:pt x="5335358" y="0"/>
                    </a:lnTo>
                    <a:cubicBezTo>
                      <a:pt x="5336377" y="0"/>
                      <a:pt x="5337302" y="596"/>
                      <a:pt x="5337722" y="1524"/>
                    </a:cubicBezTo>
                    <a:cubicBezTo>
                      <a:pt x="5338143" y="2452"/>
                      <a:pt x="5337983" y="3540"/>
                      <a:pt x="5337312" y="4306"/>
                    </a:cubicBezTo>
                    <a:lnTo>
                      <a:pt x="5141651" y="227830"/>
                    </a:lnTo>
                    <a:cubicBezTo>
                      <a:pt x="5139255" y="230567"/>
                      <a:pt x="5135795" y="232136"/>
                      <a:pt x="5132158" y="232136"/>
                    </a:cubicBezTo>
                    <a:lnTo>
                      <a:pt x="2785" y="232136"/>
                    </a:lnTo>
                    <a:cubicBezTo>
                      <a:pt x="1766" y="232136"/>
                      <a:pt x="842" y="231541"/>
                      <a:pt x="421" y="230613"/>
                    </a:cubicBezTo>
                    <a:cubicBezTo>
                      <a:pt x="0" y="229685"/>
                      <a:pt x="161" y="228597"/>
                      <a:pt x="832" y="227830"/>
                    </a:cubicBezTo>
                    <a:lnTo>
                      <a:pt x="196492" y="4306"/>
                    </a:lnTo>
                    <a:cubicBezTo>
                      <a:pt x="198888" y="1570"/>
                      <a:pt x="202348" y="0"/>
                      <a:pt x="205985" y="0"/>
                    </a:cubicBezTo>
                    <a:close/>
                  </a:path>
                </a:pathLst>
              </a:custGeom>
              <a:solidFill>
                <a:srgbClr val="3BB8B2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101600" y="-38100"/>
                <a:ext cx="5140819" cy="27023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sp>
          <p:nvSpPr>
            <p:cNvPr name="Freeform 34" id="34"/>
            <p:cNvSpPr/>
            <p:nvPr/>
          </p:nvSpPr>
          <p:spPr>
            <a:xfrm flipH="false" flipV="false" rot="0">
              <a:off x="15829560" y="79980"/>
              <a:ext cx="2702942" cy="1536849"/>
            </a:xfrm>
            <a:custGeom>
              <a:avLst/>
              <a:gdLst/>
              <a:ahLst/>
              <a:cxnLst/>
              <a:rect r="r" b="b" t="t" l="l"/>
              <a:pathLst>
                <a:path h="1536849" w="2702942">
                  <a:moveTo>
                    <a:pt x="0" y="0"/>
                  </a:moveTo>
                  <a:lnTo>
                    <a:pt x="2702942" y="0"/>
                  </a:lnTo>
                  <a:lnTo>
                    <a:pt x="2702942" y="1536848"/>
                  </a:lnTo>
                  <a:lnTo>
                    <a:pt x="0" y="1536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2533" t="0" r="0" b="-1211"/>
              </a:stretch>
            </a:blipFill>
          </p:spPr>
        </p:sp>
        <p:grpSp>
          <p:nvGrpSpPr>
            <p:cNvPr name="Group 35" id="35"/>
            <p:cNvGrpSpPr/>
            <p:nvPr/>
          </p:nvGrpSpPr>
          <p:grpSpPr>
            <a:xfrm rot="0">
              <a:off x="3180785" y="0"/>
              <a:ext cx="15179769" cy="1508086"/>
              <a:chOff x="0" y="0"/>
              <a:chExt cx="1658953" cy="164814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1658953" cy="164814"/>
              </a:xfrm>
              <a:custGeom>
                <a:avLst/>
                <a:gdLst/>
                <a:ahLst/>
                <a:cxnLst/>
                <a:rect r="r" b="b" t="t" l="l"/>
                <a:pathLst>
                  <a:path h="164814" w="1658953">
                    <a:moveTo>
                      <a:pt x="20401" y="0"/>
                    </a:moveTo>
                    <a:lnTo>
                      <a:pt x="1638552" y="0"/>
                    </a:lnTo>
                    <a:cubicBezTo>
                      <a:pt x="1649819" y="0"/>
                      <a:pt x="1658953" y="9134"/>
                      <a:pt x="1658953" y="20401"/>
                    </a:cubicBezTo>
                    <a:lnTo>
                      <a:pt x="1658953" y="144414"/>
                    </a:lnTo>
                    <a:cubicBezTo>
                      <a:pt x="1658953" y="149824"/>
                      <a:pt x="1656804" y="155013"/>
                      <a:pt x="1652978" y="158839"/>
                    </a:cubicBezTo>
                    <a:cubicBezTo>
                      <a:pt x="1649152" y="162665"/>
                      <a:pt x="1643963" y="164814"/>
                      <a:pt x="1638552" y="164814"/>
                    </a:cubicBezTo>
                    <a:lnTo>
                      <a:pt x="20401" y="164814"/>
                    </a:lnTo>
                    <a:cubicBezTo>
                      <a:pt x="14990" y="164814"/>
                      <a:pt x="9801" y="162665"/>
                      <a:pt x="5975" y="158839"/>
                    </a:cubicBezTo>
                    <a:cubicBezTo>
                      <a:pt x="2149" y="155013"/>
                      <a:pt x="0" y="149824"/>
                      <a:pt x="0" y="144414"/>
                    </a:cubicBezTo>
                    <a:lnTo>
                      <a:pt x="0" y="20401"/>
                    </a:lnTo>
                    <a:cubicBezTo>
                      <a:pt x="0" y="14990"/>
                      <a:pt x="2149" y="9801"/>
                      <a:pt x="5975" y="5975"/>
                    </a:cubicBezTo>
                    <a:cubicBezTo>
                      <a:pt x="9801" y="2149"/>
                      <a:pt x="14990" y="0"/>
                      <a:pt x="20401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49BFB4">
                      <a:alpha val="100000"/>
                    </a:srgbClr>
                  </a:gs>
                  <a:gs pos="100000">
                    <a:srgbClr val="005D7C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19050"/>
                <a:ext cx="1658953" cy="1838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79"/>
                  </a:lnSpc>
                </a:pPr>
              </a:p>
            </p:txBody>
          </p:sp>
        </p:grpSp>
        <p:sp>
          <p:nvSpPr>
            <p:cNvPr name="TextBox 38" id="38"/>
            <p:cNvSpPr txBox="true"/>
            <p:nvPr/>
          </p:nvSpPr>
          <p:spPr>
            <a:xfrm rot="0">
              <a:off x="5144174" y="843729"/>
              <a:ext cx="12795979" cy="590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6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12621396" y="1128293"/>
            <a:ext cx="2717602" cy="634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54"/>
              </a:lnSpc>
              <a:spcBef>
                <a:spcPct val="0"/>
              </a:spcBef>
            </a:pPr>
            <a:r>
              <a:rPr lang="en-US" b="true" sz="353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MUNICÍPIOS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90754" y="827150"/>
            <a:ext cx="10225815" cy="616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99"/>
              </a:lnSpc>
              <a:spcBef>
                <a:spcPct val="0"/>
              </a:spcBef>
            </a:pPr>
            <a:r>
              <a:rPr lang="en-US" sz="39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ÁREAS PRIORITÁRIAS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3" id="3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2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2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3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3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3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0" y="9510305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grpSp>
          <p:nvGrpSpPr>
            <p:cNvPr name="Group 21" id="21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24" id="24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7801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4926" t="0" r="-4926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12248" r="0" b="-6111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-2099294" y="268274"/>
            <a:ext cx="11513787" cy="1212621"/>
            <a:chOff x="0" y="0"/>
            <a:chExt cx="15351717" cy="1616828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2648775" y="79980"/>
              <a:ext cx="2702942" cy="1536849"/>
            </a:xfrm>
            <a:custGeom>
              <a:avLst/>
              <a:gdLst/>
              <a:ahLst/>
              <a:cxnLst/>
              <a:rect r="r" b="b" t="t" l="l"/>
              <a:pathLst>
                <a:path h="1536849" w="2702942">
                  <a:moveTo>
                    <a:pt x="0" y="0"/>
                  </a:moveTo>
                  <a:lnTo>
                    <a:pt x="2702942" y="0"/>
                  </a:lnTo>
                  <a:lnTo>
                    <a:pt x="2702942" y="1536848"/>
                  </a:lnTo>
                  <a:lnTo>
                    <a:pt x="0" y="1536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2533" t="0" r="0" b="-1211"/>
              </a:stretch>
            </a:blipFill>
          </p:spPr>
        </p:sp>
        <p:grpSp>
          <p:nvGrpSpPr>
            <p:cNvPr name="Group 30" id="30"/>
            <p:cNvGrpSpPr/>
            <p:nvPr/>
          </p:nvGrpSpPr>
          <p:grpSpPr>
            <a:xfrm rot="0">
              <a:off x="0" y="0"/>
              <a:ext cx="15179769" cy="1508086"/>
              <a:chOff x="0" y="0"/>
              <a:chExt cx="1658953" cy="164814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1658953" cy="164814"/>
              </a:xfrm>
              <a:custGeom>
                <a:avLst/>
                <a:gdLst/>
                <a:ahLst/>
                <a:cxnLst/>
                <a:rect r="r" b="b" t="t" l="l"/>
                <a:pathLst>
                  <a:path h="164814" w="1658953">
                    <a:moveTo>
                      <a:pt x="20401" y="0"/>
                    </a:moveTo>
                    <a:lnTo>
                      <a:pt x="1638552" y="0"/>
                    </a:lnTo>
                    <a:cubicBezTo>
                      <a:pt x="1649819" y="0"/>
                      <a:pt x="1658953" y="9134"/>
                      <a:pt x="1658953" y="20401"/>
                    </a:cubicBezTo>
                    <a:lnTo>
                      <a:pt x="1658953" y="144414"/>
                    </a:lnTo>
                    <a:cubicBezTo>
                      <a:pt x="1658953" y="149824"/>
                      <a:pt x="1656804" y="155013"/>
                      <a:pt x="1652978" y="158839"/>
                    </a:cubicBezTo>
                    <a:cubicBezTo>
                      <a:pt x="1649152" y="162665"/>
                      <a:pt x="1643963" y="164814"/>
                      <a:pt x="1638552" y="164814"/>
                    </a:cubicBezTo>
                    <a:lnTo>
                      <a:pt x="20401" y="164814"/>
                    </a:lnTo>
                    <a:cubicBezTo>
                      <a:pt x="14990" y="164814"/>
                      <a:pt x="9801" y="162665"/>
                      <a:pt x="5975" y="158839"/>
                    </a:cubicBezTo>
                    <a:cubicBezTo>
                      <a:pt x="2149" y="155013"/>
                      <a:pt x="0" y="149824"/>
                      <a:pt x="0" y="144414"/>
                    </a:cubicBezTo>
                    <a:lnTo>
                      <a:pt x="0" y="20401"/>
                    </a:lnTo>
                    <a:cubicBezTo>
                      <a:pt x="0" y="14990"/>
                      <a:pt x="2149" y="9801"/>
                      <a:pt x="5975" y="5975"/>
                    </a:cubicBezTo>
                    <a:cubicBezTo>
                      <a:pt x="9801" y="2149"/>
                      <a:pt x="14990" y="0"/>
                      <a:pt x="20401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49BFB4">
                      <a:alpha val="100000"/>
                    </a:srgbClr>
                  </a:gs>
                  <a:gs pos="100000">
                    <a:srgbClr val="005D7C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19050"/>
                <a:ext cx="1658953" cy="1838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79"/>
                  </a:lnSpc>
                </a:pPr>
              </a:p>
            </p:txBody>
          </p:sp>
        </p:grpSp>
        <p:sp>
          <p:nvSpPr>
            <p:cNvPr name="TextBox 33" id="33"/>
            <p:cNvSpPr txBox="true"/>
            <p:nvPr/>
          </p:nvSpPr>
          <p:spPr>
            <a:xfrm rot="0">
              <a:off x="1963389" y="843729"/>
              <a:ext cx="12795979" cy="590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69"/>
                </a:lnSpc>
                <a:spcBef>
                  <a:spcPct val="0"/>
                </a:spcBef>
              </a:pP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3720063" y="437344"/>
              <a:ext cx="10990105" cy="7294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49"/>
                </a:lnSpc>
                <a:spcBef>
                  <a:spcPct val="0"/>
                </a:spcBef>
              </a:pPr>
              <a:r>
                <a:rPr lang="en-US" sz="3422">
                  <a:solidFill>
                    <a:srgbClr val="FB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MODELO 5W2H DE PLANEJAMENTO</a:t>
              </a:r>
            </a:p>
          </p:txBody>
        </p:sp>
      </p:grpSp>
      <p:sp>
        <p:nvSpPr>
          <p:cNvPr name="Freeform 35" id="35">
            <a:hlinkClick r:id="rId13" tooltip="https://docs.google.com/spreadsheets/d/1XSSz0DutohnmOPCV3wmBiQVKPDIarSVD/edit?usp=sharing&amp;ouid=103371843356230444319&amp;rtpof=true&amp;sd=true"/>
          </p:cNvPr>
          <p:cNvSpPr/>
          <p:nvPr/>
        </p:nvSpPr>
        <p:spPr>
          <a:xfrm flipH="false" flipV="false" rot="0">
            <a:off x="2396468" y="1717530"/>
            <a:ext cx="13495065" cy="5313682"/>
          </a:xfrm>
          <a:custGeom>
            <a:avLst/>
            <a:gdLst/>
            <a:ahLst/>
            <a:cxnLst/>
            <a:rect r="r" b="b" t="t" l="l"/>
            <a:pathLst>
              <a:path h="5313682" w="13495065">
                <a:moveTo>
                  <a:pt x="0" y="0"/>
                </a:moveTo>
                <a:lnTo>
                  <a:pt x="13495064" y="0"/>
                </a:lnTo>
                <a:lnTo>
                  <a:pt x="13495064" y="5313682"/>
                </a:lnTo>
                <a:lnTo>
                  <a:pt x="0" y="53136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350752" y="7476950"/>
            <a:ext cx="15586623" cy="869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obj</a:t>
            </a: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etivo do 5W2H é detalhar um plano de ação, garantindo que todos os envolvidos compreendam claramente o que precisa ser feito, por quê, onde, quando, quem, como e quanto custará. 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3" id="3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2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2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3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3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3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5400000">
            <a:off x="15851843" y="-5478741"/>
            <a:ext cx="11414992" cy="7885832"/>
            <a:chOff x="0" y="0"/>
            <a:chExt cx="772191" cy="53345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0" y="9510305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8" id="18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grpSp>
          <p:nvGrpSpPr>
            <p:cNvPr name="Group 24" id="24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27" id="27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7801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4926" t="0" r="-4926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12248" r="0" b="-6111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2089015" y="5143500"/>
            <a:ext cx="14295322" cy="716697"/>
            <a:chOff x="0" y="0"/>
            <a:chExt cx="19060430" cy="955596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985150" cy="955596"/>
            </a:xfrm>
            <a:custGeom>
              <a:avLst/>
              <a:gdLst/>
              <a:ahLst/>
              <a:cxnLst/>
              <a:rect r="r" b="b" t="t" l="l"/>
              <a:pathLst>
                <a:path h="955596" w="985150">
                  <a:moveTo>
                    <a:pt x="0" y="0"/>
                  </a:moveTo>
                  <a:lnTo>
                    <a:pt x="985150" y="0"/>
                  </a:lnTo>
                  <a:lnTo>
                    <a:pt x="985150" y="955596"/>
                  </a:lnTo>
                  <a:lnTo>
                    <a:pt x="0" y="955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 rot="0">
              <a:off x="1374860" y="-17679"/>
              <a:ext cx="17685570" cy="9000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80"/>
                </a:lnSpc>
              </a:pPr>
              <a:r>
                <a:rPr lang="en-US" sz="3986" u="sng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https://jrsa-epidemiologia.shinyapps.io/AppConsolidadoV2/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-2829430" y="522082"/>
            <a:ext cx="20290572" cy="1402921"/>
            <a:chOff x="0" y="0"/>
            <a:chExt cx="27054096" cy="1870562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695371"/>
              <a:ext cx="27054096" cy="1175191"/>
              <a:chOff x="0" y="0"/>
              <a:chExt cx="5344019" cy="232136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2938" y="0"/>
                <a:ext cx="5338143" cy="232136"/>
              </a:xfrm>
              <a:custGeom>
                <a:avLst/>
                <a:gdLst/>
                <a:ahLst/>
                <a:cxnLst/>
                <a:rect r="r" b="b" t="t" l="l"/>
                <a:pathLst>
                  <a:path h="232136" w="5338143">
                    <a:moveTo>
                      <a:pt x="205985" y="0"/>
                    </a:moveTo>
                    <a:lnTo>
                      <a:pt x="5335358" y="0"/>
                    </a:lnTo>
                    <a:cubicBezTo>
                      <a:pt x="5336377" y="0"/>
                      <a:pt x="5337302" y="596"/>
                      <a:pt x="5337722" y="1524"/>
                    </a:cubicBezTo>
                    <a:cubicBezTo>
                      <a:pt x="5338143" y="2452"/>
                      <a:pt x="5337983" y="3540"/>
                      <a:pt x="5337312" y="4306"/>
                    </a:cubicBezTo>
                    <a:lnTo>
                      <a:pt x="5141651" y="227830"/>
                    </a:lnTo>
                    <a:cubicBezTo>
                      <a:pt x="5139255" y="230567"/>
                      <a:pt x="5135795" y="232136"/>
                      <a:pt x="5132158" y="232136"/>
                    </a:cubicBezTo>
                    <a:lnTo>
                      <a:pt x="2785" y="232136"/>
                    </a:lnTo>
                    <a:cubicBezTo>
                      <a:pt x="1766" y="232136"/>
                      <a:pt x="842" y="231541"/>
                      <a:pt x="421" y="230613"/>
                    </a:cubicBezTo>
                    <a:cubicBezTo>
                      <a:pt x="0" y="229685"/>
                      <a:pt x="161" y="228597"/>
                      <a:pt x="832" y="227830"/>
                    </a:cubicBezTo>
                    <a:lnTo>
                      <a:pt x="196492" y="4306"/>
                    </a:lnTo>
                    <a:cubicBezTo>
                      <a:pt x="198888" y="1570"/>
                      <a:pt x="202348" y="0"/>
                      <a:pt x="205985" y="0"/>
                    </a:cubicBezTo>
                    <a:close/>
                  </a:path>
                </a:pathLst>
              </a:custGeom>
              <a:solidFill>
                <a:srgbClr val="3BB8B2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101600" y="-38100"/>
                <a:ext cx="5140819" cy="27023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sp>
          <p:nvSpPr>
            <p:cNvPr name="Freeform 38" id="38"/>
            <p:cNvSpPr/>
            <p:nvPr/>
          </p:nvSpPr>
          <p:spPr>
            <a:xfrm flipH="false" flipV="false" rot="0">
              <a:off x="15829560" y="79980"/>
              <a:ext cx="2702942" cy="1536849"/>
            </a:xfrm>
            <a:custGeom>
              <a:avLst/>
              <a:gdLst/>
              <a:ahLst/>
              <a:cxnLst/>
              <a:rect r="r" b="b" t="t" l="l"/>
              <a:pathLst>
                <a:path h="1536849" w="2702942">
                  <a:moveTo>
                    <a:pt x="0" y="0"/>
                  </a:moveTo>
                  <a:lnTo>
                    <a:pt x="2702942" y="0"/>
                  </a:lnTo>
                  <a:lnTo>
                    <a:pt x="2702942" y="1536848"/>
                  </a:lnTo>
                  <a:lnTo>
                    <a:pt x="0" y="1536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533" t="0" r="0" b="-1211"/>
              </a:stretch>
            </a:blipFill>
          </p:spPr>
        </p:sp>
        <p:grpSp>
          <p:nvGrpSpPr>
            <p:cNvPr name="Group 39" id="39"/>
            <p:cNvGrpSpPr/>
            <p:nvPr/>
          </p:nvGrpSpPr>
          <p:grpSpPr>
            <a:xfrm rot="0">
              <a:off x="3180785" y="0"/>
              <a:ext cx="15179769" cy="1508086"/>
              <a:chOff x="0" y="0"/>
              <a:chExt cx="1658953" cy="164814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1658953" cy="164814"/>
              </a:xfrm>
              <a:custGeom>
                <a:avLst/>
                <a:gdLst/>
                <a:ahLst/>
                <a:cxnLst/>
                <a:rect r="r" b="b" t="t" l="l"/>
                <a:pathLst>
                  <a:path h="164814" w="1658953">
                    <a:moveTo>
                      <a:pt x="20401" y="0"/>
                    </a:moveTo>
                    <a:lnTo>
                      <a:pt x="1638552" y="0"/>
                    </a:lnTo>
                    <a:cubicBezTo>
                      <a:pt x="1649819" y="0"/>
                      <a:pt x="1658953" y="9134"/>
                      <a:pt x="1658953" y="20401"/>
                    </a:cubicBezTo>
                    <a:lnTo>
                      <a:pt x="1658953" y="144414"/>
                    </a:lnTo>
                    <a:cubicBezTo>
                      <a:pt x="1658953" y="149824"/>
                      <a:pt x="1656804" y="155013"/>
                      <a:pt x="1652978" y="158839"/>
                    </a:cubicBezTo>
                    <a:cubicBezTo>
                      <a:pt x="1649152" y="162665"/>
                      <a:pt x="1643963" y="164814"/>
                      <a:pt x="1638552" y="164814"/>
                    </a:cubicBezTo>
                    <a:lnTo>
                      <a:pt x="20401" y="164814"/>
                    </a:lnTo>
                    <a:cubicBezTo>
                      <a:pt x="14990" y="164814"/>
                      <a:pt x="9801" y="162665"/>
                      <a:pt x="5975" y="158839"/>
                    </a:cubicBezTo>
                    <a:cubicBezTo>
                      <a:pt x="2149" y="155013"/>
                      <a:pt x="0" y="149824"/>
                      <a:pt x="0" y="144414"/>
                    </a:cubicBezTo>
                    <a:lnTo>
                      <a:pt x="0" y="20401"/>
                    </a:lnTo>
                    <a:cubicBezTo>
                      <a:pt x="0" y="14990"/>
                      <a:pt x="2149" y="9801"/>
                      <a:pt x="5975" y="5975"/>
                    </a:cubicBezTo>
                    <a:cubicBezTo>
                      <a:pt x="9801" y="2149"/>
                      <a:pt x="14990" y="0"/>
                      <a:pt x="20401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49BFB4">
                      <a:alpha val="100000"/>
                    </a:srgbClr>
                  </a:gs>
                  <a:gs pos="100000">
                    <a:srgbClr val="005D7C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-19050"/>
                <a:ext cx="1658953" cy="1838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79"/>
                  </a:lnSpc>
                </a:pPr>
              </a:p>
            </p:txBody>
          </p:sp>
        </p:grpSp>
        <p:sp>
          <p:nvSpPr>
            <p:cNvPr name="TextBox 42" id="42"/>
            <p:cNvSpPr txBox="true"/>
            <p:nvPr/>
          </p:nvSpPr>
          <p:spPr>
            <a:xfrm rot="0">
              <a:off x="5144174" y="843729"/>
              <a:ext cx="12795979" cy="590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6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11376374" y="1128293"/>
            <a:ext cx="5207645" cy="634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54"/>
              </a:lnSpc>
              <a:spcBef>
                <a:spcPct val="0"/>
              </a:spcBef>
            </a:pPr>
            <a:r>
              <a:rPr lang="en-US" b="true" sz="353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BAIRROS PRIORITÁRIOS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90754" y="827150"/>
            <a:ext cx="10225815" cy="616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99"/>
              </a:lnSpc>
              <a:spcBef>
                <a:spcPct val="0"/>
              </a:spcBef>
            </a:pPr>
            <a:r>
              <a:rPr lang="en-US" sz="39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ESTRATIFICAÇÃO DE RISCO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7641610" y="-287868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63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63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4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4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4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4000"/>
              </a:blip>
              <a:stretch>
                <a:fillRect l="-186306" t="-38865" r="0" b="0"/>
              </a:stretch>
            </a:blipFill>
          </p:spPr>
        </p:sp>
      </p:grpSp>
      <p:sp>
        <p:nvSpPr>
          <p:cNvPr name="AutoShape 10" id="10"/>
          <p:cNvSpPr/>
          <p:nvPr/>
        </p:nvSpPr>
        <p:spPr>
          <a:xfrm flipH="true" flipV="true">
            <a:off x="9228759" y="1931095"/>
            <a:ext cx="14288" cy="3743650"/>
          </a:xfrm>
          <a:prstGeom prst="line">
            <a:avLst/>
          </a:prstGeom>
          <a:ln cap="flat" w="28575">
            <a:solidFill>
              <a:srgbClr val="156D8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0082655" y="3103631"/>
            <a:ext cx="1630672" cy="1514487"/>
          </a:xfrm>
          <a:custGeom>
            <a:avLst/>
            <a:gdLst/>
            <a:ahLst/>
            <a:cxnLst/>
            <a:rect r="r" b="b" t="t" l="l"/>
            <a:pathLst>
              <a:path h="1514487" w="1630672">
                <a:moveTo>
                  <a:pt x="0" y="0"/>
                </a:moveTo>
                <a:lnTo>
                  <a:pt x="1630673" y="0"/>
                </a:lnTo>
                <a:lnTo>
                  <a:pt x="1630673" y="1514487"/>
                </a:lnTo>
                <a:lnTo>
                  <a:pt x="0" y="1514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652288" y="3430649"/>
            <a:ext cx="7679911" cy="733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8"/>
              </a:lnSpc>
            </a:pPr>
            <a:r>
              <a:rPr lang="en-US" sz="4597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OBRIGADO!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988075" y="3458929"/>
            <a:ext cx="5512195" cy="1285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9"/>
              </a:lnSpc>
            </a:pPr>
            <a:r>
              <a:rPr lang="en-US" b="true" sz="2141">
                <a:solidFill>
                  <a:srgbClr val="156D8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CONTATO: </a:t>
            </a:r>
          </a:p>
          <a:p>
            <a:pPr algn="l">
              <a:lnSpc>
                <a:spcPts val="3319"/>
              </a:lnSpc>
            </a:pPr>
            <a:r>
              <a:rPr lang="en-US" sz="2141" u="sng">
                <a:solidFill>
                  <a:srgbClr val="156D88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  <a:hlinkClick r:id="rId7" tooltip="mailto:luciabrantesaguiar@gmail.com"/>
              </a:rPr>
              <a:t>coordenaçãoarboviorsesrn@gmail.com </a:t>
            </a:r>
          </a:p>
          <a:p>
            <a:pPr algn="l">
              <a:lnSpc>
                <a:spcPts val="3319"/>
              </a:lnSpc>
            </a:pPr>
          </a:p>
        </p:txBody>
      </p:sp>
      <p:grpSp>
        <p:nvGrpSpPr>
          <p:cNvPr name="Group 14" id="14"/>
          <p:cNvGrpSpPr/>
          <p:nvPr/>
        </p:nvGrpSpPr>
        <p:grpSpPr>
          <a:xfrm rot="0">
            <a:off x="5492244" y="9258300"/>
            <a:ext cx="7360662" cy="2728969"/>
            <a:chOff x="0" y="0"/>
            <a:chExt cx="9814216" cy="3638625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9814216" cy="3638625"/>
              <a:chOff x="0" y="0"/>
              <a:chExt cx="1938611" cy="71874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938611" cy="718741"/>
              </a:xfrm>
              <a:custGeom>
                <a:avLst/>
                <a:gdLst/>
                <a:ahLst/>
                <a:cxnLst/>
                <a:rect r="r" b="b" t="t" l="l"/>
                <a:pathLst>
                  <a:path h="718741" w="1938611">
                    <a:moveTo>
                      <a:pt x="31907" y="0"/>
                    </a:moveTo>
                    <a:lnTo>
                      <a:pt x="1906704" y="0"/>
                    </a:lnTo>
                    <a:cubicBezTo>
                      <a:pt x="1924325" y="0"/>
                      <a:pt x="1938611" y="14285"/>
                      <a:pt x="1938611" y="31907"/>
                    </a:cubicBezTo>
                    <a:lnTo>
                      <a:pt x="1938611" y="686834"/>
                    </a:lnTo>
                    <a:cubicBezTo>
                      <a:pt x="1938611" y="704456"/>
                      <a:pt x="1924325" y="718741"/>
                      <a:pt x="1906704" y="718741"/>
                    </a:cubicBezTo>
                    <a:lnTo>
                      <a:pt x="31907" y="718741"/>
                    </a:lnTo>
                    <a:cubicBezTo>
                      <a:pt x="23445" y="718741"/>
                      <a:pt x="15329" y="715379"/>
                      <a:pt x="9345" y="709395"/>
                    </a:cubicBezTo>
                    <a:cubicBezTo>
                      <a:pt x="3362" y="703412"/>
                      <a:pt x="0" y="695296"/>
                      <a:pt x="0" y="686834"/>
                    </a:cubicBezTo>
                    <a:lnTo>
                      <a:pt x="0" y="31907"/>
                    </a:lnTo>
                    <a:cubicBezTo>
                      <a:pt x="0" y="14285"/>
                      <a:pt x="14285" y="0"/>
                      <a:pt x="31907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67CBC5">
                      <a:alpha val="100000"/>
                    </a:srgbClr>
                  </a:gs>
                  <a:gs pos="100000">
                    <a:srgbClr val="006886">
                      <a:alpha val="100000"/>
                    </a:srgbClr>
                  </a:gs>
                </a:gsLst>
                <a:path path="circle">
                  <a:fillToRect l="50000" r="50000" t="50000" b="50000"/>
                </a:path>
              </a:gra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66675"/>
                <a:ext cx="1938611" cy="785416"/>
              </a:xfrm>
              <a:prstGeom prst="rect">
                <a:avLst/>
              </a:prstGeom>
            </p:spPr>
            <p:txBody>
              <a:bodyPr anchor="ctr" rtlCol="false" tIns="58611" lIns="58611" bIns="58611" rIns="58611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4497034" y="211266"/>
              <a:ext cx="2028743" cy="975071"/>
            </a:xfrm>
            <a:custGeom>
              <a:avLst/>
              <a:gdLst/>
              <a:ahLst/>
              <a:cxnLst/>
              <a:rect r="r" b="b" t="t" l="l"/>
              <a:pathLst>
                <a:path h="975071" w="2028743">
                  <a:moveTo>
                    <a:pt x="0" y="0"/>
                  </a:moveTo>
                  <a:lnTo>
                    <a:pt x="2028742" y="0"/>
                  </a:lnTo>
                  <a:lnTo>
                    <a:pt x="2028742" y="975071"/>
                  </a:lnTo>
                  <a:lnTo>
                    <a:pt x="0" y="975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7801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7126776" y="228235"/>
              <a:ext cx="1093201" cy="941135"/>
            </a:xfrm>
            <a:custGeom>
              <a:avLst/>
              <a:gdLst/>
              <a:ahLst/>
              <a:cxnLst/>
              <a:rect r="r" b="b" t="t" l="l"/>
              <a:pathLst>
                <a:path h="941135" w="1093201">
                  <a:moveTo>
                    <a:pt x="0" y="0"/>
                  </a:moveTo>
                  <a:lnTo>
                    <a:pt x="1093201" y="0"/>
                  </a:lnTo>
                  <a:lnTo>
                    <a:pt x="1093201" y="941134"/>
                  </a:lnTo>
                  <a:lnTo>
                    <a:pt x="0" y="9411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4926" t="0" r="-4926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518040" y="245203"/>
              <a:ext cx="2373583" cy="907198"/>
            </a:xfrm>
            <a:custGeom>
              <a:avLst/>
              <a:gdLst/>
              <a:ahLst/>
              <a:cxnLst/>
              <a:rect r="r" b="b" t="t" l="l"/>
              <a:pathLst>
                <a:path h="907198" w="2373583">
                  <a:moveTo>
                    <a:pt x="0" y="0"/>
                  </a:moveTo>
                  <a:lnTo>
                    <a:pt x="2373583" y="0"/>
                  </a:lnTo>
                  <a:lnTo>
                    <a:pt x="2373583" y="907198"/>
                  </a:lnTo>
                  <a:lnTo>
                    <a:pt x="0" y="907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12248" r="0" b="-6111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7940032" y="-817638"/>
            <a:ext cx="695935" cy="11491314"/>
            <a:chOff x="0" y="0"/>
            <a:chExt cx="284825" cy="470303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84825" cy="4703037"/>
            </a:xfrm>
            <a:custGeom>
              <a:avLst/>
              <a:gdLst/>
              <a:ahLst/>
              <a:cxnLst/>
              <a:rect r="r" b="b" t="t" l="l"/>
              <a:pathLst>
                <a:path h="4703037" w="284825">
                  <a:moveTo>
                    <a:pt x="0" y="0"/>
                  </a:moveTo>
                  <a:lnTo>
                    <a:pt x="284825" y="0"/>
                  </a:lnTo>
                  <a:lnTo>
                    <a:pt x="284825" y="4703037"/>
                  </a:lnTo>
                  <a:lnTo>
                    <a:pt x="0" y="4703037"/>
                  </a:lnTo>
                  <a:close/>
                </a:path>
              </a:pathLst>
            </a:custGeom>
            <a:gradFill rotWithShape="true">
              <a:gsLst>
                <a:gs pos="0">
                  <a:srgbClr val="67CBC5">
                    <a:alpha val="100000"/>
                  </a:srgbClr>
                </a:gs>
                <a:gs pos="100000">
                  <a:srgbClr val="006886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284825" cy="4731612"/>
            </a:xfrm>
            <a:prstGeom prst="rect">
              <a:avLst/>
            </a:prstGeom>
          </p:spPr>
          <p:txBody>
            <a:bodyPr anchor="ctr" rtlCol="false" tIns="43268" lIns="43268" bIns="43268" rIns="43268"/>
            <a:lstStyle/>
            <a:p>
              <a:pPr algn="ctr">
                <a:lnSpc>
                  <a:spcPts val="1788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-352953" y="4116"/>
            <a:ext cx="695935" cy="11491314"/>
            <a:chOff x="0" y="0"/>
            <a:chExt cx="284825" cy="4703037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84825" cy="4703037"/>
            </a:xfrm>
            <a:custGeom>
              <a:avLst/>
              <a:gdLst/>
              <a:ahLst/>
              <a:cxnLst/>
              <a:rect r="r" b="b" t="t" l="l"/>
              <a:pathLst>
                <a:path h="4703037" w="284825">
                  <a:moveTo>
                    <a:pt x="0" y="0"/>
                  </a:moveTo>
                  <a:lnTo>
                    <a:pt x="284825" y="0"/>
                  </a:lnTo>
                  <a:lnTo>
                    <a:pt x="284825" y="4703037"/>
                  </a:lnTo>
                  <a:lnTo>
                    <a:pt x="0" y="4703037"/>
                  </a:lnTo>
                  <a:close/>
                </a:path>
              </a:pathLst>
            </a:custGeom>
            <a:gradFill rotWithShape="true">
              <a:gsLst>
                <a:gs pos="0">
                  <a:srgbClr val="67CBC5">
                    <a:alpha val="100000"/>
                  </a:srgbClr>
                </a:gs>
                <a:gs pos="100000">
                  <a:srgbClr val="006886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284825" cy="4731612"/>
            </a:xfrm>
            <a:prstGeom prst="rect">
              <a:avLst/>
            </a:prstGeom>
          </p:spPr>
          <p:txBody>
            <a:bodyPr anchor="ctr" rtlCol="false" tIns="43268" lIns="43268" bIns="43268" rIns="43268"/>
            <a:lstStyle/>
            <a:p>
              <a:pPr algn="ctr">
                <a:lnSpc>
                  <a:spcPts val="1788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829430" y="763043"/>
            <a:ext cx="19289670" cy="881393"/>
            <a:chOff x="0" y="0"/>
            <a:chExt cx="25719560" cy="117519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25719560" cy="1175191"/>
              <a:chOff x="0" y="0"/>
              <a:chExt cx="5080407" cy="23213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3090" y="0"/>
                <a:ext cx="5074226" cy="232136"/>
              </a:xfrm>
              <a:custGeom>
                <a:avLst/>
                <a:gdLst/>
                <a:ahLst/>
                <a:cxnLst/>
                <a:rect r="r" b="b" t="t" l="l"/>
                <a:pathLst>
                  <a:path h="232136" w="5074226">
                    <a:moveTo>
                      <a:pt x="206130" y="0"/>
                    </a:moveTo>
                    <a:lnTo>
                      <a:pt x="5071297" y="0"/>
                    </a:lnTo>
                    <a:cubicBezTo>
                      <a:pt x="5072368" y="0"/>
                      <a:pt x="5073341" y="627"/>
                      <a:pt x="5073784" y="1603"/>
                    </a:cubicBezTo>
                    <a:cubicBezTo>
                      <a:pt x="5074226" y="2579"/>
                      <a:pt x="5074057" y="3724"/>
                      <a:pt x="5073352" y="4530"/>
                    </a:cubicBezTo>
                    <a:lnTo>
                      <a:pt x="4878082" y="227606"/>
                    </a:lnTo>
                    <a:cubicBezTo>
                      <a:pt x="4875562" y="230485"/>
                      <a:pt x="4871923" y="232136"/>
                      <a:pt x="4868097" y="232136"/>
                    </a:cubicBezTo>
                    <a:lnTo>
                      <a:pt x="2930" y="232136"/>
                    </a:lnTo>
                    <a:cubicBezTo>
                      <a:pt x="1859" y="232136"/>
                      <a:pt x="886" y="231510"/>
                      <a:pt x="443" y="230534"/>
                    </a:cubicBezTo>
                    <a:cubicBezTo>
                      <a:pt x="0" y="229558"/>
                      <a:pt x="169" y="228413"/>
                      <a:pt x="875" y="227606"/>
                    </a:cubicBezTo>
                    <a:lnTo>
                      <a:pt x="196145" y="4530"/>
                    </a:lnTo>
                    <a:cubicBezTo>
                      <a:pt x="198665" y="1651"/>
                      <a:pt x="202304" y="0"/>
                      <a:pt x="206130" y="0"/>
                    </a:cubicBezTo>
                    <a:close/>
                  </a:path>
                </a:pathLst>
              </a:custGeom>
              <a:solidFill>
                <a:srgbClr val="3BB8B2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101600" y="-38100"/>
                <a:ext cx="4877207" cy="27023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19327310" y="157111"/>
              <a:ext cx="4959494" cy="7255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394"/>
                </a:lnSpc>
                <a:spcBef>
                  <a:spcPct val="0"/>
                </a:spcBef>
              </a:pPr>
              <a:r>
                <a:rPr lang="en-US" b="true" sz="3138" strike="noStrike" u="none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RECOMENDAÇÕES 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9" id="9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-10800000">
            <a:off x="-87346" y="2971152"/>
            <a:ext cx="4161547" cy="7315848"/>
            <a:chOff x="0" y="0"/>
            <a:chExt cx="5548729" cy="9754464"/>
          </a:xfrm>
        </p:grpSpPr>
        <p:grpSp>
          <p:nvGrpSpPr>
            <p:cNvPr name="Group 16" id="16"/>
            <p:cNvGrpSpPr/>
            <p:nvPr/>
          </p:nvGrpSpPr>
          <p:grpSpPr>
            <a:xfrm rot="-5400000">
              <a:off x="1547419" y="266754"/>
              <a:ext cx="4268064" cy="3734556"/>
              <a:chOff x="0" y="0"/>
              <a:chExt cx="812800" cy="7112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-5400000">
              <a:off x="-396338" y="3809397"/>
              <a:ext cx="6341405" cy="5548729"/>
              <a:chOff x="0" y="0"/>
              <a:chExt cx="812800" cy="7112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</p:grpSp>
      <p:grpSp>
        <p:nvGrpSpPr>
          <p:cNvPr name="Group 22" id="22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4" id="24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5400000">
            <a:off x="15851843" y="-5478741"/>
            <a:ext cx="11414992" cy="7885832"/>
            <a:chOff x="0" y="0"/>
            <a:chExt cx="772191" cy="53345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7" id="27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0" id="30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grpSp>
          <p:nvGrpSpPr>
            <p:cNvPr name="Group 36" id="36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39" id="39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801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926" t="0" r="-4926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12248" r="0" b="-6111"/>
              </a:stretch>
            </a:blipFill>
          </p:spPr>
        </p:sp>
      </p:grpSp>
      <p:sp>
        <p:nvSpPr>
          <p:cNvPr name="Freeform 43" id="43"/>
          <p:cNvSpPr/>
          <p:nvPr/>
        </p:nvSpPr>
        <p:spPr>
          <a:xfrm flipH="false" flipV="false" rot="0">
            <a:off x="9042739" y="301499"/>
            <a:ext cx="2027206" cy="1152636"/>
          </a:xfrm>
          <a:custGeom>
            <a:avLst/>
            <a:gdLst/>
            <a:ahLst/>
            <a:cxnLst/>
            <a:rect r="r" b="b" t="t" l="l"/>
            <a:pathLst>
              <a:path h="1152636" w="2027206">
                <a:moveTo>
                  <a:pt x="0" y="0"/>
                </a:moveTo>
                <a:lnTo>
                  <a:pt x="2027207" y="0"/>
                </a:lnTo>
                <a:lnTo>
                  <a:pt x="2027207" y="1152637"/>
                </a:lnTo>
                <a:lnTo>
                  <a:pt x="0" y="11526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533" t="0" r="0" b="-1211"/>
            </a:stretch>
          </a:blipFill>
        </p:spPr>
      </p:sp>
      <p:grpSp>
        <p:nvGrpSpPr>
          <p:cNvPr name="Group 44" id="44"/>
          <p:cNvGrpSpPr/>
          <p:nvPr/>
        </p:nvGrpSpPr>
        <p:grpSpPr>
          <a:xfrm rot="0">
            <a:off x="-443842" y="241514"/>
            <a:ext cx="11384827" cy="1131065"/>
            <a:chOff x="0" y="0"/>
            <a:chExt cx="1658953" cy="164814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658953" cy="164814"/>
            </a:xfrm>
            <a:custGeom>
              <a:avLst/>
              <a:gdLst/>
              <a:ahLst/>
              <a:cxnLst/>
              <a:rect r="r" b="b" t="t" l="l"/>
              <a:pathLst>
                <a:path h="164814" w="1658953">
                  <a:moveTo>
                    <a:pt x="20401" y="0"/>
                  </a:moveTo>
                  <a:lnTo>
                    <a:pt x="1638552" y="0"/>
                  </a:lnTo>
                  <a:cubicBezTo>
                    <a:pt x="1649819" y="0"/>
                    <a:pt x="1658953" y="9134"/>
                    <a:pt x="1658953" y="20401"/>
                  </a:cubicBezTo>
                  <a:lnTo>
                    <a:pt x="1658953" y="144414"/>
                  </a:lnTo>
                  <a:cubicBezTo>
                    <a:pt x="1658953" y="149824"/>
                    <a:pt x="1656804" y="155013"/>
                    <a:pt x="1652978" y="158839"/>
                  </a:cubicBezTo>
                  <a:cubicBezTo>
                    <a:pt x="1649152" y="162665"/>
                    <a:pt x="1643963" y="164814"/>
                    <a:pt x="1638552" y="164814"/>
                  </a:cubicBezTo>
                  <a:lnTo>
                    <a:pt x="20401" y="164814"/>
                  </a:lnTo>
                  <a:cubicBezTo>
                    <a:pt x="14990" y="164814"/>
                    <a:pt x="9801" y="162665"/>
                    <a:pt x="5975" y="158839"/>
                  </a:cubicBezTo>
                  <a:cubicBezTo>
                    <a:pt x="2149" y="155013"/>
                    <a:pt x="0" y="149824"/>
                    <a:pt x="0" y="144414"/>
                  </a:cubicBezTo>
                  <a:lnTo>
                    <a:pt x="0" y="20401"/>
                  </a:lnTo>
                  <a:cubicBezTo>
                    <a:pt x="0" y="14990"/>
                    <a:pt x="2149" y="9801"/>
                    <a:pt x="5975" y="5975"/>
                  </a:cubicBezTo>
                  <a:cubicBezTo>
                    <a:pt x="9801" y="2149"/>
                    <a:pt x="14990" y="0"/>
                    <a:pt x="2040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19050"/>
              <a:ext cx="1658953" cy="183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47" id="47"/>
          <p:cNvSpPr txBox="true"/>
          <p:nvPr/>
        </p:nvSpPr>
        <p:spPr>
          <a:xfrm rot="0">
            <a:off x="1028700" y="867167"/>
            <a:ext cx="9596984" cy="44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9"/>
              </a:lnSpc>
              <a:spcBef>
                <a:spcPct val="0"/>
              </a:spcBef>
            </a:pPr>
          </a:p>
        </p:txBody>
      </p:sp>
      <p:sp>
        <p:nvSpPr>
          <p:cNvPr name="Freeform 48" id="48"/>
          <p:cNvSpPr/>
          <p:nvPr/>
        </p:nvSpPr>
        <p:spPr>
          <a:xfrm flipH="false" flipV="false" rot="0">
            <a:off x="768398" y="2019901"/>
            <a:ext cx="5465061" cy="6799454"/>
          </a:xfrm>
          <a:custGeom>
            <a:avLst/>
            <a:gdLst/>
            <a:ahLst/>
            <a:cxnLst/>
            <a:rect r="r" b="b" t="t" l="l"/>
            <a:pathLst>
              <a:path h="6799454" w="5465061">
                <a:moveTo>
                  <a:pt x="0" y="0"/>
                </a:moveTo>
                <a:lnTo>
                  <a:pt x="5465061" y="0"/>
                </a:lnTo>
                <a:lnTo>
                  <a:pt x="5465061" y="6799454"/>
                </a:lnTo>
                <a:lnTo>
                  <a:pt x="0" y="67994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49" id="49"/>
          <p:cNvSpPr txBox="true"/>
          <p:nvPr/>
        </p:nvSpPr>
        <p:spPr>
          <a:xfrm rot="0">
            <a:off x="6603876" y="1991326"/>
            <a:ext cx="10655424" cy="7365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3.1. Recome</a:t>
            </a:r>
            <a:r>
              <a:rPr lang="en-US" b="true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nda-se a implementação da vigilância entomológica com armadilhas de oviposição (ovitrampas), para o direcionamento e monitoramento de ações de controle de mosquitos das espécies Aedes aegypti e/ou Aedes albopictus. </a:t>
            </a:r>
          </a:p>
          <a:p>
            <a:pPr algn="just">
              <a:lnSpc>
                <a:spcPts val="2380"/>
              </a:lnSpc>
            </a:pPr>
          </a:p>
          <a:p>
            <a:pPr algn="just">
              <a:lnSpc>
                <a:spcPts val="2380"/>
              </a:lnSpc>
            </a:pPr>
            <a:r>
              <a:rPr lang="en-US" sz="17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3.2. Diante da importância desta ferramenta, recomenda-se aos estados e municípios:</a:t>
            </a:r>
          </a:p>
          <a:p>
            <a:pPr algn="just">
              <a:lnSpc>
                <a:spcPts val="2380"/>
              </a:lnSpc>
            </a:pPr>
          </a:p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a)Implementar ovitrampas como estratégia de vigilância entomológica, em todo o território;</a:t>
            </a:r>
          </a:p>
          <a:p>
            <a:pPr algn="just">
              <a:lnSpc>
                <a:spcPts val="2380"/>
              </a:lnSpc>
            </a:pPr>
          </a:p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b)Promover a capacitação de equipes técnicas locais para a correta instalação, manutenção e análise dos dados provenientes das ovitrampas; </a:t>
            </a:r>
          </a:p>
          <a:p>
            <a:pPr algn="just">
              <a:lnSpc>
                <a:spcPts val="2380"/>
              </a:lnSpc>
            </a:pPr>
          </a:p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c) Utilizar os dados obtidos para o planejamento e direcionamento das ações de controle, direcionando recursos e esforços a partir da positividade das ovitrampas; e </a:t>
            </a:r>
          </a:p>
          <a:p>
            <a:pPr algn="just">
              <a:lnSpc>
                <a:spcPts val="2380"/>
              </a:lnSpc>
            </a:pPr>
          </a:p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d)Sensibilizar a população sobre a importância do monitoramento, reforçando o papel de cada cidadão na prevenção e eliminação de criadouros em ambientes domésticos.</a:t>
            </a:r>
          </a:p>
          <a:p>
            <a:pPr algn="just">
              <a:lnSpc>
                <a:spcPts val="2380"/>
              </a:lnSpc>
            </a:pPr>
          </a:p>
          <a:p>
            <a:pPr algn="just">
              <a:lnSpc>
                <a:spcPts val="2380"/>
              </a:lnSpc>
            </a:pPr>
            <a:r>
              <a:rPr lang="en-US" b="true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3.3. O Ministério da Saúde está à disposição para apoiar os entes federativos na implementação dessa estratégia em estreita articulação com às Secretarias Estaduais de Saúde. </a:t>
            </a:r>
          </a:p>
          <a:p>
            <a:pPr algn="just">
              <a:lnSpc>
                <a:spcPts val="2380"/>
              </a:lnSpc>
            </a:pPr>
          </a:p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Esse apoio incluirá a definição de um cronograma de execução e a incorporação do monitoramento entomológico por meio de ovitrampas, treinamento, material de apoio e material instrutivo. Os estados e municípios que implementarem o monitoramento por ovitrampas terão acesso ao aplicativo "Conta-ovos" que permite a inserção dos dados, obtenção dos índices de infestação e a geração de mapas em tempo real para direcionamento das ações de controle. 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671704" y="515819"/>
            <a:ext cx="10224711" cy="567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4"/>
              </a:lnSpc>
              <a:spcBef>
                <a:spcPct val="0"/>
              </a:spcBef>
            </a:pPr>
            <a:r>
              <a:rPr lang="en-US" b="true" sz="313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NOTA TÉCNICA Nº 3/2025-CGARB/DEDT/SVSA/MS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-10800000">
            <a:off x="-87346" y="2971152"/>
            <a:ext cx="4161547" cy="7315848"/>
            <a:chOff x="0" y="0"/>
            <a:chExt cx="5548729" cy="9754464"/>
          </a:xfrm>
        </p:grpSpPr>
        <p:grpSp>
          <p:nvGrpSpPr>
            <p:cNvPr name="Group 11" id="11"/>
            <p:cNvGrpSpPr/>
            <p:nvPr/>
          </p:nvGrpSpPr>
          <p:grpSpPr>
            <a:xfrm rot="-5400000">
              <a:off x="1547419" y="266754"/>
              <a:ext cx="4268064" cy="3734556"/>
              <a:chOff x="0" y="0"/>
              <a:chExt cx="812800" cy="7112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-5400000">
              <a:off x="-396338" y="3809397"/>
              <a:ext cx="6341405" cy="5548729"/>
              <a:chOff x="0" y="0"/>
              <a:chExt cx="812800" cy="7112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</p:grpSp>
      <p:grpSp>
        <p:nvGrpSpPr>
          <p:cNvPr name="Group 17" id="17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5400000">
            <a:off x="15851843" y="-5478741"/>
            <a:ext cx="11414992" cy="7885832"/>
            <a:chOff x="0" y="0"/>
            <a:chExt cx="772191" cy="53345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0" y="9315171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32" id="32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35" id="35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-2829430" y="1043610"/>
            <a:ext cx="20290572" cy="881393"/>
            <a:chOff x="0" y="0"/>
            <a:chExt cx="5344019" cy="23213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2938" y="0"/>
              <a:ext cx="5338143" cy="232136"/>
            </a:xfrm>
            <a:custGeom>
              <a:avLst/>
              <a:gdLst/>
              <a:ahLst/>
              <a:cxnLst/>
              <a:rect r="r" b="b" t="t" l="l"/>
              <a:pathLst>
                <a:path h="232136" w="5338143">
                  <a:moveTo>
                    <a:pt x="205985" y="0"/>
                  </a:moveTo>
                  <a:lnTo>
                    <a:pt x="5335358" y="0"/>
                  </a:lnTo>
                  <a:cubicBezTo>
                    <a:pt x="5336377" y="0"/>
                    <a:pt x="5337302" y="596"/>
                    <a:pt x="5337722" y="1524"/>
                  </a:cubicBezTo>
                  <a:cubicBezTo>
                    <a:pt x="5338143" y="2452"/>
                    <a:pt x="5337983" y="3540"/>
                    <a:pt x="5337312" y="4306"/>
                  </a:cubicBezTo>
                  <a:lnTo>
                    <a:pt x="5141651" y="227830"/>
                  </a:lnTo>
                  <a:cubicBezTo>
                    <a:pt x="5139255" y="230567"/>
                    <a:pt x="5135795" y="232136"/>
                    <a:pt x="5132158" y="232136"/>
                  </a:cubicBezTo>
                  <a:lnTo>
                    <a:pt x="2785" y="232136"/>
                  </a:lnTo>
                  <a:cubicBezTo>
                    <a:pt x="1766" y="232136"/>
                    <a:pt x="842" y="231541"/>
                    <a:pt x="421" y="230613"/>
                  </a:cubicBezTo>
                  <a:cubicBezTo>
                    <a:pt x="0" y="229685"/>
                    <a:pt x="161" y="228597"/>
                    <a:pt x="832" y="227830"/>
                  </a:cubicBezTo>
                  <a:lnTo>
                    <a:pt x="196492" y="4306"/>
                  </a:lnTo>
                  <a:cubicBezTo>
                    <a:pt x="198888" y="1570"/>
                    <a:pt x="202348" y="0"/>
                    <a:pt x="205985" y="0"/>
                  </a:cubicBezTo>
                  <a:close/>
                </a:path>
              </a:pathLst>
            </a:custGeom>
            <a:solidFill>
              <a:srgbClr val="3BB8B2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101600" y="-38100"/>
              <a:ext cx="5140819" cy="270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54"/>
                </a:lnSpc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9042739" y="582067"/>
            <a:ext cx="2027206" cy="1152636"/>
          </a:xfrm>
          <a:custGeom>
            <a:avLst/>
            <a:gdLst/>
            <a:ahLst/>
            <a:cxnLst/>
            <a:rect r="r" b="b" t="t" l="l"/>
            <a:pathLst>
              <a:path h="1152636" w="2027206">
                <a:moveTo>
                  <a:pt x="0" y="0"/>
                </a:moveTo>
                <a:lnTo>
                  <a:pt x="2027207" y="0"/>
                </a:lnTo>
                <a:lnTo>
                  <a:pt x="2027207" y="1152636"/>
                </a:lnTo>
                <a:lnTo>
                  <a:pt x="0" y="11526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533" t="0" r="0" b="-1211"/>
            </a:stretch>
          </a:blipFill>
        </p:spPr>
      </p:sp>
      <p:grpSp>
        <p:nvGrpSpPr>
          <p:cNvPr name="Group 43" id="43"/>
          <p:cNvGrpSpPr/>
          <p:nvPr/>
        </p:nvGrpSpPr>
        <p:grpSpPr>
          <a:xfrm rot="0">
            <a:off x="-443842" y="522082"/>
            <a:ext cx="17149430" cy="1131065"/>
            <a:chOff x="0" y="0"/>
            <a:chExt cx="2498948" cy="16481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498948" cy="164814"/>
            </a:xfrm>
            <a:custGeom>
              <a:avLst/>
              <a:gdLst/>
              <a:ahLst/>
              <a:cxnLst/>
              <a:rect r="r" b="b" t="t" l="l"/>
              <a:pathLst>
                <a:path h="164814" w="2498948">
                  <a:moveTo>
                    <a:pt x="13543" y="0"/>
                  </a:moveTo>
                  <a:lnTo>
                    <a:pt x="2485405" y="0"/>
                  </a:lnTo>
                  <a:cubicBezTo>
                    <a:pt x="2492885" y="0"/>
                    <a:pt x="2498948" y="6063"/>
                    <a:pt x="2498948" y="13543"/>
                  </a:cubicBezTo>
                  <a:lnTo>
                    <a:pt x="2498948" y="151271"/>
                  </a:lnTo>
                  <a:cubicBezTo>
                    <a:pt x="2498948" y="154863"/>
                    <a:pt x="2497522" y="158308"/>
                    <a:pt x="2494982" y="160848"/>
                  </a:cubicBezTo>
                  <a:cubicBezTo>
                    <a:pt x="2492442" y="163388"/>
                    <a:pt x="2488997" y="164814"/>
                    <a:pt x="2485405" y="164814"/>
                  </a:cubicBezTo>
                  <a:lnTo>
                    <a:pt x="13543" y="164814"/>
                  </a:lnTo>
                  <a:cubicBezTo>
                    <a:pt x="9951" y="164814"/>
                    <a:pt x="6507" y="163388"/>
                    <a:pt x="3967" y="160848"/>
                  </a:cubicBezTo>
                  <a:cubicBezTo>
                    <a:pt x="1427" y="158308"/>
                    <a:pt x="0" y="154863"/>
                    <a:pt x="0" y="151271"/>
                  </a:cubicBezTo>
                  <a:lnTo>
                    <a:pt x="0" y="13543"/>
                  </a:lnTo>
                  <a:cubicBezTo>
                    <a:pt x="0" y="9951"/>
                    <a:pt x="1427" y="6507"/>
                    <a:pt x="3967" y="3967"/>
                  </a:cubicBezTo>
                  <a:cubicBezTo>
                    <a:pt x="6507" y="1427"/>
                    <a:pt x="9951" y="0"/>
                    <a:pt x="1354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19050"/>
              <a:ext cx="2498948" cy="183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028700" y="1147735"/>
            <a:ext cx="9596984" cy="44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9"/>
              </a:lnSpc>
              <a:spcBef>
                <a:spcPct val="0"/>
              </a:spcBef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833973" y="999290"/>
            <a:ext cx="15680046" cy="334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9"/>
              </a:lnSpc>
              <a:spcBef>
                <a:spcPct val="0"/>
              </a:spcBef>
            </a:pPr>
            <a:r>
              <a:rPr lang="en-US" sz="21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OVITRAMPAS - ARMADILHAS DE OVIPOSIÇÃO PARA O CONTROLE DO  AEDES AEGYPTI E AEDES ALBOPICTUS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937958" y="2230949"/>
            <a:ext cx="4525000" cy="405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3"/>
              </a:lnSpc>
              <a:spcBef>
                <a:spcPct val="0"/>
              </a:spcBef>
            </a:pP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ARMADILHA O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VITRAMPAS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983329" y="2874187"/>
            <a:ext cx="16321342" cy="5487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30"/>
              </a:lnSpc>
            </a:pPr>
            <a:r>
              <a:rPr lang="en-US" sz="25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A vigilância e o controle do mosquito Aedes aegypti, transmissor das doenças como dengue, Zika e Chikungunya, são priorida</a:t>
            </a:r>
            <a:r>
              <a:rPr lang="en-US" sz="25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des </a:t>
            </a:r>
            <a:r>
              <a:rPr lang="en-US" sz="25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lang="en-US" sz="25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5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 Saú</a:t>
            </a:r>
            <a:r>
              <a:rPr lang="en-US" sz="25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de </a:t>
            </a:r>
            <a:r>
              <a:rPr lang="en-US" sz="25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Pú</a:t>
            </a:r>
            <a:r>
              <a:rPr lang="en-US" sz="25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r>
              <a:rPr lang="en-US" sz="25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lang="en-US" sz="25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ic</a:t>
            </a:r>
            <a:r>
              <a:rPr lang="en-US" sz="25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a no Bra</a:t>
            </a:r>
            <a:r>
              <a:rPr lang="en-US" sz="25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25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il.</a:t>
            </a:r>
          </a:p>
          <a:p>
            <a:pPr algn="just">
              <a:lnSpc>
                <a:spcPts val="3630"/>
              </a:lnSpc>
            </a:pPr>
          </a:p>
          <a:p>
            <a:pPr algn="just">
              <a:lnSpc>
                <a:spcPts val="3630"/>
              </a:lnSpc>
            </a:pPr>
            <a:r>
              <a:rPr lang="en-US" sz="25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Nesse contexto, as armadilhas ovitrampras têm se destacado como uma ferramenta eficaz para identificar a introdução de mosquitos em áreas:</a:t>
            </a:r>
          </a:p>
          <a:p>
            <a:pPr algn="just">
              <a:lnSpc>
                <a:spcPts val="3630"/>
              </a:lnSpc>
            </a:pPr>
          </a:p>
          <a:p>
            <a:pPr algn="just" marL="559880" indent="-279940" lvl="1">
              <a:lnSpc>
                <a:spcPts val="3630"/>
              </a:lnSpc>
              <a:buFont typeface="Arial"/>
              <a:buChar char="•"/>
            </a:pPr>
            <a:r>
              <a:rPr lang="en-US" sz="25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Não infestadas pelo Aedes;</a:t>
            </a:r>
          </a:p>
          <a:p>
            <a:pPr algn="just" marL="559880" indent="-279940" lvl="1">
              <a:lnSpc>
                <a:spcPts val="3630"/>
              </a:lnSpc>
              <a:buFont typeface="Arial"/>
              <a:buChar char="•"/>
            </a:pPr>
            <a:r>
              <a:rPr lang="en-US" sz="25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Para monitorar a densidade populacional deste vetor em áreas infestadas;</a:t>
            </a:r>
          </a:p>
          <a:p>
            <a:pPr algn="just" marL="559880" indent="-279940" lvl="1">
              <a:lnSpc>
                <a:spcPts val="3630"/>
              </a:lnSpc>
              <a:buFont typeface="Arial"/>
              <a:buChar char="•"/>
            </a:pPr>
            <a:r>
              <a:rPr lang="en-US" sz="25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Além de contribuir para avaliar a efetividade das ações de controle vetorial, permitindo ações mais precisas, direcionadas e eficazes.</a:t>
            </a:r>
          </a:p>
          <a:p>
            <a:pPr algn="just">
              <a:lnSpc>
                <a:spcPts val="3630"/>
              </a:lnSpc>
            </a:pPr>
          </a:p>
          <a:p>
            <a:pPr algn="just">
              <a:lnSpc>
                <a:spcPts val="363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-10800000">
            <a:off x="-87346" y="2971152"/>
            <a:ext cx="4161547" cy="7315848"/>
            <a:chOff x="0" y="0"/>
            <a:chExt cx="5548729" cy="9754464"/>
          </a:xfrm>
        </p:grpSpPr>
        <p:grpSp>
          <p:nvGrpSpPr>
            <p:cNvPr name="Group 11" id="11"/>
            <p:cNvGrpSpPr/>
            <p:nvPr/>
          </p:nvGrpSpPr>
          <p:grpSpPr>
            <a:xfrm rot="-5400000">
              <a:off x="1547419" y="266754"/>
              <a:ext cx="4268064" cy="3734556"/>
              <a:chOff x="0" y="0"/>
              <a:chExt cx="812800" cy="7112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-5400000">
              <a:off x="-396338" y="3809397"/>
              <a:ext cx="6341405" cy="5548729"/>
              <a:chOff x="0" y="0"/>
              <a:chExt cx="812800" cy="7112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</p:grpSp>
      <p:grpSp>
        <p:nvGrpSpPr>
          <p:cNvPr name="Group 17" id="17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-14698" y="9785845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3" id="23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29" id="29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32" id="32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sp>
        <p:nvSpPr>
          <p:cNvPr name="Freeform 36" id="36"/>
          <p:cNvSpPr/>
          <p:nvPr/>
        </p:nvSpPr>
        <p:spPr>
          <a:xfrm flipH="false" flipV="false" rot="0">
            <a:off x="5187742" y="500168"/>
            <a:ext cx="2238973" cy="1273044"/>
          </a:xfrm>
          <a:custGeom>
            <a:avLst/>
            <a:gdLst/>
            <a:ahLst/>
            <a:cxnLst/>
            <a:rect r="r" b="b" t="t" l="l"/>
            <a:pathLst>
              <a:path h="1273044" w="2238973">
                <a:moveTo>
                  <a:pt x="0" y="0"/>
                </a:moveTo>
                <a:lnTo>
                  <a:pt x="2238973" y="0"/>
                </a:lnTo>
                <a:lnTo>
                  <a:pt x="2238973" y="1273043"/>
                </a:lnTo>
                <a:lnTo>
                  <a:pt x="0" y="1273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533" t="0" r="0" b="-1211"/>
            </a:stretch>
          </a:blipFill>
        </p:spPr>
      </p:sp>
      <p:grpSp>
        <p:nvGrpSpPr>
          <p:cNvPr name="Group 37" id="37"/>
          <p:cNvGrpSpPr/>
          <p:nvPr/>
        </p:nvGrpSpPr>
        <p:grpSpPr>
          <a:xfrm rot="0">
            <a:off x="-443842" y="522082"/>
            <a:ext cx="7744343" cy="1131065"/>
            <a:chOff x="0" y="0"/>
            <a:chExt cx="1128476" cy="16481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128476" cy="164814"/>
            </a:xfrm>
            <a:custGeom>
              <a:avLst/>
              <a:gdLst/>
              <a:ahLst/>
              <a:cxnLst/>
              <a:rect r="r" b="b" t="t" l="l"/>
              <a:pathLst>
                <a:path h="164814" w="1128476">
                  <a:moveTo>
                    <a:pt x="29991" y="0"/>
                  </a:moveTo>
                  <a:lnTo>
                    <a:pt x="1098485" y="0"/>
                  </a:lnTo>
                  <a:cubicBezTo>
                    <a:pt x="1115048" y="0"/>
                    <a:pt x="1128476" y="13427"/>
                    <a:pt x="1128476" y="29991"/>
                  </a:cubicBezTo>
                  <a:lnTo>
                    <a:pt x="1128476" y="134824"/>
                  </a:lnTo>
                  <a:cubicBezTo>
                    <a:pt x="1128476" y="151387"/>
                    <a:pt x="1115048" y="164814"/>
                    <a:pt x="1098485" y="164814"/>
                  </a:cubicBezTo>
                  <a:lnTo>
                    <a:pt x="29991" y="164814"/>
                  </a:lnTo>
                  <a:cubicBezTo>
                    <a:pt x="13427" y="164814"/>
                    <a:pt x="0" y="151387"/>
                    <a:pt x="0" y="134824"/>
                  </a:cubicBezTo>
                  <a:lnTo>
                    <a:pt x="0" y="29991"/>
                  </a:lnTo>
                  <a:cubicBezTo>
                    <a:pt x="0" y="13427"/>
                    <a:pt x="13427" y="0"/>
                    <a:pt x="2999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19050"/>
              <a:ext cx="1128476" cy="183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671704" y="848294"/>
            <a:ext cx="6020276" cy="538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3"/>
              </a:lnSpc>
              <a:spcBef>
                <a:spcPct val="0"/>
              </a:spcBef>
            </a:pPr>
            <a:r>
              <a:rPr lang="en-US" sz="3333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 QUE SÃO </a:t>
            </a:r>
            <a:r>
              <a:rPr lang="en-US" b="true" sz="3333" strike="noStrike" u="none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OVITRAMPAS?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28700" y="4902009"/>
            <a:ext cx="16230600" cy="4356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8538" indent="-269269" lvl="1">
              <a:lnSpc>
                <a:spcPts val="4988"/>
              </a:lnSpc>
              <a:buFont typeface="Arial"/>
              <a:buChar char="•"/>
            </a:pPr>
            <a:r>
              <a:rPr lang="en-US" b="true" sz="2494">
                <a:solidFill>
                  <a:srgbClr val="156D88"/>
                </a:solidFill>
                <a:latin typeface="Poppins Bold"/>
                <a:ea typeface="Poppins Bold"/>
                <a:cs typeface="Poppins Bold"/>
                <a:sym typeface="Poppins Bold"/>
              </a:rPr>
              <a:t>Atração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: As ovitrampas utilizam uma solução de água e levedo de cerveja para atrair as fêmeas do Aedes aegypti, que procuram locais com água parada para depositar seus ovos.</a:t>
            </a:r>
          </a:p>
          <a:p>
            <a:pPr algn="just" marL="538538" indent="-269269" lvl="1">
              <a:lnSpc>
                <a:spcPts val="4988"/>
              </a:lnSpc>
              <a:buFont typeface="Arial"/>
              <a:buChar char="•"/>
            </a:pPr>
            <a:r>
              <a:rPr lang="en-US" b="true" sz="2494">
                <a:solidFill>
                  <a:srgbClr val="156D88"/>
                </a:solidFill>
                <a:latin typeface="Poppins Bold"/>
                <a:ea typeface="Poppins Bold"/>
                <a:cs typeface="Poppins Bold"/>
                <a:sym typeface="Poppins Bold"/>
              </a:rPr>
              <a:t>Coleta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: As fêmeas depositam os ovos na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 palheta de de compensado de madeira colocado na armadilha;</a:t>
            </a:r>
          </a:p>
          <a:p>
            <a:pPr algn="just" marL="538538" indent="-269269" lvl="1">
              <a:lnSpc>
                <a:spcPts val="4988"/>
              </a:lnSpc>
              <a:buFont typeface="Arial"/>
              <a:buChar char="•"/>
            </a:pPr>
            <a:r>
              <a:rPr lang="en-US" b="true" sz="2494">
                <a:solidFill>
                  <a:srgbClr val="156D88"/>
                </a:solidFill>
                <a:latin typeface="Poppins Bold"/>
                <a:ea typeface="Poppins Bold"/>
                <a:cs typeface="Poppins Bold"/>
                <a:sym typeface="Poppins Bold"/>
              </a:rPr>
              <a:t>Monitoramento: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 Após 5 dias, as armadilhas são coletadas e os ovos são contados em laboratório, permitindo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ava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li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ar a 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sença e a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 de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nsidade do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 m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osquito 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m diferen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es áre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24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s. </a:t>
            </a:r>
          </a:p>
          <a:p>
            <a:pPr algn="just">
              <a:lnSpc>
                <a:spcPts val="4988"/>
              </a:lnSpc>
            </a:pPr>
          </a:p>
        </p:txBody>
      </p:sp>
      <p:sp>
        <p:nvSpPr>
          <p:cNvPr name="TextBox 42" id="42"/>
          <p:cNvSpPr txBox="true"/>
          <p:nvPr/>
        </p:nvSpPr>
        <p:spPr>
          <a:xfrm rot="0">
            <a:off x="1028700" y="2510278"/>
            <a:ext cx="16230600" cy="1917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88"/>
              </a:lnSpc>
            </a:pPr>
            <a:r>
              <a:rPr lang="en-US" sz="25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Ovitrampas são armadilhas usadas para capturar ovos do mosquito Aedes aegypti. Elas são um método de monitoramento que ajuda a identificar áreas com maior densidade populacional do mosquito e direcionar as ações de controle. 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28700" y="2017081"/>
            <a:ext cx="1846833" cy="405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3"/>
              </a:lnSpc>
              <a:spcBef>
                <a:spcPct val="0"/>
              </a:spcBef>
            </a:pPr>
            <a:r>
              <a:rPr lang="en-US" sz="2533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DEFINIÇÃO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-10800000">
            <a:off x="-87346" y="2971152"/>
            <a:ext cx="4161547" cy="7315848"/>
            <a:chOff x="0" y="0"/>
            <a:chExt cx="5548729" cy="9754464"/>
          </a:xfrm>
        </p:grpSpPr>
        <p:grpSp>
          <p:nvGrpSpPr>
            <p:cNvPr name="Group 11" id="11"/>
            <p:cNvGrpSpPr/>
            <p:nvPr/>
          </p:nvGrpSpPr>
          <p:grpSpPr>
            <a:xfrm rot="-5400000">
              <a:off x="1547419" y="266754"/>
              <a:ext cx="4268064" cy="3734556"/>
              <a:chOff x="0" y="0"/>
              <a:chExt cx="812800" cy="7112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-5400000">
              <a:off x="-396338" y="3809397"/>
              <a:ext cx="6341405" cy="5548729"/>
              <a:chOff x="0" y="0"/>
              <a:chExt cx="812800" cy="7112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</p:grpSp>
      <p:grpSp>
        <p:nvGrpSpPr>
          <p:cNvPr name="Group 17" id="17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-14698" y="9785845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3" id="23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29" id="29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32" id="32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-2829430" y="1043610"/>
            <a:ext cx="20290572" cy="881393"/>
            <a:chOff x="0" y="0"/>
            <a:chExt cx="5344019" cy="232136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2938" y="0"/>
              <a:ext cx="5338143" cy="232136"/>
            </a:xfrm>
            <a:custGeom>
              <a:avLst/>
              <a:gdLst/>
              <a:ahLst/>
              <a:cxnLst/>
              <a:rect r="r" b="b" t="t" l="l"/>
              <a:pathLst>
                <a:path h="232136" w="5338143">
                  <a:moveTo>
                    <a:pt x="205985" y="0"/>
                  </a:moveTo>
                  <a:lnTo>
                    <a:pt x="5335358" y="0"/>
                  </a:lnTo>
                  <a:cubicBezTo>
                    <a:pt x="5336377" y="0"/>
                    <a:pt x="5337302" y="596"/>
                    <a:pt x="5337722" y="1524"/>
                  </a:cubicBezTo>
                  <a:cubicBezTo>
                    <a:pt x="5338143" y="2452"/>
                    <a:pt x="5337983" y="3540"/>
                    <a:pt x="5337312" y="4306"/>
                  </a:cubicBezTo>
                  <a:lnTo>
                    <a:pt x="5141651" y="227830"/>
                  </a:lnTo>
                  <a:cubicBezTo>
                    <a:pt x="5139255" y="230567"/>
                    <a:pt x="5135795" y="232136"/>
                    <a:pt x="5132158" y="232136"/>
                  </a:cubicBezTo>
                  <a:lnTo>
                    <a:pt x="2785" y="232136"/>
                  </a:lnTo>
                  <a:cubicBezTo>
                    <a:pt x="1766" y="232136"/>
                    <a:pt x="842" y="231541"/>
                    <a:pt x="421" y="230613"/>
                  </a:cubicBezTo>
                  <a:cubicBezTo>
                    <a:pt x="0" y="229685"/>
                    <a:pt x="161" y="228597"/>
                    <a:pt x="832" y="227830"/>
                  </a:cubicBezTo>
                  <a:lnTo>
                    <a:pt x="196492" y="4306"/>
                  </a:lnTo>
                  <a:cubicBezTo>
                    <a:pt x="198888" y="1570"/>
                    <a:pt x="202348" y="0"/>
                    <a:pt x="205985" y="0"/>
                  </a:cubicBezTo>
                  <a:close/>
                </a:path>
              </a:pathLst>
            </a:custGeom>
            <a:solidFill>
              <a:srgbClr val="3BB8B2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101600" y="-38100"/>
              <a:ext cx="5140819" cy="270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54"/>
                </a:lnSpc>
              </a:pP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9042739" y="582067"/>
            <a:ext cx="2027206" cy="1152636"/>
          </a:xfrm>
          <a:custGeom>
            <a:avLst/>
            <a:gdLst/>
            <a:ahLst/>
            <a:cxnLst/>
            <a:rect r="r" b="b" t="t" l="l"/>
            <a:pathLst>
              <a:path h="1152636" w="2027206">
                <a:moveTo>
                  <a:pt x="0" y="0"/>
                </a:moveTo>
                <a:lnTo>
                  <a:pt x="2027207" y="0"/>
                </a:lnTo>
                <a:lnTo>
                  <a:pt x="2027207" y="1152636"/>
                </a:lnTo>
                <a:lnTo>
                  <a:pt x="0" y="11526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533" t="0" r="0" b="-1211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-443842" y="522082"/>
            <a:ext cx="17149430" cy="1131065"/>
            <a:chOff x="0" y="0"/>
            <a:chExt cx="2498948" cy="164814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498948" cy="164814"/>
            </a:xfrm>
            <a:custGeom>
              <a:avLst/>
              <a:gdLst/>
              <a:ahLst/>
              <a:cxnLst/>
              <a:rect r="r" b="b" t="t" l="l"/>
              <a:pathLst>
                <a:path h="164814" w="2498948">
                  <a:moveTo>
                    <a:pt x="13543" y="0"/>
                  </a:moveTo>
                  <a:lnTo>
                    <a:pt x="2485405" y="0"/>
                  </a:lnTo>
                  <a:cubicBezTo>
                    <a:pt x="2492885" y="0"/>
                    <a:pt x="2498948" y="6063"/>
                    <a:pt x="2498948" y="13543"/>
                  </a:cubicBezTo>
                  <a:lnTo>
                    <a:pt x="2498948" y="151271"/>
                  </a:lnTo>
                  <a:cubicBezTo>
                    <a:pt x="2498948" y="154863"/>
                    <a:pt x="2497522" y="158308"/>
                    <a:pt x="2494982" y="160848"/>
                  </a:cubicBezTo>
                  <a:cubicBezTo>
                    <a:pt x="2492442" y="163388"/>
                    <a:pt x="2488997" y="164814"/>
                    <a:pt x="2485405" y="164814"/>
                  </a:cubicBezTo>
                  <a:lnTo>
                    <a:pt x="13543" y="164814"/>
                  </a:lnTo>
                  <a:cubicBezTo>
                    <a:pt x="9951" y="164814"/>
                    <a:pt x="6507" y="163388"/>
                    <a:pt x="3967" y="160848"/>
                  </a:cubicBezTo>
                  <a:cubicBezTo>
                    <a:pt x="1427" y="158308"/>
                    <a:pt x="0" y="154863"/>
                    <a:pt x="0" y="151271"/>
                  </a:cubicBezTo>
                  <a:lnTo>
                    <a:pt x="0" y="13543"/>
                  </a:lnTo>
                  <a:cubicBezTo>
                    <a:pt x="0" y="9951"/>
                    <a:pt x="1427" y="6507"/>
                    <a:pt x="3967" y="3967"/>
                  </a:cubicBezTo>
                  <a:cubicBezTo>
                    <a:pt x="6507" y="1427"/>
                    <a:pt x="9951" y="0"/>
                    <a:pt x="1354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19050"/>
              <a:ext cx="2498948" cy="183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833973" y="2742552"/>
            <a:ext cx="15871615" cy="6717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1717" indent="-290859" lvl="1">
              <a:lnSpc>
                <a:spcPts val="5388"/>
              </a:lnSpc>
              <a:buFont typeface="Arial"/>
              <a:buChar char="•"/>
            </a:pPr>
            <a:r>
              <a:rPr lang="en-US" b="true" sz="2694">
                <a:solidFill>
                  <a:srgbClr val="156D88"/>
                </a:solidFill>
                <a:latin typeface="Poppins Bold"/>
                <a:ea typeface="Poppins Bold"/>
                <a:cs typeface="Poppins Bold"/>
                <a:sym typeface="Poppins Bold"/>
              </a:rPr>
              <a:t>Detecção precoce: </a:t>
            </a:r>
            <a:r>
              <a:rPr lang="en-US" sz="26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As ovitrampas podem detectar a presença do mosquito em áreas ainda não infestadas, permitindo ações de controle antes da disseminação. </a:t>
            </a:r>
          </a:p>
          <a:p>
            <a:pPr algn="just" marL="581717" indent="-290859" lvl="1">
              <a:lnSpc>
                <a:spcPts val="5388"/>
              </a:lnSpc>
              <a:buFont typeface="Arial"/>
              <a:buChar char="•"/>
            </a:pPr>
            <a:r>
              <a:rPr lang="en-US" b="true" sz="2694">
                <a:solidFill>
                  <a:srgbClr val="156D88"/>
                </a:solidFill>
                <a:latin typeface="Poppins Bold"/>
                <a:ea typeface="Poppins Bold"/>
                <a:cs typeface="Poppins Bold"/>
                <a:sym typeface="Poppins Bold"/>
              </a:rPr>
              <a:t>Monitoramento da população</a:t>
            </a:r>
            <a:r>
              <a:rPr lang="en-US" sz="26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: Elas ajudam a monitorar a densidade do Aedes aegypti em áreas já infestadas, permitindo avaliar a eficácia das medidas de controle. </a:t>
            </a:r>
          </a:p>
          <a:p>
            <a:pPr algn="just" marL="581717" indent="-290859" lvl="1">
              <a:lnSpc>
                <a:spcPts val="5388"/>
              </a:lnSpc>
              <a:buFont typeface="Arial"/>
              <a:buChar char="•"/>
            </a:pPr>
            <a:r>
              <a:rPr lang="en-US" b="true" sz="2694">
                <a:solidFill>
                  <a:srgbClr val="156D88"/>
                </a:solidFill>
                <a:latin typeface="Poppins Bold"/>
                <a:ea typeface="Poppins Bold"/>
                <a:cs typeface="Poppins Bold"/>
                <a:sym typeface="Poppins Bold"/>
              </a:rPr>
              <a:t>Direcionamento de ações:</a:t>
            </a:r>
            <a:r>
              <a:rPr lang="en-US" sz="26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 os resultados do monitoramento com ovitrampas podem direcionar as ações de controle, como eliminação de criadouros e aplicação de inseticidas, para as áreas mais problemáticas. </a:t>
            </a:r>
          </a:p>
          <a:p>
            <a:pPr algn="just">
              <a:lnSpc>
                <a:spcPts val="5388"/>
              </a:lnSpc>
            </a:pPr>
          </a:p>
          <a:p>
            <a:pPr algn="just">
              <a:lnSpc>
                <a:spcPts val="5388"/>
              </a:lnSpc>
            </a:pPr>
          </a:p>
          <a:p>
            <a:pPr algn="just">
              <a:lnSpc>
                <a:spcPts val="5388"/>
              </a:lnSpc>
            </a:pPr>
          </a:p>
        </p:txBody>
      </p:sp>
      <p:sp>
        <p:nvSpPr>
          <p:cNvPr name="TextBox 44" id="44"/>
          <p:cNvSpPr txBox="true"/>
          <p:nvPr/>
        </p:nvSpPr>
        <p:spPr>
          <a:xfrm rot="0">
            <a:off x="1028700" y="1147735"/>
            <a:ext cx="9596984" cy="44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9"/>
              </a:lnSpc>
              <a:spcBef>
                <a:spcPct val="0"/>
              </a:spcBef>
            </a:pPr>
          </a:p>
        </p:txBody>
      </p:sp>
      <p:sp>
        <p:nvSpPr>
          <p:cNvPr name="TextBox 45" id="45"/>
          <p:cNvSpPr txBox="true"/>
          <p:nvPr/>
        </p:nvSpPr>
        <p:spPr>
          <a:xfrm rot="0">
            <a:off x="833973" y="999290"/>
            <a:ext cx="15680046" cy="334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9"/>
              </a:lnSpc>
              <a:spcBef>
                <a:spcPct val="0"/>
              </a:spcBef>
            </a:pPr>
            <a:r>
              <a:rPr lang="en-US" sz="21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OVITRAMPAS - ARMADILHAS DE OVIPOSIÇÃO PARA O CONTROLE DO  AEDES AEGYPTI E AEDES ALBOPICTUS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199629" y="2212843"/>
            <a:ext cx="2233970" cy="423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23"/>
              </a:lnSpc>
              <a:spcBef>
                <a:spcPct val="0"/>
              </a:spcBef>
            </a:pPr>
            <a:r>
              <a:rPr lang="en-US" sz="2633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VANTAGENS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-10800000">
            <a:off x="-87346" y="2971152"/>
            <a:ext cx="4161547" cy="7315848"/>
            <a:chOff x="0" y="0"/>
            <a:chExt cx="5548729" cy="9754464"/>
          </a:xfrm>
        </p:grpSpPr>
        <p:grpSp>
          <p:nvGrpSpPr>
            <p:cNvPr name="Group 11" id="11"/>
            <p:cNvGrpSpPr/>
            <p:nvPr/>
          </p:nvGrpSpPr>
          <p:grpSpPr>
            <a:xfrm rot="-5400000">
              <a:off x="1547419" y="266754"/>
              <a:ext cx="4268064" cy="3734556"/>
              <a:chOff x="0" y="0"/>
              <a:chExt cx="812800" cy="7112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-5400000">
              <a:off x="-396338" y="3809397"/>
              <a:ext cx="6341405" cy="5548729"/>
              <a:chOff x="0" y="0"/>
              <a:chExt cx="812800" cy="7112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</p:grpSp>
      <p:grpSp>
        <p:nvGrpSpPr>
          <p:cNvPr name="Group 17" id="17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-14698" y="9785845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26" id="26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29" id="29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-2829430" y="1043610"/>
            <a:ext cx="20290572" cy="881393"/>
            <a:chOff x="0" y="0"/>
            <a:chExt cx="5344019" cy="232136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2938" y="0"/>
              <a:ext cx="5338143" cy="232136"/>
            </a:xfrm>
            <a:custGeom>
              <a:avLst/>
              <a:gdLst/>
              <a:ahLst/>
              <a:cxnLst/>
              <a:rect r="r" b="b" t="t" l="l"/>
              <a:pathLst>
                <a:path h="232136" w="5338143">
                  <a:moveTo>
                    <a:pt x="205985" y="0"/>
                  </a:moveTo>
                  <a:lnTo>
                    <a:pt x="5335358" y="0"/>
                  </a:lnTo>
                  <a:cubicBezTo>
                    <a:pt x="5336377" y="0"/>
                    <a:pt x="5337302" y="596"/>
                    <a:pt x="5337722" y="1524"/>
                  </a:cubicBezTo>
                  <a:cubicBezTo>
                    <a:pt x="5338143" y="2452"/>
                    <a:pt x="5337983" y="3540"/>
                    <a:pt x="5337312" y="4306"/>
                  </a:cubicBezTo>
                  <a:lnTo>
                    <a:pt x="5141651" y="227830"/>
                  </a:lnTo>
                  <a:cubicBezTo>
                    <a:pt x="5139255" y="230567"/>
                    <a:pt x="5135795" y="232136"/>
                    <a:pt x="5132158" y="232136"/>
                  </a:cubicBezTo>
                  <a:lnTo>
                    <a:pt x="2785" y="232136"/>
                  </a:lnTo>
                  <a:cubicBezTo>
                    <a:pt x="1766" y="232136"/>
                    <a:pt x="842" y="231541"/>
                    <a:pt x="421" y="230613"/>
                  </a:cubicBezTo>
                  <a:cubicBezTo>
                    <a:pt x="0" y="229685"/>
                    <a:pt x="161" y="228597"/>
                    <a:pt x="832" y="227830"/>
                  </a:cubicBezTo>
                  <a:lnTo>
                    <a:pt x="196492" y="4306"/>
                  </a:lnTo>
                  <a:cubicBezTo>
                    <a:pt x="198888" y="1570"/>
                    <a:pt x="202348" y="0"/>
                    <a:pt x="205985" y="0"/>
                  </a:cubicBezTo>
                  <a:close/>
                </a:path>
              </a:pathLst>
            </a:custGeom>
            <a:solidFill>
              <a:srgbClr val="3BB8B2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101600" y="-38100"/>
              <a:ext cx="5140819" cy="270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54"/>
                </a:lnSpc>
              </a:pP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9042739" y="582067"/>
            <a:ext cx="2027206" cy="1152636"/>
          </a:xfrm>
          <a:custGeom>
            <a:avLst/>
            <a:gdLst/>
            <a:ahLst/>
            <a:cxnLst/>
            <a:rect r="r" b="b" t="t" l="l"/>
            <a:pathLst>
              <a:path h="1152636" w="2027206">
                <a:moveTo>
                  <a:pt x="0" y="0"/>
                </a:moveTo>
                <a:lnTo>
                  <a:pt x="2027207" y="0"/>
                </a:lnTo>
                <a:lnTo>
                  <a:pt x="2027207" y="1152636"/>
                </a:lnTo>
                <a:lnTo>
                  <a:pt x="0" y="11526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533" t="0" r="0" b="-1211"/>
            </a:stretch>
          </a:blipFill>
        </p:spPr>
      </p:sp>
      <p:grpSp>
        <p:nvGrpSpPr>
          <p:cNvPr name="Group 37" id="37"/>
          <p:cNvGrpSpPr/>
          <p:nvPr/>
        </p:nvGrpSpPr>
        <p:grpSpPr>
          <a:xfrm rot="0">
            <a:off x="-443842" y="522082"/>
            <a:ext cx="17149430" cy="1131065"/>
            <a:chOff x="0" y="0"/>
            <a:chExt cx="2498948" cy="16481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498948" cy="164814"/>
            </a:xfrm>
            <a:custGeom>
              <a:avLst/>
              <a:gdLst/>
              <a:ahLst/>
              <a:cxnLst/>
              <a:rect r="r" b="b" t="t" l="l"/>
              <a:pathLst>
                <a:path h="164814" w="2498948">
                  <a:moveTo>
                    <a:pt x="13543" y="0"/>
                  </a:moveTo>
                  <a:lnTo>
                    <a:pt x="2485405" y="0"/>
                  </a:lnTo>
                  <a:cubicBezTo>
                    <a:pt x="2492885" y="0"/>
                    <a:pt x="2498948" y="6063"/>
                    <a:pt x="2498948" y="13543"/>
                  </a:cubicBezTo>
                  <a:lnTo>
                    <a:pt x="2498948" y="151271"/>
                  </a:lnTo>
                  <a:cubicBezTo>
                    <a:pt x="2498948" y="154863"/>
                    <a:pt x="2497522" y="158308"/>
                    <a:pt x="2494982" y="160848"/>
                  </a:cubicBezTo>
                  <a:cubicBezTo>
                    <a:pt x="2492442" y="163388"/>
                    <a:pt x="2488997" y="164814"/>
                    <a:pt x="2485405" y="164814"/>
                  </a:cubicBezTo>
                  <a:lnTo>
                    <a:pt x="13543" y="164814"/>
                  </a:lnTo>
                  <a:cubicBezTo>
                    <a:pt x="9951" y="164814"/>
                    <a:pt x="6507" y="163388"/>
                    <a:pt x="3967" y="160848"/>
                  </a:cubicBezTo>
                  <a:cubicBezTo>
                    <a:pt x="1427" y="158308"/>
                    <a:pt x="0" y="154863"/>
                    <a:pt x="0" y="151271"/>
                  </a:cubicBezTo>
                  <a:lnTo>
                    <a:pt x="0" y="13543"/>
                  </a:lnTo>
                  <a:cubicBezTo>
                    <a:pt x="0" y="9951"/>
                    <a:pt x="1427" y="6507"/>
                    <a:pt x="3967" y="3967"/>
                  </a:cubicBezTo>
                  <a:cubicBezTo>
                    <a:pt x="6507" y="1427"/>
                    <a:pt x="9951" y="0"/>
                    <a:pt x="1354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19050"/>
              <a:ext cx="2498948" cy="183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833973" y="2366293"/>
            <a:ext cx="9124500" cy="6106669"/>
          </a:xfrm>
          <a:custGeom>
            <a:avLst/>
            <a:gdLst/>
            <a:ahLst/>
            <a:cxnLst/>
            <a:rect r="r" b="b" t="t" l="l"/>
            <a:pathLst>
              <a:path h="6106669" w="9124500">
                <a:moveTo>
                  <a:pt x="0" y="0"/>
                </a:moveTo>
                <a:lnTo>
                  <a:pt x="9124500" y="0"/>
                </a:lnTo>
                <a:lnTo>
                  <a:pt x="9124500" y="6106669"/>
                </a:lnTo>
                <a:lnTo>
                  <a:pt x="0" y="610666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0120398" y="2847780"/>
            <a:ext cx="7637608" cy="5143695"/>
          </a:xfrm>
          <a:custGeom>
            <a:avLst/>
            <a:gdLst/>
            <a:ahLst/>
            <a:cxnLst/>
            <a:rect r="r" b="b" t="t" l="l"/>
            <a:pathLst>
              <a:path h="5143695" w="7637608">
                <a:moveTo>
                  <a:pt x="0" y="0"/>
                </a:moveTo>
                <a:lnTo>
                  <a:pt x="7637608" y="0"/>
                </a:lnTo>
                <a:lnTo>
                  <a:pt x="7637608" y="5143696"/>
                </a:lnTo>
                <a:lnTo>
                  <a:pt x="0" y="514369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1028700" y="1147735"/>
            <a:ext cx="9596984" cy="44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9"/>
              </a:lnSpc>
              <a:spcBef>
                <a:spcPct val="0"/>
              </a:spcBef>
            </a:pPr>
          </a:p>
        </p:txBody>
      </p:sp>
      <p:sp>
        <p:nvSpPr>
          <p:cNvPr name="TextBox 43" id="43"/>
          <p:cNvSpPr txBox="true"/>
          <p:nvPr/>
        </p:nvSpPr>
        <p:spPr>
          <a:xfrm rot="0">
            <a:off x="833973" y="999290"/>
            <a:ext cx="15680046" cy="334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9"/>
              </a:lnSpc>
              <a:spcBef>
                <a:spcPct val="0"/>
              </a:spcBef>
            </a:pPr>
            <a:r>
              <a:rPr lang="en-US" sz="21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OVITRAMPAS - ARMADILHAS DE OVIPOSIÇÃO PARA O CONTROLE DO  AEDES AEGYPTI E AEDES ALBOPICTUS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-10800000">
            <a:off x="-87346" y="2971152"/>
            <a:ext cx="4161547" cy="7315848"/>
            <a:chOff x="0" y="0"/>
            <a:chExt cx="5548729" cy="9754464"/>
          </a:xfrm>
        </p:grpSpPr>
        <p:grpSp>
          <p:nvGrpSpPr>
            <p:cNvPr name="Group 11" id="11"/>
            <p:cNvGrpSpPr/>
            <p:nvPr/>
          </p:nvGrpSpPr>
          <p:grpSpPr>
            <a:xfrm rot="-5400000">
              <a:off x="1547419" y="266754"/>
              <a:ext cx="4268064" cy="3734556"/>
              <a:chOff x="0" y="0"/>
              <a:chExt cx="812800" cy="7112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-5400000">
              <a:off x="-396338" y="3809397"/>
              <a:ext cx="6341405" cy="5548729"/>
              <a:chOff x="0" y="0"/>
              <a:chExt cx="812800" cy="7112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</p:grpSp>
      <p:grpSp>
        <p:nvGrpSpPr>
          <p:cNvPr name="Group 17" id="17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5400000">
            <a:off x="15851843" y="-5478741"/>
            <a:ext cx="11414992" cy="7885832"/>
            <a:chOff x="0" y="0"/>
            <a:chExt cx="772191" cy="53345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0" y="9315171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32" id="32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35" id="35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-2829430" y="1043610"/>
            <a:ext cx="20290572" cy="881393"/>
            <a:chOff x="0" y="0"/>
            <a:chExt cx="5344019" cy="23213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2938" y="0"/>
              <a:ext cx="5338143" cy="232136"/>
            </a:xfrm>
            <a:custGeom>
              <a:avLst/>
              <a:gdLst/>
              <a:ahLst/>
              <a:cxnLst/>
              <a:rect r="r" b="b" t="t" l="l"/>
              <a:pathLst>
                <a:path h="232136" w="5338143">
                  <a:moveTo>
                    <a:pt x="205985" y="0"/>
                  </a:moveTo>
                  <a:lnTo>
                    <a:pt x="5335358" y="0"/>
                  </a:lnTo>
                  <a:cubicBezTo>
                    <a:pt x="5336377" y="0"/>
                    <a:pt x="5337302" y="596"/>
                    <a:pt x="5337722" y="1524"/>
                  </a:cubicBezTo>
                  <a:cubicBezTo>
                    <a:pt x="5338143" y="2452"/>
                    <a:pt x="5337983" y="3540"/>
                    <a:pt x="5337312" y="4306"/>
                  </a:cubicBezTo>
                  <a:lnTo>
                    <a:pt x="5141651" y="227830"/>
                  </a:lnTo>
                  <a:cubicBezTo>
                    <a:pt x="5139255" y="230567"/>
                    <a:pt x="5135795" y="232136"/>
                    <a:pt x="5132158" y="232136"/>
                  </a:cubicBezTo>
                  <a:lnTo>
                    <a:pt x="2785" y="232136"/>
                  </a:lnTo>
                  <a:cubicBezTo>
                    <a:pt x="1766" y="232136"/>
                    <a:pt x="842" y="231541"/>
                    <a:pt x="421" y="230613"/>
                  </a:cubicBezTo>
                  <a:cubicBezTo>
                    <a:pt x="0" y="229685"/>
                    <a:pt x="161" y="228597"/>
                    <a:pt x="832" y="227830"/>
                  </a:cubicBezTo>
                  <a:lnTo>
                    <a:pt x="196492" y="4306"/>
                  </a:lnTo>
                  <a:cubicBezTo>
                    <a:pt x="198888" y="1570"/>
                    <a:pt x="202348" y="0"/>
                    <a:pt x="205985" y="0"/>
                  </a:cubicBezTo>
                  <a:close/>
                </a:path>
              </a:pathLst>
            </a:custGeom>
            <a:solidFill>
              <a:srgbClr val="3BB8B2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101600" y="-38100"/>
              <a:ext cx="5140819" cy="270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54"/>
                </a:lnSpc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9042739" y="582067"/>
            <a:ext cx="2027206" cy="1152636"/>
          </a:xfrm>
          <a:custGeom>
            <a:avLst/>
            <a:gdLst/>
            <a:ahLst/>
            <a:cxnLst/>
            <a:rect r="r" b="b" t="t" l="l"/>
            <a:pathLst>
              <a:path h="1152636" w="2027206">
                <a:moveTo>
                  <a:pt x="0" y="0"/>
                </a:moveTo>
                <a:lnTo>
                  <a:pt x="2027207" y="0"/>
                </a:lnTo>
                <a:lnTo>
                  <a:pt x="2027207" y="1152636"/>
                </a:lnTo>
                <a:lnTo>
                  <a:pt x="0" y="11526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533" t="0" r="0" b="-1211"/>
            </a:stretch>
          </a:blipFill>
        </p:spPr>
      </p:sp>
      <p:grpSp>
        <p:nvGrpSpPr>
          <p:cNvPr name="Group 43" id="43"/>
          <p:cNvGrpSpPr/>
          <p:nvPr/>
        </p:nvGrpSpPr>
        <p:grpSpPr>
          <a:xfrm rot="0">
            <a:off x="-443842" y="522082"/>
            <a:ext cx="17149430" cy="1131065"/>
            <a:chOff x="0" y="0"/>
            <a:chExt cx="2498948" cy="16481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498948" cy="164814"/>
            </a:xfrm>
            <a:custGeom>
              <a:avLst/>
              <a:gdLst/>
              <a:ahLst/>
              <a:cxnLst/>
              <a:rect r="r" b="b" t="t" l="l"/>
              <a:pathLst>
                <a:path h="164814" w="2498948">
                  <a:moveTo>
                    <a:pt x="13543" y="0"/>
                  </a:moveTo>
                  <a:lnTo>
                    <a:pt x="2485405" y="0"/>
                  </a:lnTo>
                  <a:cubicBezTo>
                    <a:pt x="2492885" y="0"/>
                    <a:pt x="2498948" y="6063"/>
                    <a:pt x="2498948" y="13543"/>
                  </a:cubicBezTo>
                  <a:lnTo>
                    <a:pt x="2498948" y="151271"/>
                  </a:lnTo>
                  <a:cubicBezTo>
                    <a:pt x="2498948" y="154863"/>
                    <a:pt x="2497522" y="158308"/>
                    <a:pt x="2494982" y="160848"/>
                  </a:cubicBezTo>
                  <a:cubicBezTo>
                    <a:pt x="2492442" y="163388"/>
                    <a:pt x="2488997" y="164814"/>
                    <a:pt x="2485405" y="164814"/>
                  </a:cubicBezTo>
                  <a:lnTo>
                    <a:pt x="13543" y="164814"/>
                  </a:lnTo>
                  <a:cubicBezTo>
                    <a:pt x="9951" y="164814"/>
                    <a:pt x="6507" y="163388"/>
                    <a:pt x="3967" y="160848"/>
                  </a:cubicBezTo>
                  <a:cubicBezTo>
                    <a:pt x="1427" y="158308"/>
                    <a:pt x="0" y="154863"/>
                    <a:pt x="0" y="151271"/>
                  </a:cubicBezTo>
                  <a:lnTo>
                    <a:pt x="0" y="13543"/>
                  </a:lnTo>
                  <a:cubicBezTo>
                    <a:pt x="0" y="9951"/>
                    <a:pt x="1427" y="6507"/>
                    <a:pt x="3967" y="3967"/>
                  </a:cubicBezTo>
                  <a:cubicBezTo>
                    <a:pt x="6507" y="1427"/>
                    <a:pt x="9951" y="0"/>
                    <a:pt x="1354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19050"/>
              <a:ext cx="2498948" cy="183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028700" y="1147735"/>
            <a:ext cx="9596984" cy="44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9"/>
              </a:lnSpc>
              <a:spcBef>
                <a:spcPct val="0"/>
              </a:spcBef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833973" y="999290"/>
            <a:ext cx="15680046" cy="334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9"/>
              </a:lnSpc>
              <a:spcBef>
                <a:spcPct val="0"/>
              </a:spcBef>
            </a:pPr>
            <a:r>
              <a:rPr lang="en-US" sz="21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OVITRAMPAS - ARMADILHAS DE OVIPOSIÇÃO PARA O CONTROLE DO  AEDES AEGYPTI E AEDES ALBOPICTUS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937958" y="2231014"/>
            <a:ext cx="7999769" cy="405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3"/>
              </a:lnSpc>
              <a:spcBef>
                <a:spcPct val="0"/>
              </a:spcBef>
            </a:pP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IMPLEMENTAÇÃO DE ARMADILHA O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VITRAMPAS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983329" y="2874187"/>
            <a:ext cx="16321342" cy="6136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0"/>
              </a:lnSpc>
            </a:pPr>
            <a:r>
              <a:rPr lang="en-US" sz="2493" b="true">
                <a:solidFill>
                  <a:srgbClr val="156D88"/>
                </a:solidFill>
                <a:latin typeface="Poppins Bold"/>
                <a:ea typeface="Poppins Bold"/>
                <a:cs typeface="Poppins Bold"/>
                <a:sym typeface="Poppins Bold"/>
              </a:rPr>
              <a:t>Conceito</a:t>
            </a:r>
          </a:p>
          <a:p>
            <a:pPr algn="just">
              <a:lnSpc>
                <a:spcPts val="3490"/>
              </a:lnSpc>
            </a:pPr>
          </a:p>
          <a:p>
            <a:pPr algn="just">
              <a:lnSpc>
                <a:spcPts val="3490"/>
              </a:lnSpc>
            </a:pPr>
            <a:r>
              <a:rPr lang="en-US" sz="24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Esta tecnologia é considerada um instrumento de baixo custo e de alta sensibilidade, mesmo em períodos de baixa infestação e que pode ser aplicada amplamente para a vigilância do </a:t>
            </a:r>
            <a:r>
              <a:rPr lang="en-US" sz="2493" i="true">
                <a:solidFill>
                  <a:srgbClr val="156D88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Aedes aegypti</a:t>
            </a:r>
            <a:r>
              <a:rPr lang="en-US" sz="24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2493" i="true">
                <a:solidFill>
                  <a:srgbClr val="156D88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Aedes albopictus</a:t>
            </a:r>
          </a:p>
          <a:p>
            <a:pPr algn="just">
              <a:lnSpc>
                <a:spcPts val="3490"/>
              </a:lnSpc>
            </a:pPr>
          </a:p>
          <a:p>
            <a:pPr algn="just">
              <a:lnSpc>
                <a:spcPts val="3490"/>
              </a:lnSpc>
            </a:pPr>
            <a:r>
              <a:rPr lang="en-US" sz="2493" b="true">
                <a:solidFill>
                  <a:srgbClr val="156D88"/>
                </a:solidFill>
                <a:latin typeface="Poppins Bold"/>
                <a:ea typeface="Poppins Bold"/>
                <a:cs typeface="Poppins Bold"/>
                <a:sym typeface="Poppins Bold"/>
              </a:rPr>
              <a:t>Para a efetiva implementação das ovitrampras são necessários os seguintes critérios e contrapartidas:</a:t>
            </a:r>
          </a:p>
          <a:p>
            <a:pPr algn="just">
              <a:lnSpc>
                <a:spcPts val="3490"/>
              </a:lnSpc>
            </a:pPr>
          </a:p>
          <a:p>
            <a:pPr algn="just">
              <a:lnSpc>
                <a:spcPts val="3490"/>
              </a:lnSpc>
            </a:pPr>
            <a:r>
              <a:rPr lang="en-US" sz="2493" b="true">
                <a:solidFill>
                  <a:srgbClr val="156D88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  <a:r>
              <a:rPr lang="en-US" sz="24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 – Disponibilidade de equipe de agentes de controle de endemias (ACE) para instalação monitoramento e supervisão das armadilhas (ovitrampras) em campo;</a:t>
            </a:r>
          </a:p>
          <a:p>
            <a:pPr algn="just">
              <a:lnSpc>
                <a:spcPts val="3490"/>
              </a:lnSpc>
            </a:pPr>
          </a:p>
          <a:p>
            <a:pPr algn="just">
              <a:lnSpc>
                <a:spcPts val="3490"/>
              </a:lnSpc>
            </a:pPr>
            <a:r>
              <a:rPr lang="en-US" sz="2493" b="true">
                <a:solidFill>
                  <a:srgbClr val="156D88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  <a:r>
              <a:rPr lang="en-US" sz="2493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 – Disponibilidade de equipe de entomologia para as atividades de bancada (preparo das palhetas, contagens de ovos, identificação das espécies e registro das informações;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693" r="0" b="-176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914199" y="-625890"/>
            <a:ext cx="14214701" cy="11538780"/>
            <a:chOff x="0" y="0"/>
            <a:chExt cx="18952934" cy="15385041"/>
          </a:xfrm>
        </p:grpSpPr>
        <p:sp>
          <p:nvSpPr>
            <p:cNvPr name="Freeform 4" id="4"/>
            <p:cNvSpPr/>
            <p:nvPr/>
          </p:nvSpPr>
          <p:spPr>
            <a:xfrm flipH="true" flipV="false" rot="-578769">
              <a:off x="5898611" y="10711335"/>
              <a:ext cx="9042621" cy="3142311"/>
            </a:xfrm>
            <a:custGeom>
              <a:avLst/>
              <a:gdLst/>
              <a:ahLst/>
              <a:cxnLst/>
              <a:rect r="r" b="b" t="t" l="l"/>
              <a:pathLst>
                <a:path h="3142311" w="9042621">
                  <a:moveTo>
                    <a:pt x="9042622" y="0"/>
                  </a:moveTo>
                  <a:lnTo>
                    <a:pt x="0" y="0"/>
                  </a:lnTo>
                  <a:lnTo>
                    <a:pt x="0" y="3142311"/>
                  </a:lnTo>
                  <a:lnTo>
                    <a:pt x="9042622" y="3142311"/>
                  </a:lnTo>
                  <a:lnTo>
                    <a:pt x="9042622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578769">
              <a:off x="4797380" y="10656977"/>
              <a:ext cx="11025626" cy="3831405"/>
            </a:xfrm>
            <a:custGeom>
              <a:avLst/>
              <a:gdLst/>
              <a:ahLst/>
              <a:cxnLst/>
              <a:rect r="r" b="b" t="t" l="l"/>
              <a:pathLst>
                <a:path h="3831405" w="11025626">
                  <a:moveTo>
                    <a:pt x="11025626" y="0"/>
                  </a:moveTo>
                  <a:lnTo>
                    <a:pt x="0" y="0"/>
                  </a:lnTo>
                  <a:lnTo>
                    <a:pt x="0" y="3831405"/>
                  </a:lnTo>
                  <a:lnTo>
                    <a:pt x="11025626" y="3831405"/>
                  </a:lnTo>
                  <a:lnTo>
                    <a:pt x="11025626" y="0"/>
                  </a:lnTo>
                  <a:close/>
                </a:path>
              </a:pathLst>
            </a:custGeom>
            <a:blipFill>
              <a:blip r:embed="rId3">
                <a:alphaModFix amt="1229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0" y="3627553"/>
              <a:ext cx="18952934" cy="8813114"/>
            </a:xfrm>
            <a:custGeom>
              <a:avLst/>
              <a:gdLst/>
              <a:ahLst/>
              <a:cxnLst/>
              <a:rect r="r" b="b" t="t" l="l"/>
              <a:pathLst>
                <a:path h="8813114" w="18952934">
                  <a:moveTo>
                    <a:pt x="18952934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18952934" y="8813114"/>
                  </a:lnTo>
                  <a:lnTo>
                    <a:pt x="18952934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209704">
              <a:off x="4102424" y="1548515"/>
              <a:ext cx="10928323" cy="10928323"/>
            </a:xfrm>
            <a:custGeom>
              <a:avLst/>
              <a:gdLst/>
              <a:ahLst/>
              <a:cxnLst/>
              <a:rect r="r" b="b" t="t" l="l"/>
              <a:pathLst>
                <a:path h="10928323" w="10928323">
                  <a:moveTo>
                    <a:pt x="0" y="0"/>
                  </a:moveTo>
                  <a:lnTo>
                    <a:pt x="10928323" y="0"/>
                  </a:lnTo>
                  <a:lnTo>
                    <a:pt x="10928323" y="10928323"/>
                  </a:lnTo>
                  <a:lnTo>
                    <a:pt x="0" y="1092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11567961" y="3627553"/>
              <a:ext cx="7316036" cy="8813114"/>
            </a:xfrm>
            <a:custGeom>
              <a:avLst/>
              <a:gdLst/>
              <a:ahLst/>
              <a:cxnLst/>
              <a:rect r="r" b="b" t="t" l="l"/>
              <a:pathLst>
                <a:path h="8813114" w="7316036">
                  <a:moveTo>
                    <a:pt x="7316036" y="0"/>
                  </a:moveTo>
                  <a:lnTo>
                    <a:pt x="0" y="0"/>
                  </a:lnTo>
                  <a:lnTo>
                    <a:pt x="0" y="8813114"/>
                  </a:lnTo>
                  <a:lnTo>
                    <a:pt x="7316036" y="8813114"/>
                  </a:lnTo>
                  <a:lnTo>
                    <a:pt x="731603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0" t="0" r="-15906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0" y="6094179"/>
              <a:ext cx="6619806" cy="6346489"/>
            </a:xfrm>
            <a:custGeom>
              <a:avLst/>
              <a:gdLst/>
              <a:ahLst/>
              <a:cxnLst/>
              <a:rect r="r" b="b" t="t" l="l"/>
              <a:pathLst>
                <a:path h="6346489" w="6619806">
                  <a:moveTo>
                    <a:pt x="6619806" y="0"/>
                  </a:moveTo>
                  <a:lnTo>
                    <a:pt x="0" y="0"/>
                  </a:lnTo>
                  <a:lnTo>
                    <a:pt x="0" y="6346488"/>
                  </a:lnTo>
                  <a:lnTo>
                    <a:pt x="6619806" y="6346488"/>
                  </a:lnTo>
                  <a:lnTo>
                    <a:pt x="6619806" y="0"/>
                  </a:lnTo>
                  <a:close/>
                </a:path>
              </a:pathLst>
            </a:custGeom>
            <a:blipFill>
              <a:blip r:embed="rId4">
                <a:alphaModFix amt="3000"/>
              </a:blip>
              <a:stretch>
                <a:fillRect l="-186306" t="-38865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-10800000">
            <a:off x="-87346" y="2971152"/>
            <a:ext cx="4161547" cy="7315848"/>
            <a:chOff x="0" y="0"/>
            <a:chExt cx="5548729" cy="9754464"/>
          </a:xfrm>
        </p:grpSpPr>
        <p:grpSp>
          <p:nvGrpSpPr>
            <p:cNvPr name="Group 11" id="11"/>
            <p:cNvGrpSpPr/>
            <p:nvPr/>
          </p:nvGrpSpPr>
          <p:grpSpPr>
            <a:xfrm rot="-5400000">
              <a:off x="1547419" y="266754"/>
              <a:ext cx="4268064" cy="3734556"/>
              <a:chOff x="0" y="0"/>
              <a:chExt cx="812800" cy="7112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-5400000">
              <a:off x="-396338" y="3809397"/>
              <a:ext cx="6341405" cy="5548729"/>
              <a:chOff x="0" y="0"/>
              <a:chExt cx="812800" cy="7112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7676">
                      <a:alpha val="8000"/>
                    </a:srgbClr>
                  </a:gs>
                  <a:gs pos="100000">
                    <a:srgbClr val="51BBA1">
                      <a:alpha val="8000"/>
                    </a:srgbClr>
                  </a:gs>
                </a:gsLst>
                <a:lin ang="0"/>
              </a:gra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4"/>
                  </a:lnSpc>
                </a:pPr>
              </a:p>
            </p:txBody>
          </p:sp>
        </p:grpSp>
      </p:grpSp>
      <p:grpSp>
        <p:nvGrpSpPr>
          <p:cNvPr name="Group 17" id="17"/>
          <p:cNvGrpSpPr/>
          <p:nvPr/>
        </p:nvGrpSpPr>
        <p:grpSpPr>
          <a:xfrm rot="5400000">
            <a:off x="-8978708" y="1476712"/>
            <a:ext cx="11414992" cy="7885832"/>
            <a:chOff x="0" y="0"/>
            <a:chExt cx="772191" cy="5334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5400000">
            <a:off x="15851843" y="-5478741"/>
            <a:ext cx="11414992" cy="7885832"/>
            <a:chOff x="0" y="0"/>
            <a:chExt cx="772191" cy="53345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0" y="9315171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5400000">
            <a:off x="16026213" y="5761881"/>
            <a:ext cx="10287000" cy="7106580"/>
            <a:chOff x="0" y="0"/>
            <a:chExt cx="772191" cy="53345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72191" cy="533453"/>
            </a:xfrm>
            <a:custGeom>
              <a:avLst/>
              <a:gdLst/>
              <a:ahLst/>
              <a:cxnLst/>
              <a:rect r="r" b="b" t="t" l="l"/>
              <a:pathLst>
                <a:path h="533453" w="772191">
                  <a:moveTo>
                    <a:pt x="568991" y="0"/>
                  </a:moveTo>
                  <a:lnTo>
                    <a:pt x="0" y="0"/>
                  </a:lnTo>
                  <a:lnTo>
                    <a:pt x="203200" y="533453"/>
                  </a:lnTo>
                  <a:lnTo>
                    <a:pt x="772191" y="533453"/>
                  </a:lnTo>
                  <a:lnTo>
                    <a:pt x="56899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101600" y="-9525"/>
              <a:ext cx="568991" cy="542978"/>
            </a:xfrm>
            <a:prstGeom prst="rect">
              <a:avLst/>
            </a:prstGeom>
          </p:spPr>
          <p:txBody>
            <a:bodyPr anchor="ctr" rtlCol="false" tIns="41069" lIns="41069" bIns="41069" rIns="41069"/>
            <a:lstStyle/>
            <a:p>
              <a:pPr algn="ctr">
                <a:lnSpc>
                  <a:spcPts val="1584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2099563">
            <a:off x="15651997" y="7899935"/>
            <a:ext cx="3618289" cy="8857971"/>
            <a:chOff x="0" y="0"/>
            <a:chExt cx="1284883" cy="314553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284883" cy="3145535"/>
            </a:xfrm>
            <a:custGeom>
              <a:avLst/>
              <a:gdLst/>
              <a:ahLst/>
              <a:cxnLst/>
              <a:rect r="r" b="b" t="t" l="l"/>
              <a:pathLst>
                <a:path h="3145535" w="1284883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gradFill rotWithShape="true">
              <a:gsLst>
                <a:gs pos="0">
                  <a:srgbClr val="005D7C">
                    <a:alpha val="100000"/>
                  </a:srgbClr>
                </a:gs>
                <a:gs pos="100000">
                  <a:srgbClr val="49BFB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1284883" cy="3183635"/>
            </a:xfrm>
            <a:prstGeom prst="rect">
              <a:avLst/>
            </a:prstGeom>
          </p:spPr>
          <p:txBody>
            <a:bodyPr anchor="ctr" rtlCol="false" tIns="36174" lIns="36174" bIns="36174" rIns="36174"/>
            <a:lstStyle/>
            <a:p>
              <a:pPr algn="ctr">
                <a:lnSpc>
                  <a:spcPts val="1894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0324129" y="9510305"/>
            <a:ext cx="8631126" cy="1511148"/>
            <a:chOff x="0" y="0"/>
            <a:chExt cx="11508167" cy="201486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793841" y="964088"/>
              <a:ext cx="9889652" cy="1050776"/>
            </a:xfrm>
            <a:custGeom>
              <a:avLst/>
              <a:gdLst/>
              <a:ahLst/>
              <a:cxnLst/>
              <a:rect r="r" b="b" t="t" l="l"/>
              <a:pathLst>
                <a:path h="1050776" w="9889652">
                  <a:moveTo>
                    <a:pt x="0" y="0"/>
                  </a:moveTo>
                  <a:lnTo>
                    <a:pt x="9889652" y="0"/>
                  </a:lnTo>
                  <a:lnTo>
                    <a:pt x="9889652" y="1050776"/>
                  </a:lnTo>
                  <a:lnTo>
                    <a:pt x="0" y="105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32" id="32"/>
            <p:cNvGrpSpPr/>
            <p:nvPr/>
          </p:nvGrpSpPr>
          <p:grpSpPr>
            <a:xfrm rot="-10800000">
              <a:off x="0" y="0"/>
              <a:ext cx="11508167" cy="1368937"/>
              <a:chOff x="0" y="0"/>
              <a:chExt cx="2931171" cy="348673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2931171" cy="348673"/>
              </a:xfrm>
              <a:custGeom>
                <a:avLst/>
                <a:gdLst/>
                <a:ahLst/>
                <a:cxnLst/>
                <a:rect r="r" b="b" t="t" l="l"/>
                <a:pathLst>
                  <a:path h="348673" w="2931171">
                    <a:moveTo>
                      <a:pt x="2727971" y="0"/>
                    </a:moveTo>
                    <a:lnTo>
                      <a:pt x="0" y="0"/>
                    </a:lnTo>
                    <a:lnTo>
                      <a:pt x="203200" y="348673"/>
                    </a:lnTo>
                    <a:lnTo>
                      <a:pt x="2931171" y="348673"/>
                    </a:lnTo>
                    <a:lnTo>
                      <a:pt x="2727971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5D7C">
                      <a:alpha val="100000"/>
                    </a:srgbClr>
                  </a:gs>
                  <a:gs pos="100000">
                    <a:srgbClr val="49BFB4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101600" y="-38100"/>
                <a:ext cx="2727971" cy="386773"/>
              </a:xfrm>
              <a:prstGeom prst="rect">
                <a:avLst/>
              </a:prstGeom>
            </p:spPr>
            <p:txBody>
              <a:bodyPr anchor="ctr" rtlCol="false" tIns="29807" lIns="29807" bIns="29807" rIns="29807"/>
              <a:lstStyle/>
              <a:p>
                <a:pPr algn="ctr">
                  <a:lnSpc>
                    <a:spcPts val="1894"/>
                  </a:lnSpc>
                </a:pPr>
              </a:p>
            </p:txBody>
          </p:sp>
        </p:grpSp>
      </p:grpSp>
      <p:grpSp>
        <p:nvGrpSpPr>
          <p:cNvPr name="Group 35" id="35"/>
          <p:cNvGrpSpPr/>
          <p:nvPr/>
        </p:nvGrpSpPr>
        <p:grpSpPr>
          <a:xfrm rot="0">
            <a:off x="11193660" y="9610127"/>
            <a:ext cx="4049597" cy="589180"/>
            <a:chOff x="0" y="0"/>
            <a:chExt cx="5399463" cy="78557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2400047" y="0"/>
              <a:ext cx="1634471" cy="785573"/>
            </a:xfrm>
            <a:custGeom>
              <a:avLst/>
              <a:gdLst/>
              <a:ahLst/>
              <a:cxnLst/>
              <a:rect r="r" b="b" t="t" l="l"/>
              <a:pathLst>
                <a:path h="785573" w="1634471">
                  <a:moveTo>
                    <a:pt x="0" y="0"/>
                  </a:moveTo>
                  <a:lnTo>
                    <a:pt x="1634471" y="0"/>
                  </a:lnTo>
                  <a:lnTo>
                    <a:pt x="1634471" y="785573"/>
                  </a:lnTo>
                  <a:lnTo>
                    <a:pt x="0" y="785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01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4518718" y="13671"/>
              <a:ext cx="880745" cy="758232"/>
            </a:xfrm>
            <a:custGeom>
              <a:avLst/>
              <a:gdLst/>
              <a:ahLst/>
              <a:cxnLst/>
              <a:rect r="r" b="b" t="t" l="l"/>
              <a:pathLst>
                <a:path h="758232" w="880745">
                  <a:moveTo>
                    <a:pt x="0" y="0"/>
                  </a:moveTo>
                  <a:lnTo>
                    <a:pt x="880745" y="0"/>
                  </a:lnTo>
                  <a:lnTo>
                    <a:pt x="880745" y="758231"/>
                  </a:lnTo>
                  <a:lnTo>
                    <a:pt x="0" y="75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26" t="0" r="-4926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27341"/>
              <a:ext cx="1912294" cy="730890"/>
            </a:xfrm>
            <a:custGeom>
              <a:avLst/>
              <a:gdLst/>
              <a:ahLst/>
              <a:cxnLst/>
              <a:rect r="r" b="b" t="t" l="l"/>
              <a:pathLst>
                <a:path h="730890" w="1912294">
                  <a:moveTo>
                    <a:pt x="0" y="0"/>
                  </a:moveTo>
                  <a:lnTo>
                    <a:pt x="1912294" y="0"/>
                  </a:lnTo>
                  <a:lnTo>
                    <a:pt x="1912294" y="730891"/>
                  </a:lnTo>
                  <a:lnTo>
                    <a:pt x="0" y="730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248" r="0" b="-6111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-2829430" y="1043610"/>
            <a:ext cx="20290572" cy="881393"/>
            <a:chOff x="0" y="0"/>
            <a:chExt cx="5344019" cy="23213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2938" y="0"/>
              <a:ext cx="5338143" cy="232136"/>
            </a:xfrm>
            <a:custGeom>
              <a:avLst/>
              <a:gdLst/>
              <a:ahLst/>
              <a:cxnLst/>
              <a:rect r="r" b="b" t="t" l="l"/>
              <a:pathLst>
                <a:path h="232136" w="5338143">
                  <a:moveTo>
                    <a:pt x="205985" y="0"/>
                  </a:moveTo>
                  <a:lnTo>
                    <a:pt x="5335358" y="0"/>
                  </a:lnTo>
                  <a:cubicBezTo>
                    <a:pt x="5336377" y="0"/>
                    <a:pt x="5337302" y="596"/>
                    <a:pt x="5337722" y="1524"/>
                  </a:cubicBezTo>
                  <a:cubicBezTo>
                    <a:pt x="5338143" y="2452"/>
                    <a:pt x="5337983" y="3540"/>
                    <a:pt x="5337312" y="4306"/>
                  </a:cubicBezTo>
                  <a:lnTo>
                    <a:pt x="5141651" y="227830"/>
                  </a:lnTo>
                  <a:cubicBezTo>
                    <a:pt x="5139255" y="230567"/>
                    <a:pt x="5135795" y="232136"/>
                    <a:pt x="5132158" y="232136"/>
                  </a:cubicBezTo>
                  <a:lnTo>
                    <a:pt x="2785" y="232136"/>
                  </a:lnTo>
                  <a:cubicBezTo>
                    <a:pt x="1766" y="232136"/>
                    <a:pt x="842" y="231541"/>
                    <a:pt x="421" y="230613"/>
                  </a:cubicBezTo>
                  <a:cubicBezTo>
                    <a:pt x="0" y="229685"/>
                    <a:pt x="161" y="228597"/>
                    <a:pt x="832" y="227830"/>
                  </a:cubicBezTo>
                  <a:lnTo>
                    <a:pt x="196492" y="4306"/>
                  </a:lnTo>
                  <a:cubicBezTo>
                    <a:pt x="198888" y="1570"/>
                    <a:pt x="202348" y="0"/>
                    <a:pt x="205985" y="0"/>
                  </a:cubicBezTo>
                  <a:close/>
                </a:path>
              </a:pathLst>
            </a:custGeom>
            <a:solidFill>
              <a:srgbClr val="3BB8B2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101600" y="-38100"/>
              <a:ext cx="5140819" cy="270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54"/>
                </a:lnSpc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9042739" y="582067"/>
            <a:ext cx="2027206" cy="1152636"/>
          </a:xfrm>
          <a:custGeom>
            <a:avLst/>
            <a:gdLst/>
            <a:ahLst/>
            <a:cxnLst/>
            <a:rect r="r" b="b" t="t" l="l"/>
            <a:pathLst>
              <a:path h="1152636" w="2027206">
                <a:moveTo>
                  <a:pt x="0" y="0"/>
                </a:moveTo>
                <a:lnTo>
                  <a:pt x="2027207" y="0"/>
                </a:lnTo>
                <a:lnTo>
                  <a:pt x="2027207" y="1152636"/>
                </a:lnTo>
                <a:lnTo>
                  <a:pt x="0" y="11526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533" t="0" r="0" b="-1211"/>
            </a:stretch>
          </a:blipFill>
        </p:spPr>
      </p:sp>
      <p:grpSp>
        <p:nvGrpSpPr>
          <p:cNvPr name="Group 43" id="43"/>
          <p:cNvGrpSpPr/>
          <p:nvPr/>
        </p:nvGrpSpPr>
        <p:grpSpPr>
          <a:xfrm rot="0">
            <a:off x="-443842" y="522082"/>
            <a:ext cx="17149430" cy="1131065"/>
            <a:chOff x="0" y="0"/>
            <a:chExt cx="2498948" cy="16481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498948" cy="164814"/>
            </a:xfrm>
            <a:custGeom>
              <a:avLst/>
              <a:gdLst/>
              <a:ahLst/>
              <a:cxnLst/>
              <a:rect r="r" b="b" t="t" l="l"/>
              <a:pathLst>
                <a:path h="164814" w="2498948">
                  <a:moveTo>
                    <a:pt x="13543" y="0"/>
                  </a:moveTo>
                  <a:lnTo>
                    <a:pt x="2485405" y="0"/>
                  </a:lnTo>
                  <a:cubicBezTo>
                    <a:pt x="2492885" y="0"/>
                    <a:pt x="2498948" y="6063"/>
                    <a:pt x="2498948" y="13543"/>
                  </a:cubicBezTo>
                  <a:lnTo>
                    <a:pt x="2498948" y="151271"/>
                  </a:lnTo>
                  <a:cubicBezTo>
                    <a:pt x="2498948" y="154863"/>
                    <a:pt x="2497522" y="158308"/>
                    <a:pt x="2494982" y="160848"/>
                  </a:cubicBezTo>
                  <a:cubicBezTo>
                    <a:pt x="2492442" y="163388"/>
                    <a:pt x="2488997" y="164814"/>
                    <a:pt x="2485405" y="164814"/>
                  </a:cubicBezTo>
                  <a:lnTo>
                    <a:pt x="13543" y="164814"/>
                  </a:lnTo>
                  <a:cubicBezTo>
                    <a:pt x="9951" y="164814"/>
                    <a:pt x="6507" y="163388"/>
                    <a:pt x="3967" y="160848"/>
                  </a:cubicBezTo>
                  <a:cubicBezTo>
                    <a:pt x="1427" y="158308"/>
                    <a:pt x="0" y="154863"/>
                    <a:pt x="0" y="151271"/>
                  </a:cubicBezTo>
                  <a:lnTo>
                    <a:pt x="0" y="13543"/>
                  </a:lnTo>
                  <a:cubicBezTo>
                    <a:pt x="0" y="9951"/>
                    <a:pt x="1427" y="6507"/>
                    <a:pt x="3967" y="3967"/>
                  </a:cubicBezTo>
                  <a:cubicBezTo>
                    <a:pt x="6507" y="1427"/>
                    <a:pt x="9951" y="0"/>
                    <a:pt x="1354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19050"/>
              <a:ext cx="2498948" cy="183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028700" y="1147735"/>
            <a:ext cx="9596984" cy="44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9"/>
              </a:lnSpc>
              <a:spcBef>
                <a:spcPct val="0"/>
              </a:spcBef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833973" y="999290"/>
            <a:ext cx="15680046" cy="334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9"/>
              </a:lnSpc>
              <a:spcBef>
                <a:spcPct val="0"/>
              </a:spcBef>
            </a:pPr>
            <a:r>
              <a:rPr lang="en-US" sz="2122">
                <a:solidFill>
                  <a:srgbClr val="FB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OVITRAMPAS - ARMADILHAS DE OVIPOSIÇÃO PARA O CONTROLE DO  AEDES AEGYPTI E AEDES ALBOPICTUS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937958" y="2231014"/>
            <a:ext cx="7999769" cy="405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3"/>
              </a:lnSpc>
              <a:spcBef>
                <a:spcPct val="0"/>
              </a:spcBef>
            </a:pP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IMPLEMENTAÇÃO DE ARMADILHA O</a:t>
            </a:r>
            <a:r>
              <a:rPr lang="en-US" b="true" sz="2533" strike="noStrike" u="none">
                <a:solidFill>
                  <a:srgbClr val="156D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VITRAMPAS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905094" y="2781636"/>
            <a:ext cx="16477813" cy="6069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88"/>
              </a:lnSpc>
            </a:pPr>
            <a:r>
              <a:rPr lang="en-US" sz="2694" b="true">
                <a:solidFill>
                  <a:srgbClr val="156D88"/>
                </a:solidFill>
                <a:latin typeface="Poppins Bold"/>
                <a:ea typeface="Poppins Bold"/>
                <a:cs typeface="Poppins Bold"/>
                <a:sym typeface="Poppins Bold"/>
              </a:rPr>
              <a:t>3 – Disponibilidade de recursos para preparo das ovitrampas:</a:t>
            </a:r>
          </a:p>
          <a:p>
            <a:pPr algn="just" marL="581717" indent="-290859" lvl="1">
              <a:lnSpc>
                <a:spcPts val="5388"/>
              </a:lnSpc>
              <a:buFont typeface="Arial"/>
              <a:buChar char="•"/>
            </a:pPr>
            <a:r>
              <a:rPr lang="en-US" sz="26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Sala para higienização e secagem das palhetas de aproximadamente 3 metros quadrados</a:t>
            </a:r>
          </a:p>
          <a:p>
            <a:pPr algn="just" marL="581717" indent="-290859" lvl="1">
              <a:lnSpc>
                <a:spcPts val="5388"/>
              </a:lnSpc>
              <a:buFont typeface="Arial"/>
              <a:buChar char="•"/>
            </a:pPr>
            <a:r>
              <a:rPr lang="en-US" sz="26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Pia com instalação hidráulica para o preparo das palhetas (lavagem e secagem)</a:t>
            </a:r>
          </a:p>
          <a:p>
            <a:pPr algn="just" marL="581717" indent="-290859" lvl="1">
              <a:lnSpc>
                <a:spcPts val="5388"/>
              </a:lnSpc>
              <a:buFont typeface="Arial"/>
              <a:buChar char="•"/>
            </a:pPr>
            <a:r>
              <a:rPr lang="en-US" sz="26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Bandeja retangular grande de plástico - 10 unidades</a:t>
            </a:r>
          </a:p>
          <a:p>
            <a:pPr algn="just" marL="581717" indent="-290859" lvl="1">
              <a:lnSpc>
                <a:spcPts val="5388"/>
              </a:lnSpc>
              <a:buFont typeface="Arial"/>
              <a:buChar char="•"/>
            </a:pPr>
            <a:r>
              <a:rPr lang="en-US" sz="26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Papel toalha</a:t>
            </a:r>
          </a:p>
          <a:p>
            <a:pPr algn="just" marL="581717" indent="-290859" lvl="1">
              <a:lnSpc>
                <a:spcPts val="5388"/>
              </a:lnSpc>
              <a:buFont typeface="Arial"/>
              <a:buChar char="•"/>
            </a:pPr>
            <a:r>
              <a:rPr lang="en-US" sz="26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Tubo de Falcon de 50 ml</a:t>
            </a:r>
          </a:p>
          <a:p>
            <a:pPr algn="just" marL="581717" indent="-290859" lvl="1">
              <a:lnSpc>
                <a:spcPts val="5388"/>
              </a:lnSpc>
              <a:buFont typeface="Arial"/>
              <a:buChar char="•"/>
            </a:pPr>
            <a:r>
              <a:rPr lang="en-US" sz="26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Pipeta de Pasteur</a:t>
            </a:r>
          </a:p>
          <a:p>
            <a:pPr algn="just" marL="581717" indent="-290859" lvl="1">
              <a:lnSpc>
                <a:spcPts val="5388"/>
              </a:lnSpc>
              <a:buFont typeface="Arial"/>
              <a:buChar char="•"/>
            </a:pPr>
            <a:r>
              <a:rPr lang="en-US" sz="26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Aquisição de Lupa estereoscópica</a:t>
            </a:r>
          </a:p>
          <a:p>
            <a:pPr algn="just" marL="581717" indent="-290859" lvl="1">
              <a:lnSpc>
                <a:spcPts val="5388"/>
              </a:lnSpc>
              <a:buFont typeface="Arial"/>
              <a:buChar char="•"/>
            </a:pPr>
            <a:r>
              <a:rPr lang="en-US" sz="26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Bancada de mármore para realização dos trabalhos</a:t>
            </a:r>
          </a:p>
        </p:txBody>
      </p:sp>
      <p:sp>
        <p:nvSpPr>
          <p:cNvPr name="Freeform 50" id="50"/>
          <p:cNvSpPr/>
          <p:nvPr/>
        </p:nvSpPr>
        <p:spPr>
          <a:xfrm flipH="false" flipV="false" rot="0">
            <a:off x="13092637" y="4711968"/>
            <a:ext cx="4290269" cy="3834217"/>
          </a:xfrm>
          <a:custGeom>
            <a:avLst/>
            <a:gdLst/>
            <a:ahLst/>
            <a:cxnLst/>
            <a:rect r="r" b="b" t="t" l="l"/>
            <a:pathLst>
              <a:path h="3834217" w="4290269">
                <a:moveTo>
                  <a:pt x="0" y="0"/>
                </a:moveTo>
                <a:lnTo>
                  <a:pt x="4290269" y="0"/>
                </a:lnTo>
                <a:lnTo>
                  <a:pt x="4290269" y="3834216"/>
                </a:lnTo>
                <a:lnTo>
                  <a:pt x="0" y="383421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0">
            <a:off x="12494557" y="7872314"/>
            <a:ext cx="4888349" cy="1483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88"/>
              </a:lnSpc>
            </a:pPr>
            <a:r>
              <a:rPr lang="en-US" sz="1994" b="true">
                <a:solidFill>
                  <a:srgbClr val="156D88"/>
                </a:solidFill>
                <a:latin typeface="Poppins Bold"/>
                <a:ea typeface="Poppins Bold"/>
                <a:cs typeface="Poppins Bold"/>
                <a:sym typeface="Poppins Bold"/>
              </a:rPr>
              <a:t>Especificação</a:t>
            </a:r>
          </a:p>
          <a:p>
            <a:pPr algn="just" marL="430591" indent="-215295" lvl="1">
              <a:lnSpc>
                <a:spcPts val="3988"/>
              </a:lnSpc>
              <a:buFont typeface="Arial"/>
              <a:buChar char="•"/>
            </a:pPr>
            <a:r>
              <a:rPr lang="en-US" sz="19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Lupa</a:t>
            </a:r>
            <a:r>
              <a:rPr lang="en-US" sz="19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Binocu</a:t>
            </a:r>
            <a:r>
              <a:rPr lang="en-US" sz="19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lang="en-US" sz="19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ar B</a:t>
            </a:r>
            <a:r>
              <a:rPr lang="en-US" sz="19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19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ofocus XT – 3L </a:t>
            </a:r>
            <a:r>
              <a:rPr lang="en-US" sz="19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19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m LED até</a:t>
            </a:r>
            <a:r>
              <a:rPr lang="en-US" sz="19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80x</a:t>
            </a:r>
            <a:r>
              <a:rPr lang="en-US" sz="19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au</a:t>
            </a:r>
            <a:r>
              <a:rPr lang="en-US" sz="19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me</a:t>
            </a:r>
            <a:r>
              <a:rPr lang="en-US" sz="19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-US" sz="19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1994">
                <a:solidFill>
                  <a:srgbClr val="156D88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DAGtcagtPjE</dc:identifier>
  <dcterms:modified xsi:type="dcterms:W3CDTF">2011-08-01T06:04:30Z</dcterms:modified>
  <cp:revision>1</cp:revision>
  <dc:title>Novas metodologias para o controle vetorial no RN</dc:title>
</cp:coreProperties>
</file>