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6" r:id="rId2"/>
  </p:sldMasterIdLst>
  <p:notesMasterIdLst>
    <p:notesMasterId r:id="rId19"/>
  </p:notesMasterIdLst>
  <p:sldIdLst>
    <p:sldId id="256" r:id="rId3"/>
    <p:sldId id="268" r:id="rId4"/>
    <p:sldId id="439" r:id="rId5"/>
    <p:sldId id="260" r:id="rId6"/>
    <p:sldId id="407" r:id="rId7"/>
    <p:sldId id="408" r:id="rId8"/>
    <p:sldId id="455" r:id="rId9"/>
    <p:sldId id="452" r:id="rId10"/>
    <p:sldId id="453" r:id="rId11"/>
    <p:sldId id="454" r:id="rId12"/>
    <p:sldId id="262" r:id="rId13"/>
    <p:sldId id="263" r:id="rId14"/>
    <p:sldId id="261" r:id="rId15"/>
    <p:sldId id="259" r:id="rId16"/>
    <p:sldId id="266" r:id="rId17"/>
    <p:sldId id="267" r:id="rId18"/>
  </p:sldIdLst>
  <p:sldSz cx="12192000" cy="6858000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B548C-5773-4303-9800-0D4C1898A75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07F9F40-FB30-4B56-9BAC-13AFCC757E9A}">
      <dgm:prSet phldrT="[Texto]" custT="1"/>
      <dgm:spPr>
        <a:noFill/>
        <a:ln w="25400">
          <a:solidFill>
            <a:srgbClr val="47AA2D"/>
          </a:solidFill>
        </a:ln>
      </dgm:spPr>
      <dgm:t>
        <a:bodyPr/>
        <a:lstStyle/>
        <a:p>
          <a:r>
            <a:rPr lang="pt-BR" sz="2000" b="1" dirty="0">
              <a:solidFill>
                <a:srgbClr val="47AA2D"/>
              </a:solidFill>
              <a:latin typeface="Calibri" panose="020F0502020204030204" pitchFamily="34" charset="0"/>
              <a:cs typeface="Calibri" panose="020F0502020204030204" pitchFamily="34" charset="0"/>
            </a:rPr>
            <a:t>Etapa I – Cenário de demandas reprimidas da APS</a:t>
          </a:r>
        </a:p>
      </dgm:t>
    </dgm:pt>
    <dgm:pt modelId="{05038461-D41C-4BD2-989B-09B403FEC7B5}" type="parTrans" cxnId="{F138C4F2-2EFC-4C7B-98D8-762F655915E0}">
      <dgm:prSet/>
      <dgm:spPr/>
      <dgm:t>
        <a:bodyPr/>
        <a:lstStyle/>
        <a:p>
          <a:endParaRPr lang="pt-BR"/>
        </a:p>
      </dgm:t>
    </dgm:pt>
    <dgm:pt modelId="{DD7286BC-C03D-4BAC-AD5F-3135A0C82109}" type="sibTrans" cxnId="{F138C4F2-2EFC-4C7B-98D8-762F655915E0}">
      <dgm:prSet/>
      <dgm:spPr>
        <a:solidFill>
          <a:srgbClr val="47AA2D"/>
        </a:solidFill>
      </dgm:spPr>
      <dgm:t>
        <a:bodyPr/>
        <a:lstStyle/>
        <a:p>
          <a:endParaRPr lang="pt-BR"/>
        </a:p>
      </dgm:t>
    </dgm:pt>
    <dgm:pt modelId="{DD61B6AB-0B3F-497D-B705-DA6EA0058C33}">
      <dgm:prSet phldrT="[Texto]" custT="1"/>
      <dgm:spPr>
        <a:noFill/>
        <a:ln w="25400">
          <a:solidFill>
            <a:srgbClr val="000087"/>
          </a:solidFill>
        </a:ln>
      </dgm:spPr>
      <dgm:t>
        <a:bodyPr/>
        <a:lstStyle/>
        <a:p>
          <a:r>
            <a:rPr lang="pt-BR" sz="2000" b="1" dirty="0">
              <a:solidFill>
                <a:srgbClr val="000087"/>
              </a:solidFill>
              <a:latin typeface="Calibri" panose="020F0502020204030204" pitchFamily="34" charset="0"/>
              <a:cs typeface="Calibri" panose="020F0502020204030204" pitchFamily="34" charset="0"/>
            </a:rPr>
            <a:t>Etapa II – Parametrização</a:t>
          </a:r>
          <a:r>
            <a:rPr lang="pt-BR" sz="2000" dirty="0">
              <a:solidFill>
                <a:srgbClr val="000087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FE4E58BA-7DDD-49C4-A844-011E67546126}" type="parTrans" cxnId="{45F03E1B-4DB3-4B3C-92B7-29BD68027A51}">
      <dgm:prSet/>
      <dgm:spPr/>
      <dgm:t>
        <a:bodyPr/>
        <a:lstStyle/>
        <a:p>
          <a:endParaRPr lang="pt-BR"/>
        </a:p>
      </dgm:t>
    </dgm:pt>
    <dgm:pt modelId="{AA0A6A1F-7448-4AF3-84BB-B95A1EE56F98}" type="sibTrans" cxnId="{45F03E1B-4DB3-4B3C-92B7-29BD68027A51}">
      <dgm:prSet/>
      <dgm:spPr>
        <a:solidFill>
          <a:srgbClr val="000087"/>
        </a:solidFill>
      </dgm:spPr>
      <dgm:t>
        <a:bodyPr/>
        <a:lstStyle/>
        <a:p>
          <a:endParaRPr lang="pt-BR"/>
        </a:p>
      </dgm:t>
    </dgm:pt>
    <dgm:pt modelId="{4E03D0A0-A782-4060-86A6-4676E7CE7E3A}">
      <dgm:prSet phldrT="[Texto]" custT="1"/>
      <dgm:spPr>
        <a:noFill/>
        <a:ln w="25400">
          <a:solidFill>
            <a:srgbClr val="FFD622"/>
          </a:solidFill>
        </a:ln>
      </dgm:spPr>
      <dgm:t>
        <a:bodyPr/>
        <a:lstStyle/>
        <a:p>
          <a:r>
            <a:rPr lang="pt-BR" sz="2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rPr>
            <a:t>Etapa III - Pactuação</a:t>
          </a:r>
        </a:p>
      </dgm:t>
    </dgm:pt>
    <dgm:pt modelId="{3176BC17-2A5E-4F9A-8785-FF37421647BC}" type="parTrans" cxnId="{01130C04-586C-4C8E-AA1E-BE0CCB772AD5}">
      <dgm:prSet/>
      <dgm:spPr/>
      <dgm:t>
        <a:bodyPr/>
        <a:lstStyle/>
        <a:p>
          <a:endParaRPr lang="pt-BR"/>
        </a:p>
      </dgm:t>
    </dgm:pt>
    <dgm:pt modelId="{735F33BF-2752-4DEB-B360-8DFA4072F32B}" type="sibTrans" cxnId="{01130C04-586C-4C8E-AA1E-BE0CCB772AD5}">
      <dgm:prSet/>
      <dgm:spPr>
        <a:solidFill>
          <a:srgbClr val="FFD622"/>
        </a:solidFill>
      </dgm:spPr>
      <dgm:t>
        <a:bodyPr/>
        <a:lstStyle/>
        <a:p>
          <a:endParaRPr lang="pt-BR"/>
        </a:p>
      </dgm:t>
    </dgm:pt>
    <dgm:pt modelId="{CE24F3B5-3FDD-4E1D-8AA3-74CF8676B370}">
      <dgm:prSet phldrT="[Texto]"/>
      <dgm:spPr>
        <a:noFill/>
        <a:ln w="25400">
          <a:solidFill>
            <a:srgbClr val="E5231F"/>
          </a:solidFill>
        </a:ln>
      </dgm:spPr>
      <dgm:t>
        <a:bodyPr/>
        <a:lstStyle/>
        <a:p>
          <a:r>
            <a:rPr lang="pt-BR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rPr>
            <a:t>Etapa IV – Financiamento</a:t>
          </a:r>
        </a:p>
      </dgm:t>
    </dgm:pt>
    <dgm:pt modelId="{22FB3367-85ED-4754-AE7D-AC58F9752C34}" type="parTrans" cxnId="{43217FD2-E969-4DF5-B256-27D15418E854}">
      <dgm:prSet/>
      <dgm:spPr/>
      <dgm:t>
        <a:bodyPr/>
        <a:lstStyle/>
        <a:p>
          <a:endParaRPr lang="pt-BR"/>
        </a:p>
      </dgm:t>
    </dgm:pt>
    <dgm:pt modelId="{2D5B6974-24F2-454A-87AA-65AFF740612C}" type="sibTrans" cxnId="{43217FD2-E969-4DF5-B256-27D15418E854}">
      <dgm:prSet/>
      <dgm:spPr/>
      <dgm:t>
        <a:bodyPr/>
        <a:lstStyle/>
        <a:p>
          <a:endParaRPr lang="pt-BR"/>
        </a:p>
      </dgm:t>
    </dgm:pt>
    <dgm:pt modelId="{B4B55BF9-6595-454E-8109-73C7D615455E}" type="pres">
      <dgm:prSet presAssocID="{D52B548C-5773-4303-9800-0D4C1898A75B}" presName="Name0" presStyleCnt="0">
        <dgm:presLayoutVars>
          <dgm:dir/>
          <dgm:resizeHandles val="exact"/>
        </dgm:presLayoutVars>
      </dgm:prSet>
      <dgm:spPr/>
    </dgm:pt>
    <dgm:pt modelId="{4526E29E-68E0-4A4B-BC6A-F13029FFD7D4}" type="pres">
      <dgm:prSet presAssocID="{C07F9F40-FB30-4B56-9BAC-13AFCC757E9A}" presName="node" presStyleLbl="node1" presStyleIdx="0" presStyleCnt="4" custLinFactNeighborX="17550" custLinFactNeighborY="-46182">
        <dgm:presLayoutVars>
          <dgm:bulletEnabled val="1"/>
        </dgm:presLayoutVars>
      </dgm:prSet>
      <dgm:spPr/>
    </dgm:pt>
    <dgm:pt modelId="{B296D502-767C-4AFC-8CC6-241116AE1F42}" type="pres">
      <dgm:prSet presAssocID="{DD7286BC-C03D-4BAC-AD5F-3135A0C82109}" presName="sibTrans" presStyleLbl="sibTrans2D1" presStyleIdx="0" presStyleCnt="3"/>
      <dgm:spPr/>
    </dgm:pt>
    <dgm:pt modelId="{5420D958-D4C4-48DE-927A-223E23A983F7}" type="pres">
      <dgm:prSet presAssocID="{DD7286BC-C03D-4BAC-AD5F-3135A0C82109}" presName="connectorText" presStyleLbl="sibTrans2D1" presStyleIdx="0" presStyleCnt="3"/>
      <dgm:spPr/>
    </dgm:pt>
    <dgm:pt modelId="{CF1780C5-C98B-4BA0-A354-B51555365E2E}" type="pres">
      <dgm:prSet presAssocID="{DD61B6AB-0B3F-497D-B705-DA6EA0058C33}" presName="node" presStyleLbl="node1" presStyleIdx="1" presStyleCnt="4" custScaleX="104824" custLinFactNeighborX="-532" custLinFactNeighborY="67271">
        <dgm:presLayoutVars>
          <dgm:bulletEnabled val="1"/>
        </dgm:presLayoutVars>
      </dgm:prSet>
      <dgm:spPr/>
    </dgm:pt>
    <dgm:pt modelId="{055BEFFB-EDF4-41A6-A928-8289A062049E}" type="pres">
      <dgm:prSet presAssocID="{AA0A6A1F-7448-4AF3-84BB-B95A1EE56F98}" presName="sibTrans" presStyleLbl="sibTrans2D1" presStyleIdx="1" presStyleCnt="3"/>
      <dgm:spPr/>
    </dgm:pt>
    <dgm:pt modelId="{8CAABC3C-A91C-4864-9517-4B113899AAA5}" type="pres">
      <dgm:prSet presAssocID="{AA0A6A1F-7448-4AF3-84BB-B95A1EE56F98}" presName="connectorText" presStyleLbl="sibTrans2D1" presStyleIdx="1" presStyleCnt="3"/>
      <dgm:spPr/>
    </dgm:pt>
    <dgm:pt modelId="{216F5C19-CB91-4AA8-88A7-B7130D474A48}" type="pres">
      <dgm:prSet presAssocID="{4E03D0A0-A782-4060-86A6-4676E7CE7E3A}" presName="node" presStyleLbl="node1" presStyleIdx="2" presStyleCnt="4" custLinFactNeighborX="-2127" custLinFactNeighborY="-43779">
        <dgm:presLayoutVars>
          <dgm:bulletEnabled val="1"/>
        </dgm:presLayoutVars>
      </dgm:prSet>
      <dgm:spPr/>
    </dgm:pt>
    <dgm:pt modelId="{3DB70FC0-96E0-44D2-AE26-955058DB9038}" type="pres">
      <dgm:prSet presAssocID="{735F33BF-2752-4DEB-B360-8DFA4072F32B}" presName="sibTrans" presStyleLbl="sibTrans2D1" presStyleIdx="2" presStyleCnt="3"/>
      <dgm:spPr/>
    </dgm:pt>
    <dgm:pt modelId="{6739A8CA-3CBC-4D53-985A-665A00F4C68F}" type="pres">
      <dgm:prSet presAssocID="{735F33BF-2752-4DEB-B360-8DFA4072F32B}" presName="connectorText" presStyleLbl="sibTrans2D1" presStyleIdx="2" presStyleCnt="3"/>
      <dgm:spPr/>
    </dgm:pt>
    <dgm:pt modelId="{A4CF1B8F-BDE5-4108-BC2E-2D896C4F4260}" type="pres">
      <dgm:prSet presAssocID="{CE24F3B5-3FDD-4E1D-8AA3-74CF8676B370}" presName="node" presStyleLbl="node1" presStyleIdx="3" presStyleCnt="4" custLinFactNeighborX="-6381" custLinFactNeighborY="68338">
        <dgm:presLayoutVars>
          <dgm:bulletEnabled val="1"/>
        </dgm:presLayoutVars>
      </dgm:prSet>
      <dgm:spPr/>
    </dgm:pt>
  </dgm:ptLst>
  <dgm:cxnLst>
    <dgm:cxn modelId="{01130C04-586C-4C8E-AA1E-BE0CCB772AD5}" srcId="{D52B548C-5773-4303-9800-0D4C1898A75B}" destId="{4E03D0A0-A782-4060-86A6-4676E7CE7E3A}" srcOrd="2" destOrd="0" parTransId="{3176BC17-2A5E-4F9A-8785-FF37421647BC}" sibTransId="{735F33BF-2752-4DEB-B360-8DFA4072F32B}"/>
    <dgm:cxn modelId="{0B4A161B-1466-485D-B0CC-964C01F761D9}" type="presOf" srcId="{DD61B6AB-0B3F-497D-B705-DA6EA0058C33}" destId="{CF1780C5-C98B-4BA0-A354-B51555365E2E}" srcOrd="0" destOrd="0" presId="urn:microsoft.com/office/officeart/2005/8/layout/process1"/>
    <dgm:cxn modelId="{45F03E1B-4DB3-4B3C-92B7-29BD68027A51}" srcId="{D52B548C-5773-4303-9800-0D4C1898A75B}" destId="{DD61B6AB-0B3F-497D-B705-DA6EA0058C33}" srcOrd="1" destOrd="0" parTransId="{FE4E58BA-7DDD-49C4-A844-011E67546126}" sibTransId="{AA0A6A1F-7448-4AF3-84BB-B95A1EE56F98}"/>
    <dgm:cxn modelId="{7896235D-1CB1-476C-9DEA-DAE1A389C6DE}" type="presOf" srcId="{AA0A6A1F-7448-4AF3-84BB-B95A1EE56F98}" destId="{8CAABC3C-A91C-4864-9517-4B113899AAA5}" srcOrd="1" destOrd="0" presId="urn:microsoft.com/office/officeart/2005/8/layout/process1"/>
    <dgm:cxn modelId="{B4C2A643-6D08-4DAD-82AD-15D5252FD9E5}" type="presOf" srcId="{C07F9F40-FB30-4B56-9BAC-13AFCC757E9A}" destId="{4526E29E-68E0-4A4B-BC6A-F13029FFD7D4}" srcOrd="0" destOrd="0" presId="urn:microsoft.com/office/officeart/2005/8/layout/process1"/>
    <dgm:cxn modelId="{CD1F234B-9CA0-4576-B3C6-EE48A4CF013B}" type="presOf" srcId="{AA0A6A1F-7448-4AF3-84BB-B95A1EE56F98}" destId="{055BEFFB-EDF4-41A6-A928-8289A062049E}" srcOrd="0" destOrd="0" presId="urn:microsoft.com/office/officeart/2005/8/layout/process1"/>
    <dgm:cxn modelId="{E17FFD80-F979-492C-8712-BD0440C37BBB}" type="presOf" srcId="{735F33BF-2752-4DEB-B360-8DFA4072F32B}" destId="{3DB70FC0-96E0-44D2-AE26-955058DB9038}" srcOrd="0" destOrd="0" presId="urn:microsoft.com/office/officeart/2005/8/layout/process1"/>
    <dgm:cxn modelId="{8FC79981-3A06-42B6-8EC7-9F72D93D4226}" type="presOf" srcId="{D52B548C-5773-4303-9800-0D4C1898A75B}" destId="{B4B55BF9-6595-454E-8109-73C7D615455E}" srcOrd="0" destOrd="0" presId="urn:microsoft.com/office/officeart/2005/8/layout/process1"/>
    <dgm:cxn modelId="{EF851687-CFE5-48CA-8916-48ABCA5FAFE3}" type="presOf" srcId="{DD7286BC-C03D-4BAC-AD5F-3135A0C82109}" destId="{B296D502-767C-4AFC-8CC6-241116AE1F42}" srcOrd="0" destOrd="0" presId="urn:microsoft.com/office/officeart/2005/8/layout/process1"/>
    <dgm:cxn modelId="{B5D6EECE-D77E-4E7D-BC55-F080862DE946}" type="presOf" srcId="{4E03D0A0-A782-4060-86A6-4676E7CE7E3A}" destId="{216F5C19-CB91-4AA8-88A7-B7130D474A48}" srcOrd="0" destOrd="0" presId="urn:microsoft.com/office/officeart/2005/8/layout/process1"/>
    <dgm:cxn modelId="{43217FD2-E969-4DF5-B256-27D15418E854}" srcId="{D52B548C-5773-4303-9800-0D4C1898A75B}" destId="{CE24F3B5-3FDD-4E1D-8AA3-74CF8676B370}" srcOrd="3" destOrd="0" parTransId="{22FB3367-85ED-4754-AE7D-AC58F9752C34}" sibTransId="{2D5B6974-24F2-454A-87AA-65AFF740612C}"/>
    <dgm:cxn modelId="{C5696CDE-950C-4E1B-B95B-8E6A3477E7A7}" type="presOf" srcId="{CE24F3B5-3FDD-4E1D-8AA3-74CF8676B370}" destId="{A4CF1B8F-BDE5-4108-BC2E-2D896C4F4260}" srcOrd="0" destOrd="0" presId="urn:microsoft.com/office/officeart/2005/8/layout/process1"/>
    <dgm:cxn modelId="{6C20C5E3-96FF-4ED1-AC50-9764F12B4592}" type="presOf" srcId="{DD7286BC-C03D-4BAC-AD5F-3135A0C82109}" destId="{5420D958-D4C4-48DE-927A-223E23A983F7}" srcOrd="1" destOrd="0" presId="urn:microsoft.com/office/officeart/2005/8/layout/process1"/>
    <dgm:cxn modelId="{F138C4F2-2EFC-4C7B-98D8-762F655915E0}" srcId="{D52B548C-5773-4303-9800-0D4C1898A75B}" destId="{C07F9F40-FB30-4B56-9BAC-13AFCC757E9A}" srcOrd="0" destOrd="0" parTransId="{05038461-D41C-4BD2-989B-09B403FEC7B5}" sibTransId="{DD7286BC-C03D-4BAC-AD5F-3135A0C82109}"/>
    <dgm:cxn modelId="{6FA7A3FE-3F40-4132-B1BC-5AC3621B436B}" type="presOf" srcId="{735F33BF-2752-4DEB-B360-8DFA4072F32B}" destId="{6739A8CA-3CBC-4D53-985A-665A00F4C68F}" srcOrd="1" destOrd="0" presId="urn:microsoft.com/office/officeart/2005/8/layout/process1"/>
    <dgm:cxn modelId="{61C68873-8921-4182-8044-ED02824B9936}" type="presParOf" srcId="{B4B55BF9-6595-454E-8109-73C7D615455E}" destId="{4526E29E-68E0-4A4B-BC6A-F13029FFD7D4}" srcOrd="0" destOrd="0" presId="urn:microsoft.com/office/officeart/2005/8/layout/process1"/>
    <dgm:cxn modelId="{73D3B5A1-3DC7-4B6F-B84D-C13D904D8E9E}" type="presParOf" srcId="{B4B55BF9-6595-454E-8109-73C7D615455E}" destId="{B296D502-767C-4AFC-8CC6-241116AE1F42}" srcOrd="1" destOrd="0" presId="urn:microsoft.com/office/officeart/2005/8/layout/process1"/>
    <dgm:cxn modelId="{C76A1247-F802-43D1-BF3E-5857A26B7C6B}" type="presParOf" srcId="{B296D502-767C-4AFC-8CC6-241116AE1F42}" destId="{5420D958-D4C4-48DE-927A-223E23A983F7}" srcOrd="0" destOrd="0" presId="urn:microsoft.com/office/officeart/2005/8/layout/process1"/>
    <dgm:cxn modelId="{A49B982D-7635-4AB3-9949-92BBF0A07478}" type="presParOf" srcId="{B4B55BF9-6595-454E-8109-73C7D615455E}" destId="{CF1780C5-C98B-4BA0-A354-B51555365E2E}" srcOrd="2" destOrd="0" presId="urn:microsoft.com/office/officeart/2005/8/layout/process1"/>
    <dgm:cxn modelId="{21199764-1EAB-4E3E-ACC9-7F75166058D6}" type="presParOf" srcId="{B4B55BF9-6595-454E-8109-73C7D615455E}" destId="{055BEFFB-EDF4-41A6-A928-8289A062049E}" srcOrd="3" destOrd="0" presId="urn:microsoft.com/office/officeart/2005/8/layout/process1"/>
    <dgm:cxn modelId="{3BA63459-4AA5-422A-8D2A-48BF1BD35F34}" type="presParOf" srcId="{055BEFFB-EDF4-41A6-A928-8289A062049E}" destId="{8CAABC3C-A91C-4864-9517-4B113899AAA5}" srcOrd="0" destOrd="0" presId="urn:microsoft.com/office/officeart/2005/8/layout/process1"/>
    <dgm:cxn modelId="{B472220E-C20A-4346-825B-91D3FA122917}" type="presParOf" srcId="{B4B55BF9-6595-454E-8109-73C7D615455E}" destId="{216F5C19-CB91-4AA8-88A7-B7130D474A48}" srcOrd="4" destOrd="0" presId="urn:microsoft.com/office/officeart/2005/8/layout/process1"/>
    <dgm:cxn modelId="{8680FB4E-DC43-4C25-8BE7-5352B0E4B0D1}" type="presParOf" srcId="{B4B55BF9-6595-454E-8109-73C7D615455E}" destId="{3DB70FC0-96E0-44D2-AE26-955058DB9038}" srcOrd="5" destOrd="0" presId="urn:microsoft.com/office/officeart/2005/8/layout/process1"/>
    <dgm:cxn modelId="{53E11284-1AA3-4551-8AA8-77B38F2F2083}" type="presParOf" srcId="{3DB70FC0-96E0-44D2-AE26-955058DB9038}" destId="{6739A8CA-3CBC-4D53-985A-665A00F4C68F}" srcOrd="0" destOrd="0" presId="urn:microsoft.com/office/officeart/2005/8/layout/process1"/>
    <dgm:cxn modelId="{1F6BB22C-2A97-4C74-8C7E-323343A5FA19}" type="presParOf" srcId="{B4B55BF9-6595-454E-8109-73C7D615455E}" destId="{A4CF1B8F-BDE5-4108-BC2E-2D896C4F426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26E29E-68E0-4A4B-BC6A-F13029FFD7D4}">
      <dsp:nvSpPr>
        <dsp:cNvPr id="0" name=""/>
        <dsp:cNvSpPr/>
      </dsp:nvSpPr>
      <dsp:spPr>
        <a:xfrm>
          <a:off x="144283" y="773491"/>
          <a:ext cx="2011737" cy="1376782"/>
        </a:xfrm>
        <a:prstGeom prst="roundRect">
          <a:avLst>
            <a:gd name="adj" fmla="val 10000"/>
          </a:avLst>
        </a:prstGeom>
        <a:noFill/>
        <a:ln w="25400" cap="rnd" cmpd="sng" algn="ctr">
          <a:solidFill>
            <a:srgbClr val="47AA2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rgbClr val="47AA2D"/>
              </a:solidFill>
              <a:latin typeface="Calibri" panose="020F0502020204030204" pitchFamily="34" charset="0"/>
              <a:cs typeface="Calibri" panose="020F0502020204030204" pitchFamily="34" charset="0"/>
            </a:rPr>
            <a:t>Etapa I – Cenário de demandas reprimidas da APS</a:t>
          </a:r>
        </a:p>
      </dsp:txBody>
      <dsp:txXfrm>
        <a:off x="184608" y="813816"/>
        <a:ext cx="1931087" cy="1296132"/>
      </dsp:txXfrm>
    </dsp:sp>
    <dsp:sp modelId="{B296D502-767C-4AFC-8CC6-241116AE1F42}">
      <dsp:nvSpPr>
        <dsp:cNvPr id="0" name=""/>
        <dsp:cNvSpPr/>
      </dsp:nvSpPr>
      <dsp:spPr>
        <a:xfrm rot="1792335">
          <a:off x="2294053" y="1985172"/>
          <a:ext cx="402900" cy="498910"/>
        </a:xfrm>
        <a:prstGeom prst="rightArrow">
          <a:avLst>
            <a:gd name="adj1" fmla="val 60000"/>
            <a:gd name="adj2" fmla="val 50000"/>
          </a:avLst>
        </a:prstGeom>
        <a:solidFill>
          <a:srgbClr val="47AA2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/>
        </a:p>
      </dsp:txBody>
      <dsp:txXfrm>
        <a:off x="2302083" y="2054853"/>
        <a:ext cx="282030" cy="299346"/>
      </dsp:txXfrm>
    </dsp:sp>
    <dsp:sp modelId="{CF1780C5-C98B-4BA0-A354-B51555365E2E}">
      <dsp:nvSpPr>
        <dsp:cNvPr id="0" name=""/>
        <dsp:cNvSpPr/>
      </dsp:nvSpPr>
      <dsp:spPr>
        <a:xfrm>
          <a:off x="2815210" y="2335493"/>
          <a:ext cx="2108783" cy="1376782"/>
        </a:xfrm>
        <a:prstGeom prst="roundRect">
          <a:avLst>
            <a:gd name="adj" fmla="val 10000"/>
          </a:avLst>
        </a:prstGeom>
        <a:noFill/>
        <a:ln w="25400" cap="rnd" cmpd="sng" algn="ctr">
          <a:solidFill>
            <a:srgbClr val="0000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rgbClr val="000087"/>
              </a:solidFill>
              <a:latin typeface="Calibri" panose="020F0502020204030204" pitchFamily="34" charset="0"/>
              <a:cs typeface="Calibri" panose="020F0502020204030204" pitchFamily="34" charset="0"/>
            </a:rPr>
            <a:t>Etapa II – Parametrização</a:t>
          </a:r>
          <a:r>
            <a:rPr lang="pt-BR" sz="2000" kern="1200" dirty="0">
              <a:solidFill>
                <a:srgbClr val="000087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2855535" y="2375818"/>
        <a:ext cx="2028133" cy="1296132"/>
      </dsp:txXfrm>
    </dsp:sp>
    <dsp:sp modelId="{055BEFFB-EDF4-41A6-A928-8289A062049E}">
      <dsp:nvSpPr>
        <dsp:cNvPr id="0" name=""/>
        <dsp:cNvSpPr/>
      </dsp:nvSpPr>
      <dsp:spPr>
        <a:xfrm rot="19908352">
          <a:off x="5093710" y="1990597"/>
          <a:ext cx="476184" cy="498910"/>
        </a:xfrm>
        <a:prstGeom prst="rightArrow">
          <a:avLst>
            <a:gd name="adj1" fmla="val 60000"/>
            <a:gd name="adj2" fmla="val 50000"/>
          </a:avLst>
        </a:prstGeom>
        <a:solidFill>
          <a:srgbClr val="00008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/>
        </a:p>
      </dsp:txBody>
      <dsp:txXfrm>
        <a:off x="5102185" y="2124126"/>
        <a:ext cx="333329" cy="299346"/>
      </dsp:txXfrm>
    </dsp:sp>
    <dsp:sp modelId="{216F5C19-CB91-4AA8-88A7-B7130D474A48}">
      <dsp:nvSpPr>
        <dsp:cNvPr id="0" name=""/>
        <dsp:cNvSpPr/>
      </dsp:nvSpPr>
      <dsp:spPr>
        <a:xfrm>
          <a:off x="5715854" y="806576"/>
          <a:ext cx="2011737" cy="1376782"/>
        </a:xfrm>
        <a:prstGeom prst="roundRect">
          <a:avLst>
            <a:gd name="adj" fmla="val 10000"/>
          </a:avLst>
        </a:prstGeom>
        <a:noFill/>
        <a:ln w="25400" cap="rnd" cmpd="sng" algn="ctr">
          <a:solidFill>
            <a:srgbClr val="FFD62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rPr>
            <a:t>Etapa III - Pactuação</a:t>
          </a:r>
        </a:p>
      </dsp:txBody>
      <dsp:txXfrm>
        <a:off x="5756179" y="846901"/>
        <a:ext cx="1931087" cy="1296132"/>
      </dsp:txXfrm>
    </dsp:sp>
    <dsp:sp modelId="{3DB70FC0-96E0-44D2-AE26-955058DB9038}">
      <dsp:nvSpPr>
        <dsp:cNvPr id="0" name=""/>
        <dsp:cNvSpPr/>
      </dsp:nvSpPr>
      <dsp:spPr>
        <a:xfrm rot="1741331">
          <a:off x="7890887" y="2023727"/>
          <a:ext cx="466983" cy="498910"/>
        </a:xfrm>
        <a:prstGeom prst="rightArrow">
          <a:avLst>
            <a:gd name="adj1" fmla="val 60000"/>
            <a:gd name="adj2" fmla="val 50000"/>
          </a:avLst>
        </a:prstGeom>
        <a:solidFill>
          <a:srgbClr val="FFD62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/>
        </a:p>
      </dsp:txBody>
      <dsp:txXfrm>
        <a:off x="7899683" y="2089526"/>
        <a:ext cx="326888" cy="299346"/>
      </dsp:txXfrm>
    </dsp:sp>
    <dsp:sp modelId="{A4CF1B8F-BDE5-4108-BC2E-2D896C4F4260}">
      <dsp:nvSpPr>
        <dsp:cNvPr id="0" name=""/>
        <dsp:cNvSpPr/>
      </dsp:nvSpPr>
      <dsp:spPr>
        <a:xfrm>
          <a:off x="8498054" y="2350183"/>
          <a:ext cx="2011737" cy="1376782"/>
        </a:xfrm>
        <a:prstGeom prst="roundRect">
          <a:avLst>
            <a:gd name="adj" fmla="val 10000"/>
          </a:avLst>
        </a:prstGeom>
        <a:noFill/>
        <a:ln w="25400" cap="rnd" cmpd="sng" algn="ctr">
          <a:solidFill>
            <a:srgbClr val="E5231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rPr>
            <a:t>Etapa IV – Financiamento</a:t>
          </a:r>
        </a:p>
      </dsp:txBody>
      <dsp:txXfrm>
        <a:off x="8538379" y="2390508"/>
        <a:ext cx="1931087" cy="129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251BF-D570-40B6-BB4E-2D25772001FB}" type="datetimeFigureOut">
              <a:rPr lang="pt-BR" smtClean="0"/>
              <a:t>20/08/2025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B665-843C-41A9-B8FA-C0CE1ED635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19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CB665-843C-41A9-B8FA-C0CE1ED63501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83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âmina 1/4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>
          <a:xfrm>
            <a:off x="489176" y="555171"/>
            <a:ext cx="10800000" cy="7184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spc="-150">
                <a:solidFill>
                  <a:srgbClr val="33529E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/>
          </p:nvPr>
        </p:nvSpPr>
        <p:spPr>
          <a:xfrm>
            <a:off x="489176" y="5238685"/>
            <a:ext cx="7405887" cy="8498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3E2E41F-A220-420D-8F86-395E5FDF23A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8901" y="1639230"/>
            <a:ext cx="10800000" cy="3233854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722318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de Aber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5EAA027-B7AC-E312-3D74-EFF272CD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875" y="2324784"/>
            <a:ext cx="7110249" cy="1543023"/>
          </a:xfrm>
          <a:prstGeom prst="rect">
            <a:avLst/>
          </a:prstGeom>
        </p:spPr>
        <p:txBody>
          <a:bodyPr/>
          <a:lstStyle>
            <a:lvl1pPr algn="ctr">
              <a:defRPr lang="pt-BR" sz="5400" b="1" kern="1200" dirty="0">
                <a:solidFill>
                  <a:srgbClr val="33529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172001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88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âmina 1/4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4"/>
          </p:nvPr>
        </p:nvSpPr>
        <p:spPr>
          <a:xfrm>
            <a:off x="489176" y="555171"/>
            <a:ext cx="10800000" cy="7184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spc="-150">
                <a:solidFill>
                  <a:srgbClr val="33529E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/>
          </p:nvPr>
        </p:nvSpPr>
        <p:spPr>
          <a:xfrm>
            <a:off x="489176" y="5238685"/>
            <a:ext cx="7405887" cy="8498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3E2E41F-A220-420D-8F86-395E5FDF23A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8901" y="1639230"/>
            <a:ext cx="10800000" cy="3233854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7C303"/>
              </a:buClr>
              <a:buFont typeface="Courier New" panose="02070309020205020404" pitchFamily="49" charset="0"/>
              <a:buChar char="o"/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28992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18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29B13-31C8-768C-1394-397E9493D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8859" y="3480008"/>
            <a:ext cx="9743607" cy="163163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Programação Pactuada da Atenção Especializada (PPAE)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68DC5E-7A63-6D38-0D59-A05881042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3368" y="5411449"/>
            <a:ext cx="8915399" cy="641649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Apresentação COSEMS – dia 20.08.2025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6A9C631-7312-FC49-70ED-7FD1136B9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620" y="177723"/>
            <a:ext cx="3388897" cy="3251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34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to 10"/>
          <p:cNvCxnSpPr/>
          <p:nvPr/>
        </p:nvCxnSpPr>
        <p:spPr>
          <a:xfrm flipV="1">
            <a:off x="0" y="6101861"/>
            <a:ext cx="4123592" cy="879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o 3"/>
          <p:cNvSpPr/>
          <p:nvPr/>
        </p:nvSpPr>
        <p:spPr>
          <a:xfrm>
            <a:off x="2787161" y="6101861"/>
            <a:ext cx="2672862" cy="1503484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558070" y="691494"/>
            <a:ext cx="11038984" cy="838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pt-BR" altLang="pt-BR" sz="4000" b="1" kern="1200" spc="-150" dirty="0" smtClean="0">
                <a:solidFill>
                  <a:srgbClr val="33529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9pPr>
          </a:lstStyle>
          <a:p>
            <a:pPr lvl="0" algn="ctr" defTabSz="914400">
              <a:defRPr/>
            </a:pPr>
            <a:r>
              <a:rPr lang="pt-BR" altLang="pt-BR" sz="3600" dirty="0">
                <a:latin typeface="Century Gothic" panose="020B0502020202020204" pitchFamily="34" charset="0"/>
              </a:rPr>
              <a:t>Desenvolvimento da PPAE – Etapa IV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669891" y="2017298"/>
            <a:ext cx="105026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Aplicação de custou aos itens pactuados – regras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Negociações dos impactos e ajustes na pactuação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Consolidação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Pactuação CIB (Grupo Condutor).</a:t>
            </a:r>
          </a:p>
          <a:p>
            <a:pPr algn="just"/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37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54D033-13C0-88C2-4FFD-4A4EA21BB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0F4446-027E-22F1-1C1E-B5B312730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387" y="651731"/>
            <a:ext cx="9758970" cy="59009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Agenda das etapas da PPAE</a:t>
            </a:r>
            <a:br>
              <a:rPr lang="pt-BR" b="1" dirty="0">
                <a:solidFill>
                  <a:schemeClr val="accent3">
                    <a:lumMod val="50000"/>
                  </a:schemeClr>
                </a:solidFill>
              </a:rPr>
            </a:b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8F82CE-1975-6775-E709-CB7785AD1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341" y="1349115"/>
            <a:ext cx="10431735" cy="5231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3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pt-BR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E5FACD8-6066-9C2D-3D88-C53293171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613516"/>
              </p:ext>
            </p:extLst>
          </p:nvPr>
        </p:nvGraphicFramePr>
        <p:xfrm>
          <a:off x="1004342" y="1426464"/>
          <a:ext cx="10431734" cy="4421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7770">
                  <a:extLst>
                    <a:ext uri="{9D8B030D-6E8A-4147-A177-3AD203B41FA5}">
                      <a16:colId xmlns:a16="http://schemas.microsoft.com/office/drawing/2014/main" val="3096850455"/>
                    </a:ext>
                  </a:extLst>
                </a:gridCol>
                <a:gridCol w="6903720">
                  <a:extLst>
                    <a:ext uri="{9D8B030D-6E8A-4147-A177-3AD203B41FA5}">
                      <a16:colId xmlns:a16="http://schemas.microsoft.com/office/drawing/2014/main" val="3765641812"/>
                    </a:ext>
                  </a:extLst>
                </a:gridCol>
                <a:gridCol w="1350244">
                  <a:extLst>
                    <a:ext uri="{9D8B030D-6E8A-4147-A177-3AD203B41FA5}">
                      <a16:colId xmlns:a16="http://schemas.microsoft.com/office/drawing/2014/main" val="354269517"/>
                    </a:ext>
                  </a:extLst>
                </a:gridCol>
              </a:tblGrid>
              <a:tr h="3291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dirty="0">
                          <a:solidFill>
                            <a:schemeClr val="tx1"/>
                          </a:solidFill>
                          <a:effectLst/>
                        </a:rPr>
                        <a:t>DATA</a:t>
                      </a:r>
                      <a:endParaRPr lang="pt-BR" sz="16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dirty="0">
                          <a:solidFill>
                            <a:schemeClr val="tx1"/>
                          </a:solidFill>
                          <a:effectLst/>
                        </a:rPr>
                        <a:t>ATIVIDADE</a:t>
                      </a:r>
                      <a:endParaRPr lang="pt-BR" sz="16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600" kern="100" dirty="0">
                          <a:solidFill>
                            <a:schemeClr val="tx1"/>
                          </a:solidFill>
                          <a:effectLst/>
                        </a:rPr>
                        <a:t>FORMATO</a:t>
                      </a:r>
                      <a:endParaRPr lang="pt-BR" sz="16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6084"/>
                  </a:ext>
                </a:extLst>
              </a:tr>
              <a:tr h="295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Apresentação e pactuação da PPAE  no COSEMS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 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494542"/>
                  </a:ext>
                </a:extLst>
              </a:tr>
              <a:tr h="498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08 de agosto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Criação dos e-mails para acesso a ferramenta informatizada da </a:t>
                      </a:r>
                      <a:r>
                        <a:rPr lang="pt-BR" sz="1400" b="1" kern="100" dirty="0">
                          <a:effectLst/>
                        </a:rPr>
                        <a:t>Etapa I </a:t>
                      </a:r>
                      <a:r>
                        <a:rPr lang="pt-BR" sz="1400" kern="100" dirty="0">
                          <a:effectLst/>
                        </a:rPr>
                        <a:t>do PPAE - acesso para municípios e acompanhamento - grupo condutor 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662923"/>
                  </a:ext>
                </a:extLst>
              </a:tr>
              <a:tr h="2806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12 de agosto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Oficina com as regiões </a:t>
                      </a:r>
                      <a:r>
                        <a:rPr lang="pt-BR" sz="1400" b="1" kern="100" dirty="0">
                          <a:effectLst/>
                        </a:rPr>
                        <a:t>2ª, 6ª e 8ª </a:t>
                      </a:r>
                      <a:r>
                        <a:rPr lang="pt-BR" sz="1400" kern="100" dirty="0">
                          <a:effectLst/>
                        </a:rPr>
                        <a:t>- I Etapa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remoto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481565"/>
                  </a:ext>
                </a:extLst>
              </a:tr>
              <a:tr h="28068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de agosto</a:t>
                      </a: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kern="100" dirty="0">
                          <a:effectLst/>
                        </a:rPr>
                        <a:t>Oficina com as regiões </a:t>
                      </a:r>
                      <a:r>
                        <a:rPr lang="pt-BR" sz="1400" b="1" kern="100" dirty="0">
                          <a:effectLst/>
                        </a:rPr>
                        <a:t>1ª, 3ª, 4ª e 5ª </a:t>
                      </a:r>
                      <a:r>
                        <a:rPr lang="pt-BR" sz="1400" kern="100" dirty="0">
                          <a:effectLst/>
                        </a:rPr>
                        <a:t>- I Etapa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kern="100" dirty="0">
                          <a:effectLst/>
                        </a:rPr>
                        <a:t>remoto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578480"/>
                  </a:ext>
                </a:extLst>
              </a:tr>
              <a:tr h="284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14 de agosto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Oficina com a região </a:t>
                      </a:r>
                      <a:r>
                        <a:rPr lang="pt-BR" sz="1400" b="1" kern="100" dirty="0">
                          <a:effectLst/>
                        </a:rPr>
                        <a:t>7ª </a:t>
                      </a:r>
                      <a:r>
                        <a:rPr lang="pt-BR" sz="1400" kern="100" dirty="0">
                          <a:effectLst/>
                        </a:rPr>
                        <a:t>- I Etapa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remoto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974452"/>
                  </a:ext>
                </a:extLst>
              </a:tr>
              <a:tr h="2598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22 de agosto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Prazos para os municípios responderem a Etapa I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remoto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866326"/>
                  </a:ext>
                </a:extLst>
              </a:tr>
              <a:tr h="382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26 de agosto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Prazo final para resposta e consolidação das informações da Etapa I 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remoto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25966"/>
                  </a:ext>
                </a:extLst>
              </a:tr>
              <a:tr h="431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01 e 02 de setembro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Oficina para apresentação da </a:t>
                      </a:r>
                      <a:r>
                        <a:rPr lang="pt-BR" sz="1400" b="1" kern="100" dirty="0">
                          <a:effectLst/>
                        </a:rPr>
                        <a:t>Etapa II </a:t>
                      </a:r>
                      <a:r>
                        <a:rPr lang="pt-BR" sz="1400" kern="100" dirty="0">
                          <a:effectLst/>
                        </a:rPr>
                        <a:t>- áreas estratégicas, itens ambulatoriais e hospitalares 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presencial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59212"/>
                  </a:ext>
                </a:extLst>
              </a:tr>
              <a:tr h="382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05 de setembro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Previsão para pactuação e aprovação dos parâmetros estabelecidos na Etapa II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 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92308"/>
                  </a:ext>
                </a:extLst>
              </a:tr>
              <a:tr h="431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Oficina para apresentação da </a:t>
                      </a:r>
                      <a:r>
                        <a:rPr lang="pt-BR" sz="1400" b="1" kern="100" dirty="0">
                          <a:effectLst/>
                        </a:rPr>
                        <a:t>Etapa III</a:t>
                      </a:r>
                      <a:r>
                        <a:rPr lang="pt-BR" sz="1400" kern="100" dirty="0">
                          <a:effectLst/>
                        </a:rPr>
                        <a:t> - pactuação  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 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56020"/>
                  </a:ext>
                </a:extLst>
              </a:tr>
              <a:tr h="382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Oficina para apresentação da </a:t>
                      </a:r>
                      <a:r>
                        <a:rPr lang="pt-BR" sz="1400" b="1" kern="100" dirty="0">
                          <a:effectLst/>
                        </a:rPr>
                        <a:t>Etapa IV </a:t>
                      </a:r>
                      <a:r>
                        <a:rPr lang="pt-BR" sz="1400" kern="100" dirty="0">
                          <a:effectLst/>
                        </a:rPr>
                        <a:t>- financiamento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effectLst/>
                        </a:rPr>
                        <a:t> </a:t>
                      </a:r>
                      <a:endParaRPr lang="pt-B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8" marR="60868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365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405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22372-29A2-58B7-8211-399E8CB70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1A152-E7CC-A7B7-9037-09A27C5EB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710" y="813884"/>
            <a:ext cx="9758970" cy="59009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Criação dos e-mails e prazos</a:t>
            </a:r>
            <a:br>
              <a:rPr lang="pt-BR" b="1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pt-BR" b="1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50000"/>
                  </a:schemeClr>
                </a:solidFill>
              </a:rPr>
            </a:b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81ADA7-4F1C-F98C-3CDF-48A3DF8C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9" y="1403979"/>
            <a:ext cx="11271484" cy="5231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3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pt-BR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297F65C-7787-3ED1-AD7D-6D4387958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555173"/>
              </p:ext>
            </p:extLst>
          </p:nvPr>
        </p:nvGraphicFramePr>
        <p:xfrm>
          <a:off x="850392" y="2220045"/>
          <a:ext cx="10709420" cy="1014383"/>
        </p:xfrm>
        <a:graphic>
          <a:graphicData uri="http://schemas.openxmlformats.org/drawingml/2006/table">
            <a:tbl>
              <a:tblPr/>
              <a:tblGrid>
                <a:gridCol w="1586091">
                  <a:extLst>
                    <a:ext uri="{9D8B030D-6E8A-4147-A177-3AD203B41FA5}">
                      <a16:colId xmlns:a16="http://schemas.microsoft.com/office/drawing/2014/main" val="2311439559"/>
                    </a:ext>
                  </a:extLst>
                </a:gridCol>
                <a:gridCol w="1077483">
                  <a:extLst>
                    <a:ext uri="{9D8B030D-6E8A-4147-A177-3AD203B41FA5}">
                      <a16:colId xmlns:a16="http://schemas.microsoft.com/office/drawing/2014/main" val="360443586"/>
                    </a:ext>
                  </a:extLst>
                </a:gridCol>
                <a:gridCol w="724205">
                  <a:extLst>
                    <a:ext uri="{9D8B030D-6E8A-4147-A177-3AD203B41FA5}">
                      <a16:colId xmlns:a16="http://schemas.microsoft.com/office/drawing/2014/main" val="2691061500"/>
                    </a:ext>
                  </a:extLst>
                </a:gridCol>
                <a:gridCol w="940011">
                  <a:extLst>
                    <a:ext uri="{9D8B030D-6E8A-4147-A177-3AD203B41FA5}">
                      <a16:colId xmlns:a16="http://schemas.microsoft.com/office/drawing/2014/main" val="1749575546"/>
                    </a:ext>
                  </a:extLst>
                </a:gridCol>
                <a:gridCol w="987011">
                  <a:extLst>
                    <a:ext uri="{9D8B030D-6E8A-4147-A177-3AD203B41FA5}">
                      <a16:colId xmlns:a16="http://schemas.microsoft.com/office/drawing/2014/main" val="926739104"/>
                    </a:ext>
                  </a:extLst>
                </a:gridCol>
                <a:gridCol w="792641">
                  <a:extLst>
                    <a:ext uri="{9D8B030D-6E8A-4147-A177-3AD203B41FA5}">
                      <a16:colId xmlns:a16="http://schemas.microsoft.com/office/drawing/2014/main" val="3224100794"/>
                    </a:ext>
                  </a:extLst>
                </a:gridCol>
                <a:gridCol w="554636">
                  <a:extLst>
                    <a:ext uri="{9D8B030D-6E8A-4147-A177-3AD203B41FA5}">
                      <a16:colId xmlns:a16="http://schemas.microsoft.com/office/drawing/2014/main" val="2331483122"/>
                    </a:ext>
                  </a:extLst>
                </a:gridCol>
                <a:gridCol w="1004341">
                  <a:extLst>
                    <a:ext uri="{9D8B030D-6E8A-4147-A177-3AD203B41FA5}">
                      <a16:colId xmlns:a16="http://schemas.microsoft.com/office/drawing/2014/main" val="2874161929"/>
                    </a:ext>
                  </a:extLst>
                </a:gridCol>
                <a:gridCol w="659568">
                  <a:extLst>
                    <a:ext uri="{9D8B030D-6E8A-4147-A177-3AD203B41FA5}">
                      <a16:colId xmlns:a16="http://schemas.microsoft.com/office/drawing/2014/main" val="2519619656"/>
                    </a:ext>
                  </a:extLst>
                </a:gridCol>
                <a:gridCol w="599606">
                  <a:extLst>
                    <a:ext uri="{9D8B030D-6E8A-4147-A177-3AD203B41FA5}">
                      <a16:colId xmlns:a16="http://schemas.microsoft.com/office/drawing/2014/main" val="348085191"/>
                    </a:ext>
                  </a:extLst>
                </a:gridCol>
                <a:gridCol w="809469">
                  <a:extLst>
                    <a:ext uri="{9D8B030D-6E8A-4147-A177-3AD203B41FA5}">
                      <a16:colId xmlns:a16="http://schemas.microsoft.com/office/drawing/2014/main" val="843154528"/>
                    </a:ext>
                  </a:extLst>
                </a:gridCol>
                <a:gridCol w="974358">
                  <a:extLst>
                    <a:ext uri="{9D8B030D-6E8A-4147-A177-3AD203B41FA5}">
                      <a16:colId xmlns:a16="http://schemas.microsoft.com/office/drawing/2014/main" val="1031995494"/>
                    </a:ext>
                  </a:extLst>
                </a:gridCol>
              </a:tblGrid>
              <a:tr h="4158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ESTADO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REGIÃO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SIGLA REGIÃO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MUNICÍPIO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MUNICÍPIO sem Acento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E-MAIL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Status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RESPONSÁVEL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ÓRGÃO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CARGO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TELEFONE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LINK DE ACESSO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503507"/>
                  </a:ext>
                </a:extLst>
              </a:tr>
              <a:tr h="59855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Rio Grande do Norte (Macrorregião I)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1ª Região de Saúde – São José de Mipibu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reg01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Arês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Ares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reg01.Ares@hotmail.com</a:t>
                      </a: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978" marR="3978" marT="3978" marB="1909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207757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FAA1DE1F-A512-8EDC-7ADF-3334AB566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957856"/>
              </p:ext>
            </p:extLst>
          </p:nvPr>
        </p:nvGraphicFramePr>
        <p:xfrm>
          <a:off x="843688" y="3584362"/>
          <a:ext cx="10643013" cy="932263"/>
        </p:xfrm>
        <a:graphic>
          <a:graphicData uri="http://schemas.openxmlformats.org/drawingml/2006/table">
            <a:tbl>
              <a:tblPr/>
              <a:tblGrid>
                <a:gridCol w="1926986">
                  <a:extLst>
                    <a:ext uri="{9D8B030D-6E8A-4147-A177-3AD203B41FA5}">
                      <a16:colId xmlns:a16="http://schemas.microsoft.com/office/drawing/2014/main" val="1886328031"/>
                    </a:ext>
                  </a:extLst>
                </a:gridCol>
                <a:gridCol w="2610792">
                  <a:extLst>
                    <a:ext uri="{9D8B030D-6E8A-4147-A177-3AD203B41FA5}">
                      <a16:colId xmlns:a16="http://schemas.microsoft.com/office/drawing/2014/main" val="1629125163"/>
                    </a:ext>
                  </a:extLst>
                </a:gridCol>
                <a:gridCol w="1329426">
                  <a:extLst>
                    <a:ext uri="{9D8B030D-6E8A-4147-A177-3AD203B41FA5}">
                      <a16:colId xmlns:a16="http://schemas.microsoft.com/office/drawing/2014/main" val="3569997692"/>
                    </a:ext>
                  </a:extLst>
                </a:gridCol>
                <a:gridCol w="1633296">
                  <a:extLst>
                    <a:ext uri="{9D8B030D-6E8A-4147-A177-3AD203B41FA5}">
                      <a16:colId xmlns:a16="http://schemas.microsoft.com/office/drawing/2014/main" val="3372153688"/>
                    </a:ext>
                  </a:extLst>
                </a:gridCol>
                <a:gridCol w="1633296">
                  <a:extLst>
                    <a:ext uri="{9D8B030D-6E8A-4147-A177-3AD203B41FA5}">
                      <a16:colId xmlns:a16="http://schemas.microsoft.com/office/drawing/2014/main" val="1797087620"/>
                    </a:ext>
                  </a:extLst>
                </a:gridCol>
                <a:gridCol w="1509217">
                  <a:extLst>
                    <a:ext uri="{9D8B030D-6E8A-4147-A177-3AD203B41FA5}">
                      <a16:colId xmlns:a16="http://schemas.microsoft.com/office/drawing/2014/main" val="895515831"/>
                    </a:ext>
                  </a:extLst>
                </a:gridCol>
              </a:tblGrid>
              <a:tr h="14901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OBSERVAÇÕES:</a:t>
                      </a:r>
                    </a:p>
                  </a:txBody>
                  <a:tcPr marL="6368" marR="6368" marT="6368" marB="3056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68" marR="6368" marT="6368" marB="3056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68" marR="6368" marT="6368" marB="305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68" marR="6368" marT="6368" marB="305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68" marR="6368" marT="6368" marB="305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68" marR="6368" marT="6368" marB="3056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586055"/>
                  </a:ext>
                </a:extLst>
              </a:tr>
              <a:tr h="401193">
                <a:tc>
                  <a:txBody>
                    <a:bodyPr/>
                    <a:lstStyle/>
                    <a:p>
                      <a:pPr algn="just" fontAlgn="ctr">
                        <a:tabLst>
                          <a:tab pos="712788" algn="l"/>
                          <a:tab pos="987425" algn="l"/>
                        </a:tabLst>
                      </a:pP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1-Requisitos técnicos para compartilhamento:</a:t>
                      </a:r>
                    </a:p>
                  </a:txBody>
                  <a:tcPr marL="6368" marR="6368" marT="6368" marB="305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             Para garantir o acesso ao ambiente Microsoft, todos os usuários devem utilizar contas de correio eletrônico / e-mail do Outlook ou Hotmail. </a:t>
                      </a:r>
                      <a:b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</a:b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             Para domínio .GOV, necessário ser Microsoft Office 365. Sugere-se a criação de novos endereços de e-mail institucionais. </a:t>
                      </a:r>
                    </a:p>
                  </a:txBody>
                  <a:tcPr marL="6368" marR="6368" marT="6368" marB="305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502087"/>
                  </a:ext>
                </a:extLst>
              </a:tr>
              <a:tr h="24198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2- Compartilhamento das planilhas:</a:t>
                      </a:r>
                    </a:p>
                  </a:txBody>
                  <a:tcPr marL="6368" marR="6368" marT="6368" marB="305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             As instâncias (CIR, CIB, SES, Grupo Condutor da PPAE) terão 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acesso apenas para visualização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, sem permissão de alteração dos dados.</a:t>
                      </a:r>
                    </a:p>
                  </a:txBody>
                  <a:tcPr marL="6368" marR="6368" marT="6368" marB="305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310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737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E2871-697C-A6AE-A1EF-D0A6AA9036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DE5DD-17DD-C7EB-3208-09C0BC993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547" y="639100"/>
            <a:ext cx="10470291" cy="54512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Apresentação dos grupos</a:t>
            </a:r>
            <a:br>
              <a:rPr lang="pt-BR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sz="2000" b="1" dirty="0">
                <a:solidFill>
                  <a:schemeClr val="accent2">
                    <a:lumMod val="50000"/>
                  </a:schemeClr>
                </a:solidFill>
              </a:rPr>
              <a:t>GRUPO CONDUTOR</a:t>
            </a:r>
            <a:br>
              <a:rPr lang="pt-BR" b="1" dirty="0">
                <a:solidFill>
                  <a:schemeClr val="accent2">
                    <a:lumMod val="50000"/>
                  </a:schemeClr>
                </a:solidFill>
              </a:rPr>
            </a:br>
            <a:endParaRPr lang="pt-BR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Espaço Reservado para Conteúdo 2">
            <a:extLst>
              <a:ext uri="{FF2B5EF4-FFF2-40B4-BE49-F238E27FC236}">
                <a16:creationId xmlns:a16="http://schemas.microsoft.com/office/drawing/2014/main" id="{C1EF8101-C00C-B0E0-2B57-377F173C16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000893"/>
              </p:ext>
            </p:extLst>
          </p:nvPr>
        </p:nvGraphicFramePr>
        <p:xfrm>
          <a:off x="1658760" y="1791859"/>
          <a:ext cx="9250030" cy="460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9072">
                  <a:extLst>
                    <a:ext uri="{9D8B030D-6E8A-4147-A177-3AD203B41FA5}">
                      <a16:colId xmlns:a16="http://schemas.microsoft.com/office/drawing/2014/main" val="1502789497"/>
                    </a:ext>
                  </a:extLst>
                </a:gridCol>
                <a:gridCol w="3547872">
                  <a:extLst>
                    <a:ext uri="{9D8B030D-6E8A-4147-A177-3AD203B41FA5}">
                      <a16:colId xmlns:a16="http://schemas.microsoft.com/office/drawing/2014/main" val="3990113280"/>
                    </a:ext>
                  </a:extLst>
                </a:gridCol>
                <a:gridCol w="4133086">
                  <a:extLst>
                    <a:ext uri="{9D8B030D-6E8A-4147-A177-3AD203B41FA5}">
                      <a16:colId xmlns:a16="http://schemas.microsoft.com/office/drawing/2014/main" val="3145485695"/>
                    </a:ext>
                  </a:extLst>
                </a:gridCol>
              </a:tblGrid>
              <a:tr h="2263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REPRESENTANTE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NOME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CARGO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773794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Jalmir</a:t>
                      </a:r>
                      <a:r>
                        <a:rPr lang="pt-BR" sz="1400" kern="100" spc="-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Simões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da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Cоsta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Superintendente</a:t>
                      </a:r>
                      <a:r>
                        <a:rPr lang="pt-BR" sz="1400" kern="100" spc="-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dо</a:t>
                      </a:r>
                      <a:r>
                        <a:rPr lang="pt-BR" sz="1400" kern="100" spc="-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r>
                        <a:rPr lang="pt-BR" sz="1400" kern="100" spc="-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nо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RN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29367"/>
                  </a:ext>
                </a:extLst>
              </a:tr>
              <a:tr h="2272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Suplente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Matheus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Sоusa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20" dirty="0">
                          <a:solidFill>
                            <a:schemeClr val="tx1"/>
                          </a:solidFill>
                          <a:effectLst/>
                        </a:rPr>
                        <a:t>Mata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Chefe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dо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Serviçо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Art.</a:t>
                      </a:r>
                      <a:r>
                        <a:rPr lang="pt-BR" sz="1400" kern="10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Federativa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Participativa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77863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Maria</a:t>
                      </a:r>
                      <a:r>
                        <a:rPr lang="pt-BR" sz="1400" kern="100" spc="-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Eliza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Garcia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Presidente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178649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Suplente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Terezinha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Guedes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Rêgо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Oliveira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Vice-Presidente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446184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Mayara</a:t>
                      </a:r>
                      <a:r>
                        <a:rPr lang="pt-BR" sz="1400" kern="100" spc="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Teixeira</a:t>
                      </a:r>
                      <a:r>
                        <a:rPr lang="pt-BR" sz="1400" kern="1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Laurentinо</a:t>
                      </a:r>
                      <a:r>
                        <a:rPr lang="pt-BR" sz="1400" kern="100" spc="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Acipreste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Cоnselheira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 - CES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955798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Suplente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Álclea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Cоsta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Oliveira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Cоnselheira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 - CES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964209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Miriam</a:t>
                      </a:r>
                      <a:r>
                        <a:rPr lang="pt-BR" sz="1400" kern="10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Alves</a:t>
                      </a:r>
                      <a:r>
                        <a:rPr lang="pt-BR" sz="1400" kern="10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da</a:t>
                      </a:r>
                      <a:r>
                        <a:rPr lang="pt-BR" sz="1400" kern="10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Cunha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Técnico Controle e Avaliação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696651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Suplente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Valdir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Antôniо</a:t>
                      </a:r>
                      <a:r>
                        <a:rPr lang="pt-BR" sz="1400" kern="100" spc="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Alves</a:t>
                      </a:r>
                      <a:r>
                        <a:rPr lang="pt-BR" sz="1400" kern="100" spc="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Lima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Júniоr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715448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Almir</a:t>
                      </a:r>
                      <a:r>
                        <a:rPr lang="pt-BR" sz="1400" kern="100" spc="-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Marianо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Sоusa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Júniоr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Secretáriо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 Municipal de Saúde de Mossoró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573385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Suplente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Franciscо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Caiо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Bezerra</a:t>
                      </a:r>
                      <a:r>
                        <a:rPr lang="pt-BR" sz="1400" kern="100" spc="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Queirоz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Diretor Executivo de Planejamento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534947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Leidiane</a:t>
                      </a:r>
                      <a:r>
                        <a:rPr lang="pt-BR" sz="1400" kern="100" spc="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Fernandes</a:t>
                      </a:r>
                      <a:r>
                        <a:rPr lang="pt-BR" sz="1400" kern="100" spc="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Queirоz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Secretária</a:t>
                      </a:r>
                      <a:r>
                        <a:rPr lang="pt-BR" sz="1400" kern="100" spc="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Adjunta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669733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Kátia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Maria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Queirоz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Cоrreia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Subsecretária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Gestãо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Planejamentо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2023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Maria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da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Saudade</a:t>
                      </a:r>
                      <a:r>
                        <a:rPr lang="pt-BR" sz="1400" kern="10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Azevedо</a:t>
                      </a:r>
                      <a:r>
                        <a:rPr lang="pt-BR" sz="1400" kern="1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Mоreira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Articuladоra</a:t>
                      </a:r>
                      <a:r>
                        <a:rPr lang="pt-BR" sz="1400" kern="100" spc="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dо</a:t>
                      </a:r>
                      <a:r>
                        <a:rPr lang="pt-BR" sz="1400" kern="100" spc="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Oeste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890599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Francisca</a:t>
                      </a:r>
                      <a:r>
                        <a:rPr lang="pt-BR" sz="1400" kern="1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Zilmar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O.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Fernandes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 err="1">
                          <a:solidFill>
                            <a:schemeClr val="tx1"/>
                          </a:solidFill>
                          <a:effectLst/>
                        </a:rPr>
                        <a:t>Assessоra</a:t>
                      </a:r>
                      <a:r>
                        <a:rPr lang="pt-BR" sz="1400" kern="100" spc="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Técnica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17229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Dоuglas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Ferreira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Enedinо</a:t>
                      </a:r>
                      <a:r>
                        <a:rPr lang="pt-BR" sz="1400" kern="100" spc="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Albinо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Diretоr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 de Planejamento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188432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Maria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Letícia</a:t>
                      </a:r>
                      <a:r>
                        <a:rPr lang="pt-BR" sz="1400" kern="100" spc="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Lоpes</a:t>
                      </a:r>
                      <a:r>
                        <a:rPr lang="pt-BR" sz="1400" kern="100" spc="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Duarte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Cооrdenadоra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 - CORSA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457576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Renata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Freire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dо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Nascimentо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Cооrdenadоra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 - CAS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08584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Diana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Paula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Sоuza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Rêgо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Pintо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Cооrdenadоra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 - CVS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304205"/>
                  </a:ext>
                </a:extLst>
              </a:tr>
              <a:tr h="205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b="0" kern="100" spc="-10" dirty="0">
                          <a:solidFill>
                            <a:schemeClr val="tx1"/>
                          </a:solidFill>
                          <a:effectLst/>
                        </a:rPr>
                        <a:t>Titular</a:t>
                      </a:r>
                      <a:endParaRPr lang="pt-BR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Chander</a:t>
                      </a:r>
                      <a:r>
                        <a:rPr lang="pt-BR" sz="1400" kern="1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Oliveira</a:t>
                      </a:r>
                      <a:r>
                        <a:rPr lang="pt-BR" sz="1400" kern="1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spc="-10" dirty="0" err="1">
                          <a:solidFill>
                            <a:schemeClr val="tx1"/>
                          </a:solidFill>
                          <a:effectLst/>
                        </a:rPr>
                        <a:t>Pinheirо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Chefe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kern="10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pt-BR" sz="1400" kern="100" spc="-10" dirty="0">
                          <a:solidFill>
                            <a:schemeClr val="tx1"/>
                          </a:solidFill>
                          <a:effectLst/>
                        </a:rPr>
                        <a:t> Unidade - UGTSIC</a:t>
                      </a:r>
                      <a:endParaRPr lang="pt-BR" sz="14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908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105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56BF4-8937-165A-9434-B373BFA9D3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7D56FE16-3A4C-9B56-C69B-245DC387BA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231866"/>
              </p:ext>
            </p:extLst>
          </p:nvPr>
        </p:nvGraphicFramePr>
        <p:xfrm>
          <a:off x="1599901" y="35568"/>
          <a:ext cx="8714531" cy="6786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0078">
                  <a:extLst>
                    <a:ext uri="{9D8B030D-6E8A-4147-A177-3AD203B41FA5}">
                      <a16:colId xmlns:a16="http://schemas.microsoft.com/office/drawing/2014/main" val="920490029"/>
                    </a:ext>
                  </a:extLst>
                </a:gridCol>
                <a:gridCol w="3349950">
                  <a:extLst>
                    <a:ext uri="{9D8B030D-6E8A-4147-A177-3AD203B41FA5}">
                      <a16:colId xmlns:a16="http://schemas.microsoft.com/office/drawing/2014/main" val="3630219696"/>
                    </a:ext>
                  </a:extLst>
                </a:gridCol>
                <a:gridCol w="3804503">
                  <a:extLst>
                    <a:ext uri="{9D8B030D-6E8A-4147-A177-3AD203B41FA5}">
                      <a16:colId xmlns:a16="http://schemas.microsoft.com/office/drawing/2014/main" val="196279754"/>
                    </a:ext>
                  </a:extLst>
                </a:gridCol>
              </a:tblGrid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Alexandra</a:t>
                      </a:r>
                      <a:r>
                        <a:rPr lang="pt-BR" sz="1000" b="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Maria</a:t>
                      </a:r>
                      <a:r>
                        <a:rPr lang="pt-BR" sz="1000" b="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Medeirоs</a:t>
                      </a:r>
                      <a:r>
                        <a:rPr lang="pt-BR" sz="1000" b="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dоs</a:t>
                      </a:r>
                      <a:r>
                        <a:rPr lang="pt-BR" sz="1000" b="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Santоs</a:t>
                      </a:r>
                      <a:r>
                        <a:rPr lang="pt-BR" sz="1000" b="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Régiо</a:t>
                      </a:r>
                      <a:endParaRPr lang="pt-BR" sz="1000" b="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Coordenadora da Rede Colaborativa – COSEMS/RN</a:t>
                      </a: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464579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-25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1ª</a:t>
                      </a:r>
                      <a:r>
                        <a:rPr lang="pt-BR" sz="1000" b="0" kern="100" spc="-2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Macrо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Jefersоn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Sоuza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Oliveira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Secretáriо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Municipal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Sãо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Jоsé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Mipibu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041480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-25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2ª</a:t>
                      </a:r>
                      <a:r>
                        <a:rPr lang="pt-BR" sz="1000" b="0" kern="100" spc="-2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Macrо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Viviane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Lima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Fоnseca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Seretária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Municipal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Assu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26851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Giulianо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Silva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Pessoa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Subcооrdenadоr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UPLANISUS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986167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Leоcárdiо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Oliveira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Bernardо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Subcооrdenadоr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UPLANOR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801592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Cássia</a:t>
                      </a:r>
                      <a:r>
                        <a:rPr lang="pt-BR" sz="1000" kern="10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Faria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Medeirоs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Chefe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CIEGES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751927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Adriana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Carvalhо</a:t>
                      </a:r>
                      <a:r>
                        <a:rPr lang="pt-BR" sz="1000" kern="100" spc="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Bоnifáciо</a:t>
                      </a:r>
                      <a:r>
                        <a:rPr lang="pt-BR" sz="1000" kern="100" spc="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Trindade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Subcооrdenadоra</a:t>
                      </a:r>
                      <a:r>
                        <a:rPr lang="pt-BR" sz="100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SURACSS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402355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Anna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Claúdia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Sales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Gоmes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Caldas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Subcооrdenadоra</a:t>
                      </a:r>
                      <a:r>
                        <a:rPr lang="pt-BR" sz="100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SURA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129084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Gustavо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Manоel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Rоcha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Araújо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Chefe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dо</a:t>
                      </a: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Núcleо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Mоnitоramentо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</a:t>
                      </a: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Avaliaçãо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335375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Patricia</a:t>
                      </a:r>
                      <a:r>
                        <a:rPr lang="pt-BR" sz="100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Cássia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Bezerra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Fоnseca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Chefe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dо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Núcleо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Estadual</a:t>
                      </a: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Cirurgias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Eletivas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628244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Deríksоn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Felipe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Campelо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da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Silva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ATS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998863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Ana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Maria</a:t>
                      </a: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Castrо</a:t>
                      </a: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Magalhães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Cirurgiã-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dentiзta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527400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Bruna</a:t>
                      </a:r>
                      <a:r>
                        <a:rPr lang="pt-BR" sz="1000" kern="100" spc="-4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Viviane</a:t>
                      </a:r>
                      <a:r>
                        <a:rPr lang="pt-BR" sz="1000" kern="100" spc="-3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Lima</a:t>
                      </a:r>
                      <a:r>
                        <a:rPr lang="pt-BR" sz="1000" kern="100" spc="-3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3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França</a:t>
                      </a:r>
                      <a:endParaRPr lang="pt-BR" sz="1000" kern="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Subcооrdenadоra</a:t>
                      </a:r>
                      <a:r>
                        <a:rPr lang="pt-BR" sz="100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APS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808371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Ane</a:t>
                      </a:r>
                      <a:r>
                        <a:rPr lang="pt-BR" sz="1000" kern="100" spc="-4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Carоline</a:t>
                      </a:r>
                      <a:r>
                        <a:rPr lang="pt-BR" sz="1000" kern="100" spc="-3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Silva</a:t>
                      </a:r>
                      <a:r>
                        <a:rPr lang="pt-BR" sz="1000" kern="100" spc="-4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Sоbral</a:t>
                      </a:r>
                      <a:endParaRPr lang="pt-BR" sz="1000" kern="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Subcооrdenadоra</a:t>
                      </a:r>
                      <a:r>
                        <a:rPr lang="pt-BR" sz="100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SRAS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65385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Mailre</a:t>
                      </a:r>
                      <a:r>
                        <a:rPr lang="pt-BR" sz="1000" kern="100" spc="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Praxedes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Subcооrdenadоra</a:t>
                      </a:r>
                      <a:r>
                        <a:rPr lang="pt-BR" sz="100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SUAF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66613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Renata</a:t>
                      </a:r>
                      <a:r>
                        <a:rPr lang="pt-BR" sz="1000" kern="10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Silva</a:t>
                      </a:r>
                      <a:r>
                        <a:rPr lang="pt-BR" sz="1000" kern="100" spc="7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Santоs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Chefe</a:t>
                      </a:r>
                      <a:r>
                        <a:rPr lang="pt-BR" sz="1000" kern="100" spc="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Núcleо</a:t>
                      </a:r>
                      <a:r>
                        <a:rPr lang="pt-BR" sz="1000" kern="100" spc="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RUE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2970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Tainara</a:t>
                      </a:r>
                      <a:r>
                        <a:rPr lang="pt-BR" sz="1000" kern="100" spc="-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Lоrena</a:t>
                      </a:r>
                      <a:r>
                        <a:rPr lang="pt-BR" sz="1000" kern="100" spc="-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dоs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Santоs</a:t>
                      </a:r>
                      <a:r>
                        <a:rPr lang="pt-BR" sz="1000" kern="100" spc="-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Ferreira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Subcооrdenadоra</a:t>
                      </a:r>
                      <a:r>
                        <a:rPr lang="pt-BR" sz="100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SAEAD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435431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Carlos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Eduardо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Albuquerque</a:t>
                      </a:r>
                      <a:r>
                        <a:rPr lang="pt-BR" sz="1000" kern="100" spc="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Cоsta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Assessor</a:t>
                      </a:r>
                      <a:r>
                        <a:rPr lang="pt-BR" sz="1000" kern="100" spc="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452614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Sônia</a:t>
                      </a:r>
                      <a:r>
                        <a:rPr lang="pt-BR" sz="1000" kern="100" spc="-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Cristina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Lins</a:t>
                      </a:r>
                      <a:r>
                        <a:rPr lang="pt-BR" sz="1000" kern="100" spc="-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da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Silva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Assessоra</a:t>
                      </a:r>
                      <a:r>
                        <a:rPr lang="pt-BR" sz="1000" kern="100" spc="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Técnica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128603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Deuma</a:t>
                      </a:r>
                      <a:r>
                        <a:rPr lang="pt-BR" sz="1000" kern="100" spc="-2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2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Oliveira</a:t>
                      </a:r>
                      <a:endParaRPr lang="pt-BR" sz="1000" kern="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Subcооrdenadоra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- CVS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185923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Ilanna</a:t>
                      </a:r>
                      <a:r>
                        <a:rPr lang="pt-BR" sz="1000" kern="100" spc="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Karоline</a:t>
                      </a:r>
                      <a:r>
                        <a:rPr lang="pt-BR" sz="1000" kern="100" spc="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Andrade</a:t>
                      </a:r>
                      <a:r>
                        <a:rPr lang="pt-BR" sz="1000" kern="100" spc="1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Cândidо</a:t>
                      </a:r>
                      <a:endParaRPr lang="pt-BR" sz="1000" kern="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Assessora Técnica CGTES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880255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Edivоmar</a:t>
                      </a:r>
                      <a:r>
                        <a:rPr lang="pt-BR" sz="1000" kern="10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Varela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da</a:t>
                      </a:r>
                      <a:r>
                        <a:rPr lang="pt-BR" sz="1000" kern="10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Silva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Assessоr</a:t>
                      </a:r>
                      <a:r>
                        <a:rPr lang="pt-BR" sz="1000" kern="100" spc="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- UGTSIC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416111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Danielle</a:t>
                      </a:r>
                      <a:r>
                        <a:rPr lang="pt-BR" sz="1000" kern="100" spc="2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Nunes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Diretоra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Geral – 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662519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Emersоn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Jules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Lima</a:t>
                      </a:r>
                      <a:r>
                        <a:rPr lang="pt-BR" sz="1000" kern="10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Cândidо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Técnico – 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350820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Emiliana</a:t>
                      </a:r>
                      <a:r>
                        <a:rPr lang="pt-BR" sz="1000" kern="100" spc="7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Bezerra</a:t>
                      </a:r>
                      <a:r>
                        <a:rPr lang="pt-BR" sz="1000" kern="100" spc="-4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Cavalcanti</a:t>
                      </a:r>
                      <a:endParaRPr lang="pt-BR" sz="1000" kern="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Diretоra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Geral – II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570696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Ayslоn</a:t>
                      </a:r>
                      <a:r>
                        <a:rPr lang="pt-BR" sz="1000" kern="100" spc="-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Ayrоn</a:t>
                      </a:r>
                      <a:r>
                        <a:rPr lang="pt-BR" sz="1000" kern="100" spc="-1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Paulinо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Técnico – 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811827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Hildegardes</a:t>
                      </a:r>
                      <a:r>
                        <a:rPr lang="pt-BR" sz="1000" kern="100" spc="7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Aaraújо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Diretоra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Geral – III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365930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Andrelúcia</a:t>
                      </a:r>
                      <a:r>
                        <a:rPr lang="pt-BR" sz="1000" kern="100" spc="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Cоrdeirо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ATS – III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916623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Cоrdélia</a:t>
                      </a:r>
                      <a:r>
                        <a:rPr lang="pt-BR" sz="1000" kern="100" spc="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Araújо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Diretоra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Geral – IV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840568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Samuel</a:t>
                      </a:r>
                      <a:r>
                        <a:rPr lang="pt-BR" sz="1000" kern="100" spc="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Saraiva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Técnico – IV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199107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Maura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Rоberta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Diretоra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Geral – V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67589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Lоurival</a:t>
                      </a:r>
                      <a:r>
                        <a:rPr lang="pt-BR" sz="1000" kern="100" spc="3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Bоrges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ATS – V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999834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Migna</a:t>
                      </a:r>
                      <a:r>
                        <a:rPr lang="pt-BR" sz="1000" kern="100" spc="-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Caline</a:t>
                      </a:r>
                      <a:r>
                        <a:rPr lang="pt-BR" sz="1000" kern="100" spc="-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da</a:t>
                      </a: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Silva</a:t>
                      </a:r>
                      <a:r>
                        <a:rPr lang="pt-BR" sz="1000" kern="100" spc="-5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F.</a:t>
                      </a:r>
                      <a:r>
                        <a:rPr lang="pt-BR" sz="1000" kern="1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Brunet</a:t>
                      </a:r>
                      <a:endParaRPr lang="pt-BR" sz="1000" kern="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Diretоra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Geral – VI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436679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Aline</a:t>
                      </a:r>
                      <a:r>
                        <a:rPr lang="pt-BR" sz="1000" kern="10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Rоdrigues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Gоmes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de</a:t>
                      </a:r>
                      <a:r>
                        <a:rPr lang="pt-BR" sz="1000" kern="100" spc="-3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Queirоz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Técnica – VI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595786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Mоnique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Rayane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Maia</a:t>
                      </a:r>
                      <a:r>
                        <a:rPr lang="pt-BR" sz="1000" kern="100" spc="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Sоares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Mоnteirо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Diretоra</a:t>
                      </a:r>
                      <a:r>
                        <a:rPr lang="pt-BR" sz="1000" kern="100" spc="2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Geral – VII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541919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Apоiadоr</a:t>
                      </a:r>
                      <a:r>
                        <a:rPr lang="pt-BR" sz="1000" b="0" kern="100" spc="3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b="0" kern="100" spc="-1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Técnicо</a:t>
                      </a:r>
                      <a:endParaRPr lang="pt-BR" sz="10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Rоsa</a:t>
                      </a:r>
                      <a:r>
                        <a:rPr lang="pt-BR" sz="1000" kern="100" spc="-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Luíza</a:t>
                      </a:r>
                      <a:r>
                        <a:rPr lang="pt-BR" sz="1000" kern="100" spc="-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Silva</a:t>
                      </a:r>
                      <a:r>
                        <a:rPr lang="pt-BR" sz="1000" kern="1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Rоcha</a:t>
                      </a:r>
                      <a:r>
                        <a:rPr lang="pt-BR" sz="1000" kern="100" spc="-5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r>
                        <a:rPr lang="pt-BR" sz="1000" kern="100" spc="-1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Dantaз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000" kern="100" spc="-1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Técnica – VII URSAP</a:t>
                      </a:r>
                      <a:endParaRPr lang="pt-BR" sz="1000" kern="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34" marR="4103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853113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3CB85A19-AA96-0046-7CF9-8996AF336D69}"/>
              </a:ext>
            </a:extLst>
          </p:cNvPr>
          <p:cNvSpPr txBox="1"/>
          <p:nvPr/>
        </p:nvSpPr>
        <p:spPr>
          <a:xfrm>
            <a:off x="10332720" y="3081528"/>
            <a:ext cx="138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GRUPO TÉCNICO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583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6A120-7348-215A-A01F-D766184AA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24707-C7BD-A6E8-8EBC-84329ADC0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387" y="651731"/>
            <a:ext cx="8911687" cy="59009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Contatos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336FFB-1C9C-2E7A-06FA-F544898FC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258" y="1776334"/>
            <a:ext cx="8985484" cy="5081666"/>
          </a:xfrm>
        </p:spPr>
        <p:txBody>
          <a:bodyPr>
            <a:normAutofit/>
          </a:bodyPr>
          <a:lstStyle/>
          <a:p>
            <a:pPr indent="14288" algn="just" defTabSz="804863"/>
            <a:r>
              <a:rPr lang="pt-BR" dirty="0"/>
              <a:t>    </a:t>
            </a:r>
            <a:r>
              <a:rPr lang="pt-BR" b="1" dirty="0"/>
              <a:t>WhatsApp</a:t>
            </a:r>
            <a:r>
              <a:rPr lang="pt-BR" dirty="0"/>
              <a:t>: Programação Pactuada de Atenção Atualizada</a:t>
            </a:r>
          </a:p>
          <a:p>
            <a:pPr indent="14288" algn="just"/>
            <a:r>
              <a:rPr lang="pt-BR" dirty="0"/>
              <a:t>   </a:t>
            </a:r>
            <a:r>
              <a:rPr lang="pt-BR" b="1" dirty="0"/>
              <a:t> E-mail</a:t>
            </a:r>
            <a:r>
              <a:rPr lang="pt-BR" dirty="0"/>
              <a:t>: gcondutorppaern@hotmail.com</a:t>
            </a:r>
          </a:p>
          <a:p>
            <a:pPr indent="0" algn="just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0864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E55933-C520-2267-809F-BA1A8ABF6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42AECC-D8F6-0053-5FE5-E25259C7A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258" y="624190"/>
            <a:ext cx="8985484" cy="5081666"/>
          </a:xfrm>
        </p:spPr>
        <p:txBody>
          <a:bodyPr>
            <a:normAutofit/>
          </a:bodyPr>
          <a:lstStyle/>
          <a:p>
            <a:pPr indent="0" algn="just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Imagem 3" descr="Frases de Trabalho em Equipe - FrasesTop">
            <a:extLst>
              <a:ext uri="{FF2B5EF4-FFF2-40B4-BE49-F238E27FC236}">
                <a16:creationId xmlns:a16="http://schemas.microsoft.com/office/drawing/2014/main" id="{1A973CEA-95BF-007A-02FF-A97063C6B2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6" t="12332" r="249" b="17999"/>
          <a:stretch>
            <a:fillRect/>
          </a:stretch>
        </p:blipFill>
        <p:spPr bwMode="auto">
          <a:xfrm>
            <a:off x="3438207" y="1886902"/>
            <a:ext cx="5315585" cy="30841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1304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22A6E-185E-BF17-7BA9-C738C267F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4DB38-CEB6-E8EF-183A-3642C4E6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387" y="651731"/>
            <a:ext cx="8911687" cy="59009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Por Que A Nova Metodologia</a:t>
            </a:r>
            <a:br>
              <a:rPr lang="pt-BR" b="1" dirty="0">
                <a:solidFill>
                  <a:schemeClr val="accent3">
                    <a:lumMod val="50000"/>
                  </a:schemeClr>
                </a:solidFill>
              </a:rPr>
            </a:b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7CA51E-2446-69EB-893E-EA8BF4565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847" y="1776334"/>
            <a:ext cx="10680153" cy="508166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>
                <a:solidFill>
                  <a:srgbClr val="33529E"/>
                </a:solidFill>
                <a:cs typeface="Calibri"/>
              </a:rPr>
              <a:t>Necessidade de nova metodologia em decorrência de desatualização normativa.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>
                <a:solidFill>
                  <a:srgbClr val="33529E"/>
                </a:solidFill>
                <a:ea typeface="Calibri"/>
                <a:cs typeface="Calibri"/>
              </a:rPr>
              <a:t>Demandas por atualização da programação pelos estados brasileiros.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>
                <a:solidFill>
                  <a:srgbClr val="33529E"/>
                </a:solidFill>
                <a:ea typeface="Calibri"/>
                <a:cs typeface="Calibri"/>
              </a:rPr>
              <a:t>Elaboração de nova metodologia para Programação Pactuada da Atenção Especializada.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>
                <a:solidFill>
                  <a:srgbClr val="33529E"/>
                </a:solidFill>
                <a:cs typeface="Calibri"/>
              </a:rPr>
              <a:t>Estabelecimento de consensos e alinhamentos no âmbito do Ministério da Saúde.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>
                <a:solidFill>
                  <a:srgbClr val="33529E"/>
                </a:solidFill>
                <a:cs typeface="Calibri"/>
              </a:rPr>
              <a:t>Encaminhamentos para pactuação tripartite (CONASS/CONASEMS).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>
                <a:solidFill>
                  <a:srgbClr val="33529E"/>
                </a:solidFill>
                <a:cs typeface="Calibri"/>
              </a:rPr>
              <a:t>Apoio a alguns Estados no processo de programação.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>
                <a:solidFill>
                  <a:srgbClr val="33529E"/>
                </a:solidFill>
                <a:cs typeface="Calibri"/>
              </a:rPr>
              <a:t>Desenvolvimento de uma ferramenta informatizada para apoio ao processo.</a:t>
            </a:r>
            <a:endParaRPr lang="pt-BR" dirty="0">
              <a:solidFill>
                <a:srgbClr val="33529E"/>
              </a:solidFill>
            </a:endParaRPr>
          </a:p>
          <a:p>
            <a:pPr marL="1276350" indent="0" algn="just">
              <a:buNone/>
            </a:pPr>
            <a:endParaRPr lang="pt-BR" sz="21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3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301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to 10"/>
          <p:cNvCxnSpPr/>
          <p:nvPr/>
        </p:nvCxnSpPr>
        <p:spPr>
          <a:xfrm flipV="1">
            <a:off x="0" y="6101861"/>
            <a:ext cx="4123592" cy="879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o 3"/>
          <p:cNvSpPr/>
          <p:nvPr/>
        </p:nvSpPr>
        <p:spPr>
          <a:xfrm>
            <a:off x="2787161" y="6101861"/>
            <a:ext cx="2672862" cy="1503484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1631996" y="433654"/>
            <a:ext cx="10093055" cy="838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pt-BR" altLang="pt-BR" sz="4000" b="1" kern="1200" spc="-150" dirty="0" smtClean="0">
                <a:solidFill>
                  <a:srgbClr val="33529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9pPr>
          </a:lstStyle>
          <a:p>
            <a:pPr algn="ctr"/>
            <a:r>
              <a:rPr lang="pt-BR" sz="3200" dirty="0">
                <a:latin typeface="+mn-lt"/>
              </a:rPr>
              <a:t>PPI x PPAE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t="8058" r="463"/>
          <a:stretch/>
        </p:blipFill>
        <p:spPr>
          <a:xfrm>
            <a:off x="1425518" y="1271670"/>
            <a:ext cx="10093055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11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565830-D88F-071B-CC13-F2AC0DFE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7716" y="454298"/>
            <a:ext cx="8911687" cy="59009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 Contextualizando A Nova Metodologia</a:t>
            </a:r>
            <a:br>
              <a:rPr lang="pt-BR" b="1" dirty="0">
                <a:solidFill>
                  <a:schemeClr val="accent3">
                    <a:lumMod val="50000"/>
                  </a:schemeClr>
                </a:solidFill>
              </a:rPr>
            </a:b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226DA3-0539-95B8-77ED-0EB322691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923" y="1125390"/>
            <a:ext cx="10680153" cy="508166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b="1" dirty="0">
                <a:solidFill>
                  <a:schemeClr val="accent3">
                    <a:lumMod val="50000"/>
                  </a:schemeClr>
                </a:solidFill>
                <a:latin typeface="Bahnschrift" panose="020B0502040204020203" pitchFamily="34" charset="0"/>
              </a:rPr>
              <a:t>O QUE É 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A Programação Pactuada da Atenção Especializada (PPAE) consiste no processo de definição, quantificação e orçamentação das ações e serviços de saúde, desenvolvido em conjunto entre estado e municípios, com foco na regionalização, para fazer face às necessidades da população, particularmente no que se refere à atenção de média e alta complexidade, tendo a atenção primária como norteadora.</a:t>
            </a:r>
          </a:p>
          <a:p>
            <a:pPr marL="0" indent="0" algn="just">
              <a:buNone/>
            </a:pP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accent3">
                    <a:lumMod val="50000"/>
                  </a:schemeClr>
                </a:solidFill>
                <a:latin typeface="Bahnschrift" panose="020B0502040204020203" pitchFamily="34" charset="0"/>
              </a:rPr>
              <a:t>OBJETIVO</a:t>
            </a:r>
            <a:r>
              <a:rPr lang="pt-BR" b="1" dirty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 Buscar a garantia de acesso da população às ações e aos serviços de que necessita, independentemente da disponibilidade desses no seu município de residência.</a:t>
            </a:r>
          </a:p>
          <a:p>
            <a:pPr marL="0" indent="0" algn="just">
              <a:buNone/>
            </a:pP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accent3">
                    <a:lumMod val="50000"/>
                  </a:schemeClr>
                </a:solidFill>
                <a:latin typeface="Bahnschrift" panose="020B0502040204020203" pitchFamily="34" charset="0"/>
              </a:rPr>
              <a:t>ATIVIDADES JÁ REALIZADAS</a:t>
            </a:r>
            <a:r>
              <a:rPr lang="pt-BR" b="1" dirty="0">
                <a:solidFill>
                  <a:schemeClr val="accent3">
                    <a:lumMod val="50000"/>
                  </a:schemeClr>
                </a:solidFill>
              </a:rPr>
              <a:t>: </a:t>
            </a:r>
          </a:p>
          <a:p>
            <a:pPr marL="1619250" algn="just">
              <a:buFont typeface="Courier New" panose="02070309020205020404" pitchFamily="49" charset="0"/>
              <a:buChar char="o"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Oficina introdutória ocorrida nos dias 30 de junho e 1 de julho do corrente.</a:t>
            </a:r>
          </a:p>
          <a:p>
            <a:pPr marL="1619250" algn="just">
              <a:buFont typeface="Courier New" panose="02070309020205020404" pitchFamily="49" charset="0"/>
              <a:buChar char="o"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Reunião de alinhamento com parte do apoio técnico dia 22 de julho de 2025.</a:t>
            </a:r>
          </a:p>
          <a:p>
            <a:pPr marL="1619250" algn="just">
              <a:buFont typeface="Courier New" panose="02070309020205020404" pitchFamily="49" charset="0"/>
              <a:buChar char="o"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Apresentação na CIB no dia 25 de julho de 2025 e aprovação do Grupo Condutor e Técnico.</a:t>
            </a:r>
          </a:p>
          <a:p>
            <a:pPr marL="1619250" algn="just">
              <a:buFont typeface="Courier New" panose="02070309020205020404" pitchFamily="49" charset="0"/>
              <a:buChar char="o"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Oficinas realizadas com os municípios para orientação sobre a I Etapa do PPAE.</a:t>
            </a:r>
          </a:p>
          <a:p>
            <a:pPr marL="1619250" algn="just">
              <a:buFont typeface="Courier New" panose="02070309020205020404" pitchFamily="49" charset="0"/>
              <a:buChar char="o"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Apresentação no COSEMS no dia 20 de agosto de 2025.</a:t>
            </a:r>
          </a:p>
          <a:p>
            <a:pPr marL="1619250" algn="just">
              <a:buFont typeface="Courier New" panose="02070309020205020404" pitchFamily="49" charset="0"/>
              <a:buChar char="o"/>
            </a:pP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  <a:p>
            <a:pPr marL="1619250" algn="just">
              <a:buFont typeface="Courier New" panose="02070309020205020404" pitchFamily="49" charset="0"/>
              <a:buChar char="o"/>
            </a:pPr>
            <a:endParaRPr lang="pt-BR" sz="21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3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510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to 10"/>
          <p:cNvCxnSpPr/>
          <p:nvPr/>
        </p:nvCxnSpPr>
        <p:spPr>
          <a:xfrm flipV="1">
            <a:off x="0" y="6101861"/>
            <a:ext cx="4123592" cy="879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o 3"/>
          <p:cNvSpPr/>
          <p:nvPr/>
        </p:nvSpPr>
        <p:spPr>
          <a:xfrm>
            <a:off x="2787161" y="6101861"/>
            <a:ext cx="2672862" cy="1503484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Arredondado 9"/>
          <p:cNvSpPr/>
          <p:nvPr/>
        </p:nvSpPr>
        <p:spPr>
          <a:xfrm>
            <a:off x="558070" y="1636278"/>
            <a:ext cx="11232415" cy="112824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000" b="1" dirty="0">
                <a:solidFill>
                  <a:srgbClr val="33529E"/>
                </a:solidFill>
              </a:rPr>
              <a:t>Quais</a:t>
            </a:r>
            <a:r>
              <a:rPr lang="pt-BR" sz="3000" dirty="0">
                <a:solidFill>
                  <a:srgbClr val="33529E"/>
                </a:solidFill>
              </a:rPr>
              <a:t> ações estão no escopo da PPAE?</a:t>
            </a:r>
          </a:p>
        </p:txBody>
      </p:sp>
      <p:sp>
        <p:nvSpPr>
          <p:cNvPr id="18" name="Retângulo Arredondado 17"/>
          <p:cNvSpPr/>
          <p:nvPr/>
        </p:nvSpPr>
        <p:spPr>
          <a:xfrm>
            <a:off x="558069" y="3003172"/>
            <a:ext cx="11232415" cy="112824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47AA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000" b="1" dirty="0">
                <a:solidFill>
                  <a:srgbClr val="33529E"/>
                </a:solidFill>
              </a:rPr>
              <a:t>Quantas</a:t>
            </a:r>
            <a:r>
              <a:rPr lang="pt-BR" sz="3000" dirty="0">
                <a:solidFill>
                  <a:srgbClr val="33529E"/>
                </a:solidFill>
              </a:rPr>
              <a:t> ações são necessárias e </a:t>
            </a:r>
            <a:r>
              <a:rPr lang="pt-BR" sz="3000" b="1" dirty="0">
                <a:solidFill>
                  <a:srgbClr val="33529E"/>
                </a:solidFill>
              </a:rPr>
              <a:t>quantas</a:t>
            </a:r>
            <a:r>
              <a:rPr lang="pt-BR" sz="3000" dirty="0">
                <a:solidFill>
                  <a:srgbClr val="33529E"/>
                </a:solidFill>
              </a:rPr>
              <a:t> serão programadas? </a:t>
            </a:r>
            <a:r>
              <a:rPr lang="pt-BR" sz="3000" b="1" dirty="0">
                <a:solidFill>
                  <a:srgbClr val="33529E"/>
                </a:solidFill>
              </a:rPr>
              <a:t>Quanto</a:t>
            </a:r>
            <a:r>
              <a:rPr lang="pt-BR" sz="3000" dirty="0">
                <a:solidFill>
                  <a:srgbClr val="33529E"/>
                </a:solidFill>
              </a:rPr>
              <a:t> de recurso será alocado para custeio da PPAE?</a:t>
            </a:r>
          </a:p>
        </p:txBody>
      </p:sp>
      <p:sp>
        <p:nvSpPr>
          <p:cNvPr id="19" name="Retângulo Arredondado 18"/>
          <p:cNvSpPr/>
          <p:nvPr/>
        </p:nvSpPr>
        <p:spPr>
          <a:xfrm>
            <a:off x="558069" y="4370066"/>
            <a:ext cx="11232415" cy="112824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3352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000" b="1" dirty="0">
                <a:solidFill>
                  <a:srgbClr val="33529E"/>
                </a:solidFill>
              </a:rPr>
              <a:t>Onde</a:t>
            </a:r>
            <a:r>
              <a:rPr lang="pt-BR" sz="3000" dirty="0">
                <a:solidFill>
                  <a:srgbClr val="33529E"/>
                </a:solidFill>
              </a:rPr>
              <a:t> as ações programadas serão realizadas?</a:t>
            </a: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558070" y="691494"/>
            <a:ext cx="11232414" cy="838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pt-BR" altLang="pt-BR" sz="4000" b="1" kern="1200" spc="-150" dirty="0" smtClean="0">
                <a:solidFill>
                  <a:srgbClr val="33529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9pPr>
          </a:lstStyle>
          <a:p>
            <a:pPr algn="ctr"/>
            <a:r>
              <a:rPr lang="pt-BR" sz="3200" dirty="0">
                <a:latin typeface="Century Gothic" panose="020B0502020202020204" pitchFamily="34" charset="0"/>
              </a:rPr>
              <a:t>Precisamos conhecer .....</a:t>
            </a:r>
          </a:p>
        </p:txBody>
      </p:sp>
    </p:spTree>
    <p:extLst>
      <p:ext uri="{BB962C8B-B14F-4D97-AF65-F5344CB8AC3E}">
        <p14:creationId xmlns:p14="http://schemas.microsoft.com/office/powerpoint/2010/main" val="288492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to 10"/>
          <p:cNvCxnSpPr/>
          <p:nvPr/>
        </p:nvCxnSpPr>
        <p:spPr>
          <a:xfrm flipV="1">
            <a:off x="0" y="6101861"/>
            <a:ext cx="4123592" cy="879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o 3"/>
          <p:cNvSpPr/>
          <p:nvPr/>
        </p:nvSpPr>
        <p:spPr>
          <a:xfrm>
            <a:off x="2787161" y="6101861"/>
            <a:ext cx="2672862" cy="1503484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5" name="Diagrama 24"/>
          <p:cNvGraphicFramePr/>
          <p:nvPr/>
        </p:nvGraphicFramePr>
        <p:xfrm>
          <a:off x="558070" y="1247020"/>
          <a:ext cx="10564199" cy="4195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" name="Título 1"/>
          <p:cNvSpPr txBox="1">
            <a:spLocks/>
          </p:cNvSpPr>
          <p:nvPr/>
        </p:nvSpPr>
        <p:spPr>
          <a:xfrm>
            <a:off x="558070" y="691494"/>
            <a:ext cx="11075860" cy="838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pt-BR" altLang="pt-BR" sz="4000" b="1" kern="1200" spc="-150" dirty="0" smtClean="0">
                <a:solidFill>
                  <a:srgbClr val="33529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9pPr>
          </a:lstStyle>
          <a:p>
            <a:pPr algn="ctr"/>
            <a:r>
              <a:rPr lang="pt-BR" sz="3200" dirty="0">
                <a:latin typeface="+mn-lt"/>
              </a:rPr>
              <a:t>Etapas</a:t>
            </a:r>
          </a:p>
        </p:txBody>
      </p:sp>
    </p:spTree>
    <p:extLst>
      <p:ext uri="{BB962C8B-B14F-4D97-AF65-F5344CB8AC3E}">
        <p14:creationId xmlns:p14="http://schemas.microsoft.com/office/powerpoint/2010/main" val="289068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0DD0B-FBB2-56B5-70D5-35DC5CE20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81D06EF8-01B5-9DDC-D13B-6DF811AD58D0}"/>
              </a:ext>
            </a:extLst>
          </p:cNvPr>
          <p:cNvCxnSpPr/>
          <p:nvPr/>
        </p:nvCxnSpPr>
        <p:spPr>
          <a:xfrm flipV="1">
            <a:off x="0" y="6101861"/>
            <a:ext cx="4123592" cy="879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o 3">
            <a:extLst>
              <a:ext uri="{FF2B5EF4-FFF2-40B4-BE49-F238E27FC236}">
                <a16:creationId xmlns:a16="http://schemas.microsoft.com/office/drawing/2014/main" id="{EE1F5CBB-98EB-B819-C175-8E2A7CFC1FD6}"/>
              </a:ext>
            </a:extLst>
          </p:cNvPr>
          <p:cNvSpPr/>
          <p:nvPr/>
        </p:nvSpPr>
        <p:spPr>
          <a:xfrm>
            <a:off x="2787161" y="6101861"/>
            <a:ext cx="2672862" cy="1503484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0365C23B-B0BC-760B-0260-AFC2650EFC3F}"/>
              </a:ext>
            </a:extLst>
          </p:cNvPr>
          <p:cNvSpPr txBox="1">
            <a:spLocks/>
          </p:cNvSpPr>
          <p:nvPr/>
        </p:nvSpPr>
        <p:spPr>
          <a:xfrm>
            <a:off x="558070" y="691494"/>
            <a:ext cx="11038984" cy="838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pt-BR" altLang="pt-BR" sz="4000" b="1" kern="1200" spc="-150" dirty="0" smtClean="0">
                <a:solidFill>
                  <a:srgbClr val="33529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200" b="1" i="0" u="none" strike="noStrike" kern="1200" cap="none" spc="-150" normalizeH="0" baseline="0" noProof="0" dirty="0">
                <a:ln>
                  <a:noFill/>
                </a:ln>
                <a:solidFill>
                  <a:srgbClr val="33529E"/>
                </a:solidFill>
                <a:effectLst/>
                <a:uLnTx/>
                <a:uFillTx/>
                <a:latin typeface="Century Gothic" panose="020B0502020202020204" pitchFamily="34" charset="0"/>
              </a:rPr>
              <a:t>Desenvolvimento da PPAE – Etapa I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052F8AF-9AB9-E133-D397-46B4789183AB}"/>
              </a:ext>
            </a:extLst>
          </p:cNvPr>
          <p:cNvSpPr txBox="1"/>
          <p:nvPr/>
        </p:nvSpPr>
        <p:spPr>
          <a:xfrm>
            <a:off x="1423309" y="1843950"/>
            <a:ext cx="1050265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3352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Capacitação da equipe de trabalho (Grupo Condutor).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33529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3352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Divulgação da etapa aos municípios por macrorregião  (Grupo Condutor).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33529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3352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Compartilhamento de planilhas por e-mail cadastrado (Grupo Condutor).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33529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3352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Preenchimento das planilhas compartilhadas (Municípios).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33529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3352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Consolidação e análise (Grupo Condutor).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33529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50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to 10"/>
          <p:cNvCxnSpPr/>
          <p:nvPr/>
        </p:nvCxnSpPr>
        <p:spPr>
          <a:xfrm flipV="1">
            <a:off x="0" y="6101861"/>
            <a:ext cx="4123592" cy="879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o 3"/>
          <p:cNvSpPr/>
          <p:nvPr/>
        </p:nvSpPr>
        <p:spPr>
          <a:xfrm>
            <a:off x="2787161" y="6101861"/>
            <a:ext cx="2672862" cy="1503484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558070" y="691494"/>
            <a:ext cx="11038984" cy="838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pt-BR" altLang="pt-BR" sz="4000" b="1" kern="1200" spc="-150" dirty="0" smtClean="0">
                <a:solidFill>
                  <a:srgbClr val="33529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9pPr>
          </a:lstStyle>
          <a:p>
            <a:pPr lvl="0" algn="ctr" defTabSz="914400">
              <a:defRPr/>
            </a:pPr>
            <a:r>
              <a:rPr lang="pt-BR" altLang="pt-BR" sz="3600" dirty="0">
                <a:latin typeface="Century Gothic" panose="020B0502020202020204" pitchFamily="34" charset="0"/>
              </a:rPr>
              <a:t>Desenvolvimento da PPAE – Etapa II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177502" y="1775316"/>
            <a:ext cx="105026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Capacitação da equipe de trabalho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Preenchimento dos parâmetros de Áreas Estratégicas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Preenchimento dos parâmetros de Itens de Programação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Oficinas centralizadas ou por macro para validação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Consolidação e análise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Aprovação em CIB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718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to 10"/>
          <p:cNvCxnSpPr/>
          <p:nvPr/>
        </p:nvCxnSpPr>
        <p:spPr>
          <a:xfrm flipV="1">
            <a:off x="0" y="6101861"/>
            <a:ext cx="4123592" cy="879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o 3"/>
          <p:cNvSpPr/>
          <p:nvPr/>
        </p:nvSpPr>
        <p:spPr>
          <a:xfrm>
            <a:off x="2787161" y="6101861"/>
            <a:ext cx="2672862" cy="1503484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558070" y="691494"/>
            <a:ext cx="11038984" cy="838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pt-BR" altLang="pt-BR" sz="4000" b="1" kern="1200" spc="-150" dirty="0" smtClean="0">
                <a:solidFill>
                  <a:srgbClr val="33529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83EFF"/>
                </a:solidFill>
                <a:latin typeface="Montserrat" charset="0"/>
              </a:defRPr>
            </a:lvl9pPr>
          </a:lstStyle>
          <a:p>
            <a:pPr lvl="0" algn="ctr" defTabSz="914400">
              <a:defRPr/>
            </a:pPr>
            <a:r>
              <a:rPr lang="pt-BR" altLang="pt-BR" sz="3200" dirty="0">
                <a:latin typeface="Century Gothic" panose="020B0502020202020204" pitchFamily="34" charset="0"/>
              </a:rPr>
              <a:t>Desenvolvimento da PPAE – Etapa III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26235" y="1696659"/>
            <a:ext cx="1050265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Capacitação da equipe de trabalho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Levantamento de dados para auxiliar a pactuação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Capacitação dos municípios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Pactuação (Municípios).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rgbClr val="33529E"/>
                </a:solidFill>
                <a:cs typeface="Calibri" panose="020F0502020204030204" pitchFamily="34" charset="0"/>
              </a:rPr>
              <a:t>Entrega e consolidação (Grupo Condutor).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solidFill>
                <a:srgbClr val="33529E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79718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Lâmina de Aber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409</TotalTime>
  <Words>1384</Words>
  <Application>Microsoft Office PowerPoint</Application>
  <PresentationFormat>Widescreen</PresentationFormat>
  <Paragraphs>309</Paragraphs>
  <Slides>16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28" baseType="lpstr">
      <vt:lpstr>Aptos</vt:lpstr>
      <vt:lpstr>Arial</vt:lpstr>
      <vt:lpstr>Bahnschrift</vt:lpstr>
      <vt:lpstr>Calibri</vt:lpstr>
      <vt:lpstr>Calibri Light</vt:lpstr>
      <vt:lpstr>Century Gothic</vt:lpstr>
      <vt:lpstr>Courier New</vt:lpstr>
      <vt:lpstr>Montserrat</vt:lpstr>
      <vt:lpstr>Wingdings</vt:lpstr>
      <vt:lpstr>Wingdings 3</vt:lpstr>
      <vt:lpstr>Cacho</vt:lpstr>
      <vt:lpstr>Lâmina de Abertura</vt:lpstr>
      <vt:lpstr>Programação Pactuada da Atenção Especializada (PPAE)</vt:lpstr>
      <vt:lpstr>Por Que A Nova Metodologia </vt:lpstr>
      <vt:lpstr>Apresentação do PowerPoint</vt:lpstr>
      <vt:lpstr> Contextualizando A Nova Metodologia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Agenda das etapas da PPAE </vt:lpstr>
      <vt:lpstr>Criação dos e-mails e prazos   </vt:lpstr>
      <vt:lpstr>Apresentação dos grupos GRUPO CONDUTOR </vt:lpstr>
      <vt:lpstr>Apresentação do PowerPoint</vt:lpstr>
      <vt:lpstr>Contatos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da saudade azevedo moreira</dc:creator>
  <cp:lastModifiedBy>zacarias</cp:lastModifiedBy>
  <cp:revision>12</cp:revision>
  <cp:lastPrinted>2025-08-05T17:47:37Z</cp:lastPrinted>
  <dcterms:created xsi:type="dcterms:W3CDTF">2025-08-05T01:10:13Z</dcterms:created>
  <dcterms:modified xsi:type="dcterms:W3CDTF">2025-08-20T12:07:41Z</dcterms:modified>
</cp:coreProperties>
</file>