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9" r:id="rId4"/>
    <p:sldId id="261" r:id="rId5"/>
    <p:sldId id="262" r:id="rId6"/>
    <p:sldId id="265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2" r:id="rId15"/>
    <p:sldId id="26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61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27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1962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56190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316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2939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759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0848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821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2252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4258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524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203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666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197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844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942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5341BD-3109-41DC-9754-3CDC562BC47F}" type="datetimeFigureOut">
              <a:rPr lang="pt-BR" smtClean="0"/>
              <a:t>17/09/2025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AFDFE2B-650B-488C-A4E0-C7C881D1ACF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24105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  <p:sldLayoutId id="2147484032" r:id="rId12"/>
    <p:sldLayoutId id="2147484033" r:id="rId13"/>
    <p:sldLayoutId id="2147484034" r:id="rId14"/>
    <p:sldLayoutId id="2147484035" r:id="rId15"/>
    <p:sldLayoutId id="2147484036" r:id="rId16"/>
    <p:sldLayoutId id="21474840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C9C3DA-1F29-16D1-C291-5DF1A0A5E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5645" y="685799"/>
            <a:ext cx="8001000" cy="2971801"/>
          </a:xfrm>
        </p:spPr>
        <p:txBody>
          <a:bodyPr>
            <a:normAutofit/>
          </a:bodyPr>
          <a:lstStyle/>
          <a:p>
            <a:r>
              <a:rPr lang="pt-BR"/>
              <a:t>SISREG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65F104-816F-31DC-1BF1-99585AE9AD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75645" y="3843867"/>
            <a:ext cx="6400800" cy="1947333"/>
          </a:xfrm>
        </p:spPr>
        <p:txBody>
          <a:bodyPr>
            <a:normAutofit/>
          </a:bodyPr>
          <a:lstStyle/>
          <a:p>
            <a:r>
              <a:rPr lang="pt-BR"/>
              <a:t>CENÁRIO ATUAL CONSULTAS E EXAMES </a:t>
            </a:r>
          </a:p>
          <a:p>
            <a:r>
              <a:rPr lang="pt-BR"/>
              <a:t>NATAL-RN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C0E915-8800-F898-2450-B315104DA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2509" y="68806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60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1F5092-CD40-E271-B03E-4DFBB9969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E779456-5BF1-B306-F06C-C5063C22C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55" y="1075267"/>
            <a:ext cx="3585180" cy="3810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GRUPO MAMOGRAFIA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C66A98F-17B3-1000-D853-08C1AAE253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981892"/>
              </p:ext>
            </p:extLst>
          </p:nvPr>
        </p:nvGraphicFramePr>
        <p:xfrm>
          <a:off x="5166232" y="2359602"/>
          <a:ext cx="5815583" cy="13464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7993">
                  <a:extLst>
                    <a:ext uri="{9D8B030D-6E8A-4147-A177-3AD203B41FA5}">
                      <a16:colId xmlns:a16="http://schemas.microsoft.com/office/drawing/2014/main" val="263545034"/>
                    </a:ext>
                  </a:extLst>
                </a:gridCol>
                <a:gridCol w="3077590">
                  <a:extLst>
                    <a:ext uri="{9D8B030D-6E8A-4147-A177-3AD203B41FA5}">
                      <a16:colId xmlns:a16="http://schemas.microsoft.com/office/drawing/2014/main" val="1491762188"/>
                    </a:ext>
                  </a:extLst>
                </a:gridCol>
              </a:tblGrid>
              <a:tr h="339464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NAO REGULADO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989977"/>
                  </a:ext>
                </a:extLst>
              </a:tr>
              <a:tr h="33946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PROCEDIMENTO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PRESTADOR AGENDA ATIVA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5948535"/>
                  </a:ext>
                </a:extLst>
              </a:tr>
              <a:tr h="6675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>
                          <a:effectLst/>
                        </a:rPr>
                        <a:t>Mamografia (bilateral)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CECAN;CID;CLINICA DE RAIO X E ULTRASSOM;SIP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6009385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32F171EE-5F65-F3F1-7D20-EA39392D3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695" y="160246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71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C49995-F033-8014-85E2-3D2698111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182846-F71B-4C97-6DDE-004C80C95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57" y="2161031"/>
            <a:ext cx="4024090" cy="156972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GRUPO FISIOTERAPIA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5B76260A-2A3C-2C6C-4C48-D938519676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376742"/>
              </p:ext>
            </p:extLst>
          </p:nvPr>
        </p:nvGraphicFramePr>
        <p:xfrm>
          <a:off x="4801924" y="1676400"/>
          <a:ext cx="6080654" cy="27374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74451">
                  <a:extLst>
                    <a:ext uri="{9D8B030D-6E8A-4147-A177-3AD203B41FA5}">
                      <a16:colId xmlns:a16="http://schemas.microsoft.com/office/drawing/2014/main" val="320821046"/>
                    </a:ext>
                  </a:extLst>
                </a:gridCol>
                <a:gridCol w="2706203">
                  <a:extLst>
                    <a:ext uri="{9D8B030D-6E8A-4147-A177-3AD203B41FA5}">
                      <a16:colId xmlns:a16="http://schemas.microsoft.com/office/drawing/2014/main" val="4190650636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9240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>
                          <a:effectLst/>
                        </a:rPr>
                        <a:t>PROCEDIMENTO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 AGENDA 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0168204"/>
                  </a:ext>
                </a:extLst>
              </a:tr>
              <a:tr h="3619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Aten. fisioterapêutico disfunções uroginecológica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HUOL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74233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Fisioterapia motora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HUOL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828190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Fisioterapia neurológica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HUOL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382152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Fisioterapia Endovascular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HUOL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812180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NAO REGULADO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061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>
                          <a:effectLst/>
                        </a:rPr>
                        <a:t>PROCEDIMENTO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PRESTADOR AGENDA ATIVA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355192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GRUPO - Atendimento fisioterapêutico - oncológico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HOSP.LUIZ ANTONIO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7754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A924693B-7AE2-FB49-591C-6F0A19B1C3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803" y="228600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912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69751D-CBC5-680C-D59A-A83AED8B70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E352AE-D8FB-AEFA-5B8D-7350EDA17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04" y="1333499"/>
            <a:ext cx="3527138" cy="274320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GRUPO ARTERIOGRAFIA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7B3FBFB-9D6F-54F9-74B5-6177CAA03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138601"/>
              </p:ext>
            </p:extLst>
          </p:nvPr>
        </p:nvGraphicFramePr>
        <p:xfrm>
          <a:off x="6083832" y="2114221"/>
          <a:ext cx="4218408" cy="1400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1578">
                  <a:extLst>
                    <a:ext uri="{9D8B030D-6E8A-4147-A177-3AD203B41FA5}">
                      <a16:colId xmlns:a16="http://schemas.microsoft.com/office/drawing/2014/main" val="318522257"/>
                    </a:ext>
                  </a:extLst>
                </a:gridCol>
                <a:gridCol w="2086830">
                  <a:extLst>
                    <a:ext uri="{9D8B030D-6E8A-4147-A177-3AD203B41FA5}">
                      <a16:colId xmlns:a16="http://schemas.microsoft.com/office/drawing/2014/main" val="1969388014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REGULADO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435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PROCEDIMENTO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PRESTADOR AGENDA ATIVA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3505000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>
                          <a:effectLst/>
                        </a:rPr>
                        <a:t>GRUPO - Arteriografia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HUOL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4693134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D6BBD97A-B65C-B12E-4D83-8C52106AF1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562" y="74951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53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70179D-DF25-8739-0063-01E66545E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99464-7F04-109A-35CD-D11144EF88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904" y="868791"/>
            <a:ext cx="4343400" cy="404578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GRUPO ANÁTOMOPATOLOGICO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7A8C3F40-0D8F-63A3-06BE-6B5BEBA05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573320"/>
              </p:ext>
            </p:extLst>
          </p:nvPr>
        </p:nvGraphicFramePr>
        <p:xfrm>
          <a:off x="5482433" y="1494080"/>
          <a:ext cx="5296693" cy="3048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6222">
                  <a:extLst>
                    <a:ext uri="{9D8B030D-6E8A-4147-A177-3AD203B41FA5}">
                      <a16:colId xmlns:a16="http://schemas.microsoft.com/office/drawing/2014/main" val="3462785516"/>
                    </a:ext>
                  </a:extLst>
                </a:gridCol>
                <a:gridCol w="2410471">
                  <a:extLst>
                    <a:ext uri="{9D8B030D-6E8A-4147-A177-3AD203B41FA5}">
                      <a16:colId xmlns:a16="http://schemas.microsoft.com/office/drawing/2014/main" val="1023827091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REGULADO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689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PROCEDIMENTO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PRESTADOR AGENDA ATIVA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796575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>
                          <a:effectLst/>
                        </a:rPr>
                        <a:t>Estudo Imunohistoquimico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'Times New Roman'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LABORATORIO MEDICO  DE PATOLOGIA;FERNANDO NEGREIROS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2706298"/>
                  </a:ext>
                </a:extLst>
              </a:tr>
              <a:tr h="226897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NAO REGULADO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456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PROCEDIMENTO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effectLst/>
                        </a:rPr>
                        <a:t>PRESTADOR AGENDA ATIVA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295662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Exame anatomopatológico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400" u="none" strike="noStrike" dirty="0">
                          <a:effectLst/>
                        </a:rPr>
                        <a:t>CECAN;FERNANDO NEGREIROS;LABORATORIO DE ANATOMIA PATOLOGICA E CITOPATOLOGIA;LABORATORIO RUDOLF WIRCHOW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6562817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750369D9-0CD1-AC35-541F-361BD53AE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197" y="32278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50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99D7F-7D60-EC2C-F6FA-3D743825C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8AEC178-70D1-C02B-1C9F-9DD9BC2855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A0C504B-1849-C049-717A-32B1B5E13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7041C96-A203-51FE-1737-CF60002B6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2F5DE0C-092D-B0EC-0E3C-C0802400D3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E3978A2-9F27-2B13-8E2C-4D15EB19E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0D3D7A95-8C1A-409B-BD27-F520AF0E1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7275E8-1293-1CCA-A5C2-78B0262A7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904" y="868791"/>
            <a:ext cx="4343400" cy="404578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GRUPO OFTALMOLOGIA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AC57E5-2345-898C-7110-1A72BF489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10E6DA7D-B969-3F80-8750-1AF6CACBB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243390"/>
              </p:ext>
            </p:extLst>
          </p:nvPr>
        </p:nvGraphicFramePr>
        <p:xfrm>
          <a:off x="5482433" y="1494080"/>
          <a:ext cx="5296693" cy="2404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6222">
                  <a:extLst>
                    <a:ext uri="{9D8B030D-6E8A-4147-A177-3AD203B41FA5}">
                      <a16:colId xmlns:a16="http://schemas.microsoft.com/office/drawing/2014/main" val="3462785516"/>
                    </a:ext>
                  </a:extLst>
                </a:gridCol>
                <a:gridCol w="2410471">
                  <a:extLst>
                    <a:ext uri="{9D8B030D-6E8A-4147-A177-3AD203B41FA5}">
                      <a16:colId xmlns:a16="http://schemas.microsoft.com/office/drawing/2014/main" val="1023827091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REGULADO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66893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PROCEDIMENTO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PRESTADOR AGENDA ATIVA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7965753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'Times New Roman'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2706298"/>
                  </a:ext>
                </a:extLst>
              </a:tr>
              <a:tr h="226897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NAO REGULADO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54567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PROCEDIMENTO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effectLst/>
                        </a:rPr>
                        <a:t>PRESTADOR AGENDA ATIVA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r>
                        <a:rPr lang="pt-BR" sz="1400" b="1" u="none" strike="noStrike" dirty="0">
                          <a:effectLst/>
                        </a:rPr>
                        <a:t> 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51295662"/>
                  </a:ext>
                </a:extLst>
              </a:tr>
              <a:tr h="809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6562817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AC018917-8FB3-2213-DE55-D4BC5AF8F4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090" y="115930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269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EB45E9-5FCA-AD14-0097-61D8B67C6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3725" y="2317995"/>
            <a:ext cx="3458308" cy="11110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4000" b="1" i="1" dirty="0">
                <a:solidFill>
                  <a:schemeClr val="tx1"/>
                </a:solidFill>
              </a:rPr>
              <a:t>OBRIGADA!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54BAC18-69CC-419C-59FD-336023D02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6869" y="68806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03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7F143F54-8C60-68EC-B4E2-44DBF80092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822400"/>
              </p:ext>
            </p:extLst>
          </p:nvPr>
        </p:nvGraphicFramePr>
        <p:xfrm>
          <a:off x="4869020" y="397443"/>
          <a:ext cx="7036173" cy="5786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0748">
                  <a:extLst>
                    <a:ext uri="{9D8B030D-6E8A-4147-A177-3AD203B41FA5}">
                      <a16:colId xmlns:a16="http://schemas.microsoft.com/office/drawing/2014/main" val="1047823522"/>
                    </a:ext>
                  </a:extLst>
                </a:gridCol>
                <a:gridCol w="3795425">
                  <a:extLst>
                    <a:ext uri="{9D8B030D-6E8A-4147-A177-3AD203B41FA5}">
                      <a16:colId xmlns:a16="http://schemas.microsoft.com/office/drawing/2014/main" val="2707538032"/>
                    </a:ext>
                  </a:extLst>
                </a:gridCol>
              </a:tblGrid>
              <a:tr h="149023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GRUPO EXAMES GERAIS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53703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PROCEDIMENTO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PRESTADOR AGENDA ATIVA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126951878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Drenagem biliar percutanea interna-extern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508513048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Broncoscopia (1703020)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14859790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Colonoscopia (1711101)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HUOL;CECAN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765162915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Colonoscopia infantil (0710562)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HUOL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770978758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Doppler venoso de MMII (1407002)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HUOL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/>
                </a:tc>
                <a:extLst>
                  <a:ext uri="{0D108BD9-81ED-4DB2-BD59-A6C34878D82A}">
                    <a16:rowId xmlns:a16="http://schemas.microsoft.com/office/drawing/2014/main" val="1311777202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Doppler de carótidas (1407001)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042447005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Espirometria (1712011)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25741803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Holter (1703204)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26458399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Mapa (1703203)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05885359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Punção aspirativa de mama por agulha fina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CECAN;HUOL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08623461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Punção da Tireoide (0816002)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CLINICA DA MAMA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4688972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Punção aspirativa da tireoide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CECAN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963896775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Teste Ergométrico (1407044)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INCOR;HOSP. CORAÇÃO;HUOL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138234109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Core Biópsia (0261001)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CECAN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69702728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Biópsia De Prostata Guiada Por Ultra (0816012)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LUIZ ANTONIO; HUOL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962341867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Biópsia de medula (0420002)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4250406773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Imunofenotipagem (0071096)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FERNANDO NEGREIROS; LABORATORIO MEDICO DE PATOLOGIA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73213456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Laringe Eletrônica (2018620)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LUIZ ANTONIO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413827930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Biopsia percutánea orientada por TC/USG/RM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930678950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Cateterismo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 HOSP. CORAÇÃO; 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311102407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DENSITOMETRIA OSSEA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486203433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Ecocardiografia transesofágica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577619384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Ecocardiografia transtorácica (1407042)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890103592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Ecocardiografia infantil (1407032)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INCOR;HUOL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129507913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Ecodopplercardiograma com estresse farmacológico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88871786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EEG (1712004)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CERAE;HUOL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2991687590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EEG infantil (1714782)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CERAE;HUOL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879875295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Eletroneuromiografia (0407046)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278452163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Endoscopia (1711547)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HUOL;CECAN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3310977662"/>
                  </a:ext>
                </a:extLst>
              </a:tr>
              <a:tr h="149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Endoscopia infantil (1730006)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HUOL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710" marR="2710" marT="2710" marB="0" anchor="b"/>
                </a:tc>
                <a:extLst>
                  <a:ext uri="{0D108BD9-81ED-4DB2-BD59-A6C34878D82A}">
                    <a16:rowId xmlns:a16="http://schemas.microsoft.com/office/drawing/2014/main" val="1071285075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A765B163-1117-3A19-2B22-36232C919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185" y="1246225"/>
            <a:ext cx="3043896" cy="32486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800" dirty="0">
                <a:solidFill>
                  <a:srgbClr val="FFFFFF"/>
                </a:solidFill>
              </a:rPr>
              <a:t>EXAMES GERAIS REGULADOS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5DBE10E0-D174-E65E-29A9-6836601B8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3" y="198506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619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19016E-575D-06A5-B086-D1442CC21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F301ACD0-AA81-1B51-2165-5C8EAB950C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041405"/>
              </p:ext>
            </p:extLst>
          </p:nvPr>
        </p:nvGraphicFramePr>
        <p:xfrm>
          <a:off x="5508855" y="2017878"/>
          <a:ext cx="5524500" cy="151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4277744631"/>
                    </a:ext>
                  </a:extLst>
                </a:gridCol>
                <a:gridCol w="2679700">
                  <a:extLst>
                    <a:ext uri="{9D8B030D-6E8A-4147-A177-3AD203B41FA5}">
                      <a16:colId xmlns:a16="http://schemas.microsoft.com/office/drawing/2014/main" val="3884156412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NAO 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1882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>
                          <a:effectLst/>
                        </a:rPr>
                        <a:t>PROCEDIMENTO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37399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GRUPO - Biópsia (oncologia)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HOSP.LUIZ ANTONIO;CECAN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24452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GRUPO - pequenas cirurgias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LUIZ ANTONIO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57180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Laringoscopia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LUIZ ANTONIO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8499136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0CAAC3C6-FF78-3811-4774-BBD090F55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46" y="1185672"/>
            <a:ext cx="4457636" cy="2243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dirty="0"/>
              <a:t>EXAMES GERAIS  NÃO REGULADOS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59CDB6A-340B-84FC-1781-FEFBDFDD2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7" y="137953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980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DD8DBA-BD0D-2C73-66A0-C0BCD0192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ED450E-823E-1DC3-0E80-B44E8F920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3" y="685799"/>
            <a:ext cx="2129326" cy="489204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US" sz="2300" dirty="0"/>
              <a:t>CONSULTAS </a:t>
            </a:r>
            <a:r>
              <a:rPr lang="en-US" sz="2300" kern="1200" dirty="0">
                <a:latin typeface="+mj-lt"/>
                <a:ea typeface="+mj-ea"/>
                <a:cs typeface="+mj-cs"/>
              </a:rPr>
              <a:t>REGULADAS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D9C25C6E-100E-13B1-8133-D2290C9B78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961918"/>
              </p:ext>
            </p:extLst>
          </p:nvPr>
        </p:nvGraphicFramePr>
        <p:xfrm>
          <a:off x="4418197" y="190382"/>
          <a:ext cx="6331865" cy="63121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85178">
                  <a:extLst>
                    <a:ext uri="{9D8B030D-6E8A-4147-A177-3AD203B41FA5}">
                      <a16:colId xmlns:a16="http://schemas.microsoft.com/office/drawing/2014/main" val="1704649673"/>
                    </a:ext>
                  </a:extLst>
                </a:gridCol>
                <a:gridCol w="2746687">
                  <a:extLst>
                    <a:ext uri="{9D8B030D-6E8A-4147-A177-3AD203B41FA5}">
                      <a16:colId xmlns:a16="http://schemas.microsoft.com/office/drawing/2014/main" val="3778046821"/>
                    </a:ext>
                  </a:extLst>
                </a:gridCol>
              </a:tblGrid>
              <a:tr h="131221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REGULADO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2189061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PROCEDIMENTO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100" b="1" u="none" strike="noStrike" dirty="0">
                          <a:effectLst/>
                        </a:rPr>
                        <a:t>PRESTADOR AGENDA ATIVA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226573154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Endócrino e Metabologia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017417612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Cardiologia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 HUOL; 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787000789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Consulta em cardiologia- arritmia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678585776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Consulta em cardiologia Marcapasso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HOSP. DO CORAÇÃO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4199773565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Psiquiatria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731417044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Vascular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028789282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Procto geral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4079439994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Neuropediatra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1416138511"/>
                  </a:ext>
                </a:extLst>
              </a:tr>
              <a:tr h="678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Psiquiatria infantil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HUOL;MARIA ALICE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1589901202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CPRE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428893319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Cirurgia Geral Hérnia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298890020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Cirurgia Geral / Aparelho Digestivo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1530484401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Cirurgia Geral Vesícula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371935201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Cabeça e pescoço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708133276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Urologia pediatrica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657346875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UROLOGIA GERAL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HUOL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678903217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Endocrinologia pediátrico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1835757219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Gastro Geral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473266228"/>
                  </a:ext>
                </a:extLst>
              </a:tr>
              <a:tr h="2062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Gastro Doenças inflamatórias intestinal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298684176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Fono Infantil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843412012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Neurologia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ADOTE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989292319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Neurologia Cefaléia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114656750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Neurologia AVC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751934201"/>
                  </a:ext>
                </a:extLst>
              </a:tr>
              <a:tr h="2062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Proctologia em doenças inflamatórias intestinais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4050883963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Reumatologia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1912657065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Otorrinolaringologista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539927605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Otorrinolaringologista Pediátrico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CERAE;VARELA;MARIA ALICE;HUOL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432818925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Cirurgia Cardíaca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HOSPITAL DO CORAÇÃO; INCOR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4282783039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Dermatologia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CERAE;HUOL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2691090501"/>
                  </a:ext>
                </a:extLst>
              </a:tr>
              <a:tr h="13122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Vascular Varizes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912190028"/>
                  </a:ext>
                </a:extLst>
              </a:tr>
              <a:tr h="2062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Consulta em neurocirurgia - retorno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HOSP.CORAÇÃO;MEMORIAL;INCOR;HUOL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568580372"/>
                  </a:ext>
                </a:extLst>
              </a:tr>
              <a:tr h="2062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>
                          <a:effectLst/>
                        </a:rPr>
                        <a:t>Consulta em neurocirurgia - triagem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100" u="none" strike="noStrike" dirty="0">
                          <a:effectLst/>
                        </a:rPr>
                        <a:t>HOSP.CORAÇÃO;MEMORIAL;INCOR;HUOL;VARELA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49" marR="6249" marT="6249" marB="0" anchor="b"/>
                </a:tc>
                <a:extLst>
                  <a:ext uri="{0D108BD9-81ED-4DB2-BD59-A6C34878D82A}">
                    <a16:rowId xmlns:a16="http://schemas.microsoft.com/office/drawing/2014/main" val="3303405349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E1B3E28D-F906-8FDB-BF77-7B7D5DCCAB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247" y="161939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86CC31-177C-8B49-CB70-09A9DD9F8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9DD2EF3C-BD5C-EB8D-67F9-10232D8413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08937"/>
              </p:ext>
            </p:extLst>
          </p:nvPr>
        </p:nvGraphicFramePr>
        <p:xfrm>
          <a:off x="4958862" y="346787"/>
          <a:ext cx="6254549" cy="6164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8420">
                  <a:extLst>
                    <a:ext uri="{9D8B030D-6E8A-4147-A177-3AD203B41FA5}">
                      <a16:colId xmlns:a16="http://schemas.microsoft.com/office/drawing/2014/main" val="1160237919"/>
                    </a:ext>
                  </a:extLst>
                </a:gridCol>
                <a:gridCol w="2806129">
                  <a:extLst>
                    <a:ext uri="{9D8B030D-6E8A-4147-A177-3AD203B41FA5}">
                      <a16:colId xmlns:a16="http://schemas.microsoft.com/office/drawing/2014/main" val="2616941822"/>
                    </a:ext>
                  </a:extLst>
                </a:gridCol>
              </a:tblGrid>
              <a:tr h="147313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050" b="1" u="none" strike="noStrike" dirty="0">
                          <a:effectLst/>
                        </a:rPr>
                        <a:t>NAO REGULADO</a:t>
                      </a:r>
                      <a:endParaRPr lang="pt-BR" sz="10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189359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000" b="1" u="none" strike="noStrike" dirty="0">
                          <a:effectLst/>
                        </a:rPr>
                        <a:t>PROCEDIMENTO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000" b="1" u="none" strike="noStrike" dirty="0">
                          <a:effectLst/>
                        </a:rPr>
                        <a:t>PRESTADOR AGENDA ATIVA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>
                        <a:buNone/>
                      </a:pP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650832023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Avaliação p/ diagnóstico de deficiencia auditiva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 OTOMED; SUVAG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350885776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alergologista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707859190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cardiologia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HOSP. MARIA ALICE;HUOL;INCOR;AMICO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005344034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pediátrica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HUOL;VARELA 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328758599"/>
                  </a:ext>
                </a:extLst>
              </a:tr>
              <a:tr h="289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plástica - fendas labiais e palatinas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VARELA SANTIAGO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816890522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plástica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060191292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plástica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056257153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torácica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205143452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cirurgia torácica -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897609546"/>
                  </a:ext>
                </a:extLst>
              </a:tr>
              <a:tr h="1904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gastroenterologia -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580795342"/>
                  </a:ext>
                </a:extLst>
              </a:tr>
              <a:tr h="289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gastroenterologia - pediatria alergia ao leite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68399196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hematologia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557806164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hematologia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HUOL;UNP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302482544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hepatologia nef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941059866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infectologia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677264317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mastologia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019218357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mastologia - triagem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CECAN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979145645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nefrologia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766947464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nefrologia -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765614449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nutrição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VARELA;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517520653"/>
                  </a:ext>
                </a:extLst>
              </a:tr>
              <a:tr h="20730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oncologia clínica pediátrica - triagem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CECAN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646503147"/>
                  </a:ext>
                </a:extLst>
              </a:tr>
              <a:tr h="2465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oncologia clínica - triagem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HUOL; CECAN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3312186058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CERAE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724054648"/>
                  </a:ext>
                </a:extLst>
              </a:tr>
              <a:tr h="18489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pediatria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69108464"/>
                  </a:ext>
                </a:extLst>
              </a:tr>
              <a:tr h="1473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pneumologia - geral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681035798"/>
                  </a:ext>
                </a:extLst>
              </a:tr>
              <a:tr h="15127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pneumologia - infantil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549718034"/>
                  </a:ext>
                </a:extLst>
              </a:tr>
              <a:tr h="1792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Consulta em reumatologia - pediátrica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CERAE;HUOL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25297721"/>
                  </a:ext>
                </a:extLst>
              </a:tr>
              <a:tr h="2890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GRUPO - consulta em oncologia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CECAN;HOSP.DO CORAÇÃO;HOSP. RIO GRANDE;HUOL;POLICLICA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1262897474"/>
                  </a:ext>
                </a:extLst>
              </a:tr>
              <a:tr h="1568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GRUPO - consultas especializadas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HUOL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2581591168"/>
                  </a:ext>
                </a:extLst>
              </a:tr>
              <a:tr h="29695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>
                          <a:effectLst/>
                        </a:rPr>
                        <a:t>GRUPO - consultas profissionais de nível superior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000" u="none" strike="noStrike" dirty="0">
                          <a:effectLst/>
                        </a:rPr>
                        <a:t>CECAN;LUIZ ANTONIO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18" marR="4218" marT="4218" marB="0" anchor="b"/>
                </a:tc>
                <a:extLst>
                  <a:ext uri="{0D108BD9-81ED-4DB2-BD59-A6C34878D82A}">
                    <a16:rowId xmlns:a16="http://schemas.microsoft.com/office/drawing/2014/main" val="4222687378"/>
                  </a:ext>
                </a:extLst>
              </a:tr>
            </a:tbl>
          </a:graphicData>
        </a:graphic>
      </p:graphicFrame>
      <p:sp>
        <p:nvSpPr>
          <p:cNvPr id="9" name="Título 1">
            <a:extLst>
              <a:ext uri="{FF2B5EF4-FFF2-40B4-BE49-F238E27FC236}">
                <a16:creationId xmlns:a16="http://schemas.microsoft.com/office/drawing/2014/main" id="{455D2CF8-8DCC-5FAE-E25A-EFED97C91240}"/>
              </a:ext>
            </a:extLst>
          </p:cNvPr>
          <p:cNvSpPr txBox="1">
            <a:spLocks/>
          </p:cNvSpPr>
          <p:nvPr/>
        </p:nvSpPr>
        <p:spPr>
          <a:xfrm>
            <a:off x="668231" y="2736323"/>
            <a:ext cx="4400412" cy="11530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800" dirty="0"/>
              <a:t>CONSULTA NÃO</a:t>
            </a:r>
            <a:br>
              <a:rPr lang="en-US" sz="2800" dirty="0"/>
            </a:br>
            <a:r>
              <a:rPr lang="en-US" sz="2800" dirty="0"/>
              <a:t>REGULADAS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8FB796A-EAB0-B731-0431-C63692739D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3" y="114490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471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6F2F4C-AC63-B1F5-35C3-8F61EE20F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8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10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12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14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41" name="Rectangle 16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2F2CC9E-915F-FD33-FDCE-90C5280A6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877" y="1234439"/>
            <a:ext cx="3810000" cy="33863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GRUPO GINECOLOGIA</a:t>
            </a:r>
          </a:p>
        </p:txBody>
      </p:sp>
      <p:cxnSp>
        <p:nvCxnSpPr>
          <p:cNvPr id="42" name="Straight Connector 18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E158DCFE-4112-C6B7-3DBB-0F65EAE5E0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989880"/>
              </p:ext>
            </p:extLst>
          </p:nvPr>
        </p:nvGraphicFramePr>
        <p:xfrm>
          <a:off x="4952111" y="545315"/>
          <a:ext cx="6080654" cy="5038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0006">
                  <a:extLst>
                    <a:ext uri="{9D8B030D-6E8A-4147-A177-3AD203B41FA5}">
                      <a16:colId xmlns:a16="http://schemas.microsoft.com/office/drawing/2014/main" val="1555596486"/>
                    </a:ext>
                  </a:extLst>
                </a:gridCol>
                <a:gridCol w="2580648">
                  <a:extLst>
                    <a:ext uri="{9D8B030D-6E8A-4147-A177-3AD203B41FA5}">
                      <a16:colId xmlns:a16="http://schemas.microsoft.com/office/drawing/2014/main" val="1910987256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623522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PROCEDIMENTO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 AGENDA 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76968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Climatério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51636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Endocrinologia Ginecológica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834046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Ginecologia da Infância e Adolescência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44873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Ginecologia Geral – Cirurgia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612735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Ginecologia Endometriose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77800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Ginecologia Infertilidade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537420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Mastologia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HUOL;MEJEC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073351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Patologia Cervical e Vulva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945966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Planejamento Familiar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454186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Pre Natal de Alto Risco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578107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Urologia- Ginecológica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235146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Atend. clínico para ind. fornecimento e inserção do DIU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3053642"/>
                  </a:ext>
                </a:extLst>
              </a:tr>
              <a:tr h="2190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Inserção de Diu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5654761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Histeroscopia Cirúrgica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MEJC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46468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Histeroscopia Diagnóstica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MEJC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9080490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DB5C082A-4A5C-D78D-3EBC-AF3AC0C3E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797" y="228600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561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8AAF9B-20A8-7AD4-475F-4DC1C3298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AF05B1-E311-F836-7316-20E9826A3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69" y="1532691"/>
            <a:ext cx="3295365" cy="239877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dirty="0"/>
              <a:t>GRUPO ORTOPEDIA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D49B170-4AF9-B606-E0DD-40D7DE184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8902055"/>
              </p:ext>
            </p:extLst>
          </p:nvPr>
        </p:nvGraphicFramePr>
        <p:xfrm>
          <a:off x="5583937" y="1390448"/>
          <a:ext cx="4450078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6361">
                  <a:extLst>
                    <a:ext uri="{9D8B030D-6E8A-4147-A177-3AD203B41FA5}">
                      <a16:colId xmlns:a16="http://schemas.microsoft.com/office/drawing/2014/main" val="2831248120"/>
                    </a:ext>
                  </a:extLst>
                </a:gridCol>
                <a:gridCol w="1873717">
                  <a:extLst>
                    <a:ext uri="{9D8B030D-6E8A-4147-A177-3AD203B41FA5}">
                      <a16:colId xmlns:a16="http://schemas.microsoft.com/office/drawing/2014/main" val="3907138061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NAO 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1384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PROCEDIMENTO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 AGENDA 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9655367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cirurgia ortopédica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PRONT. PAULO GURGEL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054598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cirurgia ortopédica- pé torto congênito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CLINICA DE FRATURAS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661204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ortopedia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ADOTE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569560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ortopedia - geral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HUOL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32813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ortopedia - geral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MEMORIAL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526249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ortopedia - pediatria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HUOL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5954995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1D07A8E7-703F-D17B-FCAD-9EEDE81A0A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8803" y="91545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1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0554DB-B04B-867C-36E3-1D4F4F60A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2F2A10-DDBE-A4D5-6324-336DAC080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755" y="258762"/>
            <a:ext cx="3585180" cy="489267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dirty="0"/>
              <a:t>GRUPO ODONTOLOGIA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108504B1-0E2F-A20D-B3D3-1259E5B3B0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280961"/>
              </p:ext>
            </p:extLst>
          </p:nvPr>
        </p:nvGraphicFramePr>
        <p:xfrm>
          <a:off x="5473634" y="1367483"/>
          <a:ext cx="4852988" cy="34804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44738">
                  <a:extLst>
                    <a:ext uri="{9D8B030D-6E8A-4147-A177-3AD203B41FA5}">
                      <a16:colId xmlns:a16="http://schemas.microsoft.com/office/drawing/2014/main" val="4177231244"/>
                    </a:ext>
                  </a:extLst>
                </a:gridCol>
                <a:gridCol w="2408250">
                  <a:extLst>
                    <a:ext uri="{9D8B030D-6E8A-4147-A177-3AD203B41FA5}">
                      <a16:colId xmlns:a16="http://schemas.microsoft.com/office/drawing/2014/main" val="3665102350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53124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PROCEDIMENTO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 AGENDA 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3770006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GRUPO - Ações básicas e especializadas em odontologia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CECAN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4864519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NAO REGULADO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38350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PROCEDIMENTO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600" b="1" u="none" strike="noStrike" dirty="0">
                          <a:effectLst/>
                        </a:rPr>
                        <a:t>PRESTADOR AGENDA ATIVA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9608477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buco-maxilo facial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HUOL; MEMORIAL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1085800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>
                          <a:effectLst/>
                        </a:rPr>
                        <a:t>Consulta em buco-maxilo facial - pediátrico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VARELA SANTIAGO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1571867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608E3E9E-C00A-5C4F-9ACB-878225E8E1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270" y="134218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17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2ADBAC-7E74-2038-7D86-9AA4770F6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EB90296-CFE0-401D-9CA3-32966EC4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C9B4EE-7611-4ED9-B356-7BDD377C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A4F266A-F2F7-47CD-8BBC-E3777E982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2">
            <a:extLst>
              <a:ext uri="{FF2B5EF4-FFF2-40B4-BE49-F238E27FC236}">
                <a16:creationId xmlns:a16="http://schemas.microsoft.com/office/drawing/2014/main" id="{20D69C80-8919-4A32-B897-F2A21F9405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427B072-CC5B-481B-9719-8CD4C54444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609862E-48F9-45AC-8D44-67A0268A7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15F6321-4441-A5E3-55AD-74472E2ED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277" y="1113606"/>
            <a:ext cx="3295365" cy="361797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400" dirty="0"/>
              <a:t>GRUPO ULTRASSONOGRAFIA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BEC335A-D1CD-4687-AB54-7E9FEC72B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59935" y="1532691"/>
            <a:ext cx="0" cy="3198892"/>
          </a:xfrm>
          <a:prstGeom prst="line">
            <a:avLst/>
          </a:prstGeom>
          <a:ln w="19050">
            <a:solidFill>
              <a:schemeClr val="tx1">
                <a:alpha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CFEEE3A2-CC10-DEE8-8552-D6FB91DB1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941575"/>
              </p:ext>
            </p:extLst>
          </p:nvPr>
        </p:nvGraphicFramePr>
        <p:xfrm>
          <a:off x="4996297" y="2023534"/>
          <a:ext cx="6208181" cy="16744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4010">
                  <a:extLst>
                    <a:ext uri="{9D8B030D-6E8A-4147-A177-3AD203B41FA5}">
                      <a16:colId xmlns:a16="http://schemas.microsoft.com/office/drawing/2014/main" val="2188189152"/>
                    </a:ext>
                  </a:extLst>
                </a:gridCol>
                <a:gridCol w="2464171">
                  <a:extLst>
                    <a:ext uri="{9D8B030D-6E8A-4147-A177-3AD203B41FA5}">
                      <a16:colId xmlns:a16="http://schemas.microsoft.com/office/drawing/2014/main" val="533347748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REGULADO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0468099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PROCEDIMENTO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b="1" u="none" strike="noStrike" dirty="0">
                          <a:effectLst/>
                        </a:rPr>
                        <a:t>PRESTADOR AGENDA ATIVA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847719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800" u="none" strike="noStrike">
                          <a:effectLst/>
                        </a:rPr>
                        <a:t>Grupo ultrassonografia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pt-BR" sz="1800" u="none" strike="noStrike" dirty="0">
                          <a:effectLst/>
                        </a:rPr>
                        <a:t>SIP;CLÍNICA DA MAMA; HUOL; CECAN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387770"/>
                  </a:ext>
                </a:extLst>
              </a:tr>
            </a:tbl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AA852AF0-D6EF-A719-84F9-3C1D993744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6695" y="228600"/>
            <a:ext cx="3928115" cy="1047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51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tia">
  <a:themeElements>
    <a:clrScheme name="Fati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Fati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at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113</TotalTime>
  <Words>962</Words>
  <Application>Microsoft Office PowerPoint</Application>
  <PresentationFormat>Widescreen</PresentationFormat>
  <Paragraphs>328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'Times New Roman'</vt:lpstr>
      <vt:lpstr>Wingdings 3</vt:lpstr>
      <vt:lpstr>Fatia</vt:lpstr>
      <vt:lpstr>SISREG</vt:lpstr>
      <vt:lpstr>EXAMES GERAIS REGULADOS</vt:lpstr>
      <vt:lpstr>EXAMES GERAIS  NÃO REGULADOS</vt:lpstr>
      <vt:lpstr>CONSULTAS REGULADAS</vt:lpstr>
      <vt:lpstr>Apresentação do PowerPoint</vt:lpstr>
      <vt:lpstr>GRUPO GINECOLOGIA</vt:lpstr>
      <vt:lpstr>GRUPO ORTOPEDIA</vt:lpstr>
      <vt:lpstr>GRUPO ODONTOLOGIA</vt:lpstr>
      <vt:lpstr>GRUPO ULTRASSONOGRAFIA</vt:lpstr>
      <vt:lpstr>GRUPO MAMOGRAFIA</vt:lpstr>
      <vt:lpstr>GRUPO FISIOTERAPIA</vt:lpstr>
      <vt:lpstr>GRUPO ARTERIOGRAFIA</vt:lpstr>
      <vt:lpstr>GRUPO ANÁTOMOPATOLOGICO</vt:lpstr>
      <vt:lpstr>GRUPO OFTALMOLOGIA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Juliana</dc:creator>
  <cp:lastModifiedBy>Rafaela Medeiros de Arruda</cp:lastModifiedBy>
  <cp:revision>10</cp:revision>
  <dcterms:created xsi:type="dcterms:W3CDTF">2025-09-16T11:33:48Z</dcterms:created>
  <dcterms:modified xsi:type="dcterms:W3CDTF">2025-09-17T12:12:39Z</dcterms:modified>
</cp:coreProperties>
</file>