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80" r:id="rId14"/>
    <p:sldId id="281" r:id="rId15"/>
    <p:sldId id="275" r:id="rId16"/>
    <p:sldId id="277" r:id="rId17"/>
    <p:sldId id="266" r:id="rId18"/>
    <p:sldId id="267" r:id="rId19"/>
    <p:sldId id="293" r:id="rId20"/>
    <p:sldId id="296" r:id="rId21"/>
    <p:sldId id="294" r:id="rId22"/>
    <p:sldId id="297" r:id="rId23"/>
    <p:sldId id="298" r:id="rId24"/>
    <p:sldId id="299" r:id="rId25"/>
    <p:sldId id="269" r:id="rId26"/>
    <p:sldId id="270" r:id="rId27"/>
    <p:sldId id="271" r:id="rId28"/>
    <p:sldId id="272" r:id="rId29"/>
    <p:sldId id="273" r:id="rId30"/>
    <p:sldId id="274" r:id="rId31"/>
    <p:sldId id="300" r:id="rId32"/>
    <p:sldId id="302" r:id="rId33"/>
    <p:sldId id="301" r:id="rId34"/>
    <p:sldId id="282" r:id="rId35"/>
    <p:sldId id="284" r:id="rId36"/>
    <p:sldId id="285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71103E-5979-D16D-A8E0-DD1910FE2450}" name="Natalia Biane Alves dos Santos" initials="NB" userId="S::natalia.biane@grupopardini.com.br::f9d8e65d-60f0-4124-a75b-a316e2e4f2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1008"/>
    <a:srgbClr val="5C7A96"/>
    <a:srgbClr val="FFAF54"/>
    <a:srgbClr val="ADAAAA"/>
    <a:srgbClr val="26385C"/>
    <a:srgbClr val="BE262D"/>
    <a:srgbClr val="DC1F27"/>
    <a:srgbClr val="D82028"/>
    <a:srgbClr val="DF1F26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3E452-8F27-4442-B41D-892A67BC99A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BDBE87CD-4B2D-4331-A573-92DC55FDBDF9}">
      <dgm:prSet phldrT="[Texto]" phldr="0"/>
      <dgm:spPr/>
      <dgm:t>
        <a:bodyPr/>
        <a:lstStyle/>
        <a:p>
          <a:r>
            <a:rPr lang="pt-BR" dirty="0"/>
            <a:t>LICITAÇÃO</a:t>
          </a:r>
        </a:p>
      </dgm:t>
    </dgm:pt>
    <dgm:pt modelId="{B12FD38B-0790-4709-BE48-D4C0AEBD3CE1}" type="parTrans" cxnId="{92A1AE42-A333-4B47-9D98-F0B6DC147E75}">
      <dgm:prSet/>
      <dgm:spPr/>
      <dgm:t>
        <a:bodyPr/>
        <a:lstStyle/>
        <a:p>
          <a:endParaRPr lang="pt-BR"/>
        </a:p>
      </dgm:t>
    </dgm:pt>
    <dgm:pt modelId="{128FB135-E945-49B9-9D2D-9E652DFA9712}" type="sibTrans" cxnId="{92A1AE42-A333-4B47-9D98-F0B6DC147E75}">
      <dgm:prSet/>
      <dgm:spPr/>
      <dgm:t>
        <a:bodyPr/>
        <a:lstStyle/>
        <a:p>
          <a:endParaRPr lang="pt-BR"/>
        </a:p>
      </dgm:t>
    </dgm:pt>
    <dgm:pt modelId="{01AD1838-91D2-47B1-A68B-A242EECC908D}">
      <dgm:prSet phldrT="[Texto]" phldr="0"/>
      <dgm:spPr/>
      <dgm:t>
        <a:bodyPr/>
        <a:lstStyle/>
        <a:p>
          <a:r>
            <a:rPr lang="pt-BR" dirty="0"/>
            <a:t>Credenciamento</a:t>
          </a:r>
        </a:p>
      </dgm:t>
    </dgm:pt>
    <dgm:pt modelId="{DBEEE676-32FB-4CF7-89C3-17A82510E3D9}" type="parTrans" cxnId="{A47445FB-697C-442D-A1BB-8E6E6B9EF7DB}">
      <dgm:prSet/>
      <dgm:spPr/>
      <dgm:t>
        <a:bodyPr/>
        <a:lstStyle/>
        <a:p>
          <a:endParaRPr lang="pt-BR"/>
        </a:p>
      </dgm:t>
    </dgm:pt>
    <dgm:pt modelId="{C3FEF8C9-327E-4A5B-9930-928389135CB4}" type="sibTrans" cxnId="{A47445FB-697C-442D-A1BB-8E6E6B9EF7DB}">
      <dgm:prSet/>
      <dgm:spPr/>
      <dgm:t>
        <a:bodyPr/>
        <a:lstStyle/>
        <a:p>
          <a:endParaRPr lang="pt-BR"/>
        </a:p>
      </dgm:t>
    </dgm:pt>
    <dgm:pt modelId="{FFC3FDE3-1264-4A89-9D67-BF9AEDB34CF5}">
      <dgm:prSet phldrT="[Texto]" phldr="0"/>
      <dgm:spPr/>
      <dgm:t>
        <a:bodyPr/>
        <a:lstStyle/>
        <a:p>
          <a:r>
            <a:rPr lang="pt-BR" dirty="0"/>
            <a:t>Pregão</a:t>
          </a:r>
        </a:p>
      </dgm:t>
    </dgm:pt>
    <dgm:pt modelId="{D27E8DB5-75D0-4327-A484-A8D64F1DC329}" type="parTrans" cxnId="{EE919330-2126-4712-B5FC-6AE1CD3F21F1}">
      <dgm:prSet/>
      <dgm:spPr/>
      <dgm:t>
        <a:bodyPr/>
        <a:lstStyle/>
        <a:p>
          <a:endParaRPr lang="pt-BR"/>
        </a:p>
      </dgm:t>
    </dgm:pt>
    <dgm:pt modelId="{ACC8F57C-61A1-480F-A373-AA1151617DC1}" type="sibTrans" cxnId="{EE919330-2126-4712-B5FC-6AE1CD3F21F1}">
      <dgm:prSet/>
      <dgm:spPr/>
      <dgm:t>
        <a:bodyPr/>
        <a:lstStyle/>
        <a:p>
          <a:endParaRPr lang="pt-BR"/>
        </a:p>
      </dgm:t>
    </dgm:pt>
    <dgm:pt modelId="{D9B41C7B-CA40-4E51-8EE8-E3F08270E518}">
      <dgm:prSet phldrT="[Texto]" phldr="0"/>
      <dgm:spPr/>
      <dgm:t>
        <a:bodyPr/>
        <a:lstStyle/>
        <a:p>
          <a:r>
            <a:rPr lang="pt-BR" dirty="0"/>
            <a:t>Dispensa</a:t>
          </a:r>
        </a:p>
      </dgm:t>
    </dgm:pt>
    <dgm:pt modelId="{35915B2C-FE68-455A-A6F4-9BEEA71FA500}" type="parTrans" cxnId="{C182274A-9205-4B38-8DAB-21D5A4DC7D90}">
      <dgm:prSet/>
      <dgm:spPr/>
      <dgm:t>
        <a:bodyPr/>
        <a:lstStyle/>
        <a:p>
          <a:endParaRPr lang="pt-BR"/>
        </a:p>
      </dgm:t>
    </dgm:pt>
    <dgm:pt modelId="{3F04EDD8-F690-4A0B-85F0-1C3A9F1A78D8}" type="sibTrans" cxnId="{C182274A-9205-4B38-8DAB-21D5A4DC7D90}">
      <dgm:prSet/>
      <dgm:spPr/>
      <dgm:t>
        <a:bodyPr/>
        <a:lstStyle/>
        <a:p>
          <a:endParaRPr lang="pt-BR"/>
        </a:p>
      </dgm:t>
    </dgm:pt>
    <dgm:pt modelId="{E9B0B8C4-0EAE-4DB0-AAC1-ACAD8A6CB6C3}" type="pres">
      <dgm:prSet presAssocID="{AD13E452-8F27-4442-B41D-892A67BC99A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184FF8-1CAB-4BC4-B532-0990F576A678}" type="pres">
      <dgm:prSet presAssocID="{BDBE87CD-4B2D-4331-A573-92DC55FDBDF9}" presName="root1" presStyleCnt="0"/>
      <dgm:spPr/>
    </dgm:pt>
    <dgm:pt modelId="{6ED6DABC-0F97-49A3-8AC1-A79EFF524269}" type="pres">
      <dgm:prSet presAssocID="{BDBE87CD-4B2D-4331-A573-92DC55FDBDF9}" presName="LevelOneTextNode" presStyleLbl="node0" presStyleIdx="0" presStyleCnt="1">
        <dgm:presLayoutVars>
          <dgm:chPref val="3"/>
        </dgm:presLayoutVars>
      </dgm:prSet>
      <dgm:spPr/>
    </dgm:pt>
    <dgm:pt modelId="{356D920C-E70E-4548-8FBD-82CDD4D34C09}" type="pres">
      <dgm:prSet presAssocID="{BDBE87CD-4B2D-4331-A573-92DC55FDBDF9}" presName="level2hierChild" presStyleCnt="0"/>
      <dgm:spPr/>
    </dgm:pt>
    <dgm:pt modelId="{C2645E81-5529-4552-86C0-986CA97F5B19}" type="pres">
      <dgm:prSet presAssocID="{DBEEE676-32FB-4CF7-89C3-17A82510E3D9}" presName="conn2-1" presStyleLbl="parChTrans1D2" presStyleIdx="0" presStyleCnt="3"/>
      <dgm:spPr/>
    </dgm:pt>
    <dgm:pt modelId="{F4E45E14-3F45-4CB8-B6E4-E48A8A3D8FFA}" type="pres">
      <dgm:prSet presAssocID="{DBEEE676-32FB-4CF7-89C3-17A82510E3D9}" presName="connTx" presStyleLbl="parChTrans1D2" presStyleIdx="0" presStyleCnt="3"/>
      <dgm:spPr/>
    </dgm:pt>
    <dgm:pt modelId="{1B951248-CBD6-4113-9A29-BFCF8098670C}" type="pres">
      <dgm:prSet presAssocID="{01AD1838-91D2-47B1-A68B-A242EECC908D}" presName="root2" presStyleCnt="0"/>
      <dgm:spPr/>
    </dgm:pt>
    <dgm:pt modelId="{F2EFA941-C024-42FE-A7D2-A336F0B324AB}" type="pres">
      <dgm:prSet presAssocID="{01AD1838-91D2-47B1-A68B-A242EECC908D}" presName="LevelTwoTextNode" presStyleLbl="node2" presStyleIdx="0" presStyleCnt="3">
        <dgm:presLayoutVars>
          <dgm:chPref val="3"/>
        </dgm:presLayoutVars>
      </dgm:prSet>
      <dgm:spPr/>
    </dgm:pt>
    <dgm:pt modelId="{F653E40A-0F4D-4573-B858-5A1B68643241}" type="pres">
      <dgm:prSet presAssocID="{01AD1838-91D2-47B1-A68B-A242EECC908D}" presName="level3hierChild" presStyleCnt="0"/>
      <dgm:spPr/>
    </dgm:pt>
    <dgm:pt modelId="{8A5291EC-CF5F-41A5-BB3D-6B660ED673F5}" type="pres">
      <dgm:prSet presAssocID="{D27E8DB5-75D0-4327-A484-A8D64F1DC329}" presName="conn2-1" presStyleLbl="parChTrans1D2" presStyleIdx="1" presStyleCnt="3"/>
      <dgm:spPr/>
    </dgm:pt>
    <dgm:pt modelId="{FA187750-F9AC-441A-B3AA-EFB752BAE6E1}" type="pres">
      <dgm:prSet presAssocID="{D27E8DB5-75D0-4327-A484-A8D64F1DC329}" presName="connTx" presStyleLbl="parChTrans1D2" presStyleIdx="1" presStyleCnt="3"/>
      <dgm:spPr/>
    </dgm:pt>
    <dgm:pt modelId="{BC6B749D-0804-40FD-8880-D2AFEC2D762D}" type="pres">
      <dgm:prSet presAssocID="{FFC3FDE3-1264-4A89-9D67-BF9AEDB34CF5}" presName="root2" presStyleCnt="0"/>
      <dgm:spPr/>
    </dgm:pt>
    <dgm:pt modelId="{63E00FD5-C5E1-443A-9654-002E883E1BBC}" type="pres">
      <dgm:prSet presAssocID="{FFC3FDE3-1264-4A89-9D67-BF9AEDB34CF5}" presName="LevelTwoTextNode" presStyleLbl="node2" presStyleIdx="1" presStyleCnt="3">
        <dgm:presLayoutVars>
          <dgm:chPref val="3"/>
        </dgm:presLayoutVars>
      </dgm:prSet>
      <dgm:spPr/>
    </dgm:pt>
    <dgm:pt modelId="{507C3718-99A5-4799-B957-3AA51287614E}" type="pres">
      <dgm:prSet presAssocID="{FFC3FDE3-1264-4A89-9D67-BF9AEDB34CF5}" presName="level3hierChild" presStyleCnt="0"/>
      <dgm:spPr/>
    </dgm:pt>
    <dgm:pt modelId="{7B953D84-CDBA-46EF-A5FD-0F8F3D7587DA}" type="pres">
      <dgm:prSet presAssocID="{35915B2C-FE68-455A-A6F4-9BEEA71FA500}" presName="conn2-1" presStyleLbl="parChTrans1D2" presStyleIdx="2" presStyleCnt="3"/>
      <dgm:spPr/>
    </dgm:pt>
    <dgm:pt modelId="{C71E4289-6627-4FA2-AC90-9D40D58B4EBA}" type="pres">
      <dgm:prSet presAssocID="{35915B2C-FE68-455A-A6F4-9BEEA71FA500}" presName="connTx" presStyleLbl="parChTrans1D2" presStyleIdx="2" presStyleCnt="3"/>
      <dgm:spPr/>
    </dgm:pt>
    <dgm:pt modelId="{D1A97ED3-3B11-4F44-AB45-4F5B22BD35A5}" type="pres">
      <dgm:prSet presAssocID="{D9B41C7B-CA40-4E51-8EE8-E3F08270E518}" presName="root2" presStyleCnt="0"/>
      <dgm:spPr/>
    </dgm:pt>
    <dgm:pt modelId="{16252D8E-D9C0-43DC-852B-35AD2E87899F}" type="pres">
      <dgm:prSet presAssocID="{D9B41C7B-CA40-4E51-8EE8-E3F08270E518}" presName="LevelTwoTextNode" presStyleLbl="node2" presStyleIdx="2" presStyleCnt="3">
        <dgm:presLayoutVars>
          <dgm:chPref val="3"/>
        </dgm:presLayoutVars>
      </dgm:prSet>
      <dgm:spPr/>
    </dgm:pt>
    <dgm:pt modelId="{DA5ABE17-BD9A-4436-848E-AA689495C861}" type="pres">
      <dgm:prSet presAssocID="{D9B41C7B-CA40-4E51-8EE8-E3F08270E518}" presName="level3hierChild" presStyleCnt="0"/>
      <dgm:spPr/>
    </dgm:pt>
  </dgm:ptLst>
  <dgm:cxnLst>
    <dgm:cxn modelId="{56BD8D04-1C31-4DC2-8381-780EEC833F22}" type="presOf" srcId="{D27E8DB5-75D0-4327-A484-A8D64F1DC329}" destId="{8A5291EC-CF5F-41A5-BB3D-6B660ED673F5}" srcOrd="0" destOrd="0" presId="urn:microsoft.com/office/officeart/2008/layout/HorizontalMultiLevelHierarchy"/>
    <dgm:cxn modelId="{F73A6307-E012-4C77-9CA1-36D40F8E6F2A}" type="presOf" srcId="{35915B2C-FE68-455A-A6F4-9BEEA71FA500}" destId="{7B953D84-CDBA-46EF-A5FD-0F8F3D7587DA}" srcOrd="0" destOrd="0" presId="urn:microsoft.com/office/officeart/2008/layout/HorizontalMultiLevelHierarchy"/>
    <dgm:cxn modelId="{EE919330-2126-4712-B5FC-6AE1CD3F21F1}" srcId="{BDBE87CD-4B2D-4331-A573-92DC55FDBDF9}" destId="{FFC3FDE3-1264-4A89-9D67-BF9AEDB34CF5}" srcOrd="1" destOrd="0" parTransId="{D27E8DB5-75D0-4327-A484-A8D64F1DC329}" sibTransId="{ACC8F57C-61A1-480F-A373-AA1151617DC1}"/>
    <dgm:cxn modelId="{2EAFA536-D33F-4594-A7BD-B67641D30AAC}" type="presOf" srcId="{AD13E452-8F27-4442-B41D-892A67BC99A3}" destId="{E9B0B8C4-0EAE-4DB0-AAC1-ACAD8A6CB6C3}" srcOrd="0" destOrd="0" presId="urn:microsoft.com/office/officeart/2008/layout/HorizontalMultiLevelHierarchy"/>
    <dgm:cxn modelId="{C6109137-C674-4C57-8BF2-29B7878A0CDC}" type="presOf" srcId="{D27E8DB5-75D0-4327-A484-A8D64F1DC329}" destId="{FA187750-F9AC-441A-B3AA-EFB752BAE6E1}" srcOrd="1" destOrd="0" presId="urn:microsoft.com/office/officeart/2008/layout/HorizontalMultiLevelHierarchy"/>
    <dgm:cxn modelId="{93F96B3D-BE2E-45F0-93BB-195E207D4BF7}" type="presOf" srcId="{DBEEE676-32FB-4CF7-89C3-17A82510E3D9}" destId="{C2645E81-5529-4552-86C0-986CA97F5B19}" srcOrd="0" destOrd="0" presId="urn:microsoft.com/office/officeart/2008/layout/HorizontalMultiLevelHierarchy"/>
    <dgm:cxn modelId="{92A1AE42-A333-4B47-9D98-F0B6DC147E75}" srcId="{AD13E452-8F27-4442-B41D-892A67BC99A3}" destId="{BDBE87CD-4B2D-4331-A573-92DC55FDBDF9}" srcOrd="0" destOrd="0" parTransId="{B12FD38B-0790-4709-BE48-D4C0AEBD3CE1}" sibTransId="{128FB135-E945-49B9-9D2D-9E652DFA9712}"/>
    <dgm:cxn modelId="{C182274A-9205-4B38-8DAB-21D5A4DC7D90}" srcId="{BDBE87CD-4B2D-4331-A573-92DC55FDBDF9}" destId="{D9B41C7B-CA40-4E51-8EE8-E3F08270E518}" srcOrd="2" destOrd="0" parTransId="{35915B2C-FE68-455A-A6F4-9BEEA71FA500}" sibTransId="{3F04EDD8-F690-4A0B-85F0-1C3A9F1A78D8}"/>
    <dgm:cxn modelId="{DE003BAF-478F-481A-9384-A120FD8320F1}" type="presOf" srcId="{DBEEE676-32FB-4CF7-89C3-17A82510E3D9}" destId="{F4E45E14-3F45-4CB8-B6E4-E48A8A3D8FFA}" srcOrd="1" destOrd="0" presId="urn:microsoft.com/office/officeart/2008/layout/HorizontalMultiLevelHierarchy"/>
    <dgm:cxn modelId="{331709CB-335B-408C-998D-CFF4F421D171}" type="presOf" srcId="{FFC3FDE3-1264-4A89-9D67-BF9AEDB34CF5}" destId="{63E00FD5-C5E1-443A-9654-002E883E1BBC}" srcOrd="0" destOrd="0" presId="urn:microsoft.com/office/officeart/2008/layout/HorizontalMultiLevelHierarchy"/>
    <dgm:cxn modelId="{653449CE-23D5-4363-BD05-6D8F75AF15E3}" type="presOf" srcId="{35915B2C-FE68-455A-A6F4-9BEEA71FA500}" destId="{C71E4289-6627-4FA2-AC90-9D40D58B4EBA}" srcOrd="1" destOrd="0" presId="urn:microsoft.com/office/officeart/2008/layout/HorizontalMultiLevelHierarchy"/>
    <dgm:cxn modelId="{9259ABD8-9530-4BCC-A8E9-8A1FD3190023}" type="presOf" srcId="{01AD1838-91D2-47B1-A68B-A242EECC908D}" destId="{F2EFA941-C024-42FE-A7D2-A336F0B324AB}" srcOrd="0" destOrd="0" presId="urn:microsoft.com/office/officeart/2008/layout/HorizontalMultiLevelHierarchy"/>
    <dgm:cxn modelId="{39B0A5DA-3259-4189-A66E-807FD09865E2}" type="presOf" srcId="{BDBE87CD-4B2D-4331-A573-92DC55FDBDF9}" destId="{6ED6DABC-0F97-49A3-8AC1-A79EFF524269}" srcOrd="0" destOrd="0" presId="urn:microsoft.com/office/officeart/2008/layout/HorizontalMultiLevelHierarchy"/>
    <dgm:cxn modelId="{A47445FB-697C-442D-A1BB-8E6E6B9EF7DB}" srcId="{BDBE87CD-4B2D-4331-A573-92DC55FDBDF9}" destId="{01AD1838-91D2-47B1-A68B-A242EECC908D}" srcOrd="0" destOrd="0" parTransId="{DBEEE676-32FB-4CF7-89C3-17A82510E3D9}" sibTransId="{C3FEF8C9-327E-4A5B-9930-928389135CB4}"/>
    <dgm:cxn modelId="{C9E435FC-BB38-4239-AEB4-314FEF3232B0}" type="presOf" srcId="{D9B41C7B-CA40-4E51-8EE8-E3F08270E518}" destId="{16252D8E-D9C0-43DC-852B-35AD2E87899F}" srcOrd="0" destOrd="0" presId="urn:microsoft.com/office/officeart/2008/layout/HorizontalMultiLevelHierarchy"/>
    <dgm:cxn modelId="{48F8540A-FE59-4204-9287-C5092CB9E9DA}" type="presParOf" srcId="{E9B0B8C4-0EAE-4DB0-AAC1-ACAD8A6CB6C3}" destId="{45184FF8-1CAB-4BC4-B532-0990F576A678}" srcOrd="0" destOrd="0" presId="urn:microsoft.com/office/officeart/2008/layout/HorizontalMultiLevelHierarchy"/>
    <dgm:cxn modelId="{227CC1E3-839F-41B1-BCE5-4FCB54A86C4F}" type="presParOf" srcId="{45184FF8-1CAB-4BC4-B532-0990F576A678}" destId="{6ED6DABC-0F97-49A3-8AC1-A79EFF524269}" srcOrd="0" destOrd="0" presId="urn:microsoft.com/office/officeart/2008/layout/HorizontalMultiLevelHierarchy"/>
    <dgm:cxn modelId="{C1621405-7C03-47D0-B2F3-CAAC2D03ED1B}" type="presParOf" srcId="{45184FF8-1CAB-4BC4-B532-0990F576A678}" destId="{356D920C-E70E-4548-8FBD-82CDD4D34C09}" srcOrd="1" destOrd="0" presId="urn:microsoft.com/office/officeart/2008/layout/HorizontalMultiLevelHierarchy"/>
    <dgm:cxn modelId="{7E084A81-4B9E-4D45-94D4-5A5688FEA51F}" type="presParOf" srcId="{356D920C-E70E-4548-8FBD-82CDD4D34C09}" destId="{C2645E81-5529-4552-86C0-986CA97F5B19}" srcOrd="0" destOrd="0" presId="urn:microsoft.com/office/officeart/2008/layout/HorizontalMultiLevelHierarchy"/>
    <dgm:cxn modelId="{22B7C070-CA9E-4CD2-A574-3198502C0D61}" type="presParOf" srcId="{C2645E81-5529-4552-86C0-986CA97F5B19}" destId="{F4E45E14-3F45-4CB8-B6E4-E48A8A3D8FFA}" srcOrd="0" destOrd="0" presId="urn:microsoft.com/office/officeart/2008/layout/HorizontalMultiLevelHierarchy"/>
    <dgm:cxn modelId="{34A09357-FC6E-4F6C-9B0D-49DC5B0128A9}" type="presParOf" srcId="{356D920C-E70E-4548-8FBD-82CDD4D34C09}" destId="{1B951248-CBD6-4113-9A29-BFCF8098670C}" srcOrd="1" destOrd="0" presId="urn:microsoft.com/office/officeart/2008/layout/HorizontalMultiLevelHierarchy"/>
    <dgm:cxn modelId="{A34B5444-E45B-4629-89A4-51121F200DCE}" type="presParOf" srcId="{1B951248-CBD6-4113-9A29-BFCF8098670C}" destId="{F2EFA941-C024-42FE-A7D2-A336F0B324AB}" srcOrd="0" destOrd="0" presId="urn:microsoft.com/office/officeart/2008/layout/HorizontalMultiLevelHierarchy"/>
    <dgm:cxn modelId="{9B41E618-17E8-4E2F-9D2C-D74F4E3A5DFB}" type="presParOf" srcId="{1B951248-CBD6-4113-9A29-BFCF8098670C}" destId="{F653E40A-0F4D-4573-B858-5A1B68643241}" srcOrd="1" destOrd="0" presId="urn:microsoft.com/office/officeart/2008/layout/HorizontalMultiLevelHierarchy"/>
    <dgm:cxn modelId="{845218A1-61CF-495B-8A4B-B5D1C241810D}" type="presParOf" srcId="{356D920C-E70E-4548-8FBD-82CDD4D34C09}" destId="{8A5291EC-CF5F-41A5-BB3D-6B660ED673F5}" srcOrd="2" destOrd="0" presId="urn:microsoft.com/office/officeart/2008/layout/HorizontalMultiLevelHierarchy"/>
    <dgm:cxn modelId="{D993B043-3297-43F8-960D-65852B8CF3A2}" type="presParOf" srcId="{8A5291EC-CF5F-41A5-BB3D-6B660ED673F5}" destId="{FA187750-F9AC-441A-B3AA-EFB752BAE6E1}" srcOrd="0" destOrd="0" presId="urn:microsoft.com/office/officeart/2008/layout/HorizontalMultiLevelHierarchy"/>
    <dgm:cxn modelId="{847D7E55-DB96-42B8-A742-BEF1602215DD}" type="presParOf" srcId="{356D920C-E70E-4548-8FBD-82CDD4D34C09}" destId="{BC6B749D-0804-40FD-8880-D2AFEC2D762D}" srcOrd="3" destOrd="0" presId="urn:microsoft.com/office/officeart/2008/layout/HorizontalMultiLevelHierarchy"/>
    <dgm:cxn modelId="{8E10B893-24A9-41AE-9218-F8918AD78F89}" type="presParOf" srcId="{BC6B749D-0804-40FD-8880-D2AFEC2D762D}" destId="{63E00FD5-C5E1-443A-9654-002E883E1BBC}" srcOrd="0" destOrd="0" presId="urn:microsoft.com/office/officeart/2008/layout/HorizontalMultiLevelHierarchy"/>
    <dgm:cxn modelId="{6378F3B6-3F63-43AC-B089-6EC6F5095D1E}" type="presParOf" srcId="{BC6B749D-0804-40FD-8880-D2AFEC2D762D}" destId="{507C3718-99A5-4799-B957-3AA51287614E}" srcOrd="1" destOrd="0" presId="urn:microsoft.com/office/officeart/2008/layout/HorizontalMultiLevelHierarchy"/>
    <dgm:cxn modelId="{3A3E1102-8C17-4B4A-B97D-E78C1870AEB7}" type="presParOf" srcId="{356D920C-E70E-4548-8FBD-82CDD4D34C09}" destId="{7B953D84-CDBA-46EF-A5FD-0F8F3D7587DA}" srcOrd="4" destOrd="0" presId="urn:microsoft.com/office/officeart/2008/layout/HorizontalMultiLevelHierarchy"/>
    <dgm:cxn modelId="{F6165E81-0EA2-40AA-90C8-EA11FFFEABFB}" type="presParOf" srcId="{7B953D84-CDBA-46EF-A5FD-0F8F3D7587DA}" destId="{C71E4289-6627-4FA2-AC90-9D40D58B4EBA}" srcOrd="0" destOrd="0" presId="urn:microsoft.com/office/officeart/2008/layout/HorizontalMultiLevelHierarchy"/>
    <dgm:cxn modelId="{1DC64659-84F2-45D7-8B03-F427D58B5F13}" type="presParOf" srcId="{356D920C-E70E-4548-8FBD-82CDD4D34C09}" destId="{D1A97ED3-3B11-4F44-AB45-4F5B22BD35A5}" srcOrd="5" destOrd="0" presId="urn:microsoft.com/office/officeart/2008/layout/HorizontalMultiLevelHierarchy"/>
    <dgm:cxn modelId="{534CB9E2-A7D2-48CB-8D15-CD934D1AD70F}" type="presParOf" srcId="{D1A97ED3-3B11-4F44-AB45-4F5B22BD35A5}" destId="{16252D8E-D9C0-43DC-852B-35AD2E87899F}" srcOrd="0" destOrd="0" presId="urn:microsoft.com/office/officeart/2008/layout/HorizontalMultiLevelHierarchy"/>
    <dgm:cxn modelId="{D1A88E04-D4BC-4DCF-B489-1770C6948FB0}" type="presParOf" srcId="{D1A97ED3-3B11-4F44-AB45-4F5B22BD35A5}" destId="{DA5ABE17-BD9A-4436-848E-AA689495C86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53D84-CDBA-46EF-A5FD-0F8F3D7587DA}">
      <dsp:nvSpPr>
        <dsp:cNvPr id="0" name=""/>
        <dsp:cNvSpPr/>
      </dsp:nvSpPr>
      <dsp:spPr>
        <a:xfrm>
          <a:off x="2910018" y="1659608"/>
          <a:ext cx="413707" cy="788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853" y="0"/>
              </a:lnTo>
              <a:lnTo>
                <a:pt x="206853" y="788313"/>
              </a:lnTo>
              <a:lnTo>
                <a:pt x="413707" y="788313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094615" y="2031507"/>
        <a:ext cx="44513" cy="44513"/>
      </dsp:txXfrm>
    </dsp:sp>
    <dsp:sp modelId="{8A5291EC-CF5F-41A5-BB3D-6B660ED673F5}">
      <dsp:nvSpPr>
        <dsp:cNvPr id="0" name=""/>
        <dsp:cNvSpPr/>
      </dsp:nvSpPr>
      <dsp:spPr>
        <a:xfrm>
          <a:off x="2910018" y="1613887"/>
          <a:ext cx="413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3707" y="4572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106529" y="1649265"/>
        <a:ext cx="20685" cy="20685"/>
      </dsp:txXfrm>
    </dsp:sp>
    <dsp:sp modelId="{C2645E81-5529-4552-86C0-986CA97F5B19}">
      <dsp:nvSpPr>
        <dsp:cNvPr id="0" name=""/>
        <dsp:cNvSpPr/>
      </dsp:nvSpPr>
      <dsp:spPr>
        <a:xfrm>
          <a:off x="2910018" y="871294"/>
          <a:ext cx="413707" cy="788313"/>
        </a:xfrm>
        <a:custGeom>
          <a:avLst/>
          <a:gdLst/>
          <a:ahLst/>
          <a:cxnLst/>
          <a:rect l="0" t="0" r="0" b="0"/>
          <a:pathLst>
            <a:path>
              <a:moveTo>
                <a:pt x="0" y="788313"/>
              </a:moveTo>
              <a:lnTo>
                <a:pt x="206853" y="788313"/>
              </a:lnTo>
              <a:lnTo>
                <a:pt x="206853" y="0"/>
              </a:lnTo>
              <a:lnTo>
                <a:pt x="413707" y="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094615" y="1243194"/>
        <a:ext cx="44513" cy="44513"/>
      </dsp:txXfrm>
    </dsp:sp>
    <dsp:sp modelId="{6ED6DABC-0F97-49A3-8AC1-A79EFF524269}">
      <dsp:nvSpPr>
        <dsp:cNvPr id="0" name=""/>
        <dsp:cNvSpPr/>
      </dsp:nvSpPr>
      <dsp:spPr>
        <a:xfrm rot="16200000">
          <a:off x="935085" y="1344282"/>
          <a:ext cx="3319216" cy="6306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kern="1200" dirty="0"/>
            <a:t>LICITAÇÃO</a:t>
          </a:r>
        </a:p>
      </dsp:txBody>
      <dsp:txXfrm>
        <a:off x="935085" y="1344282"/>
        <a:ext cx="3319216" cy="630651"/>
      </dsp:txXfrm>
    </dsp:sp>
    <dsp:sp modelId="{F2EFA941-C024-42FE-A7D2-A336F0B324AB}">
      <dsp:nvSpPr>
        <dsp:cNvPr id="0" name=""/>
        <dsp:cNvSpPr/>
      </dsp:nvSpPr>
      <dsp:spPr>
        <a:xfrm>
          <a:off x="3323725" y="555968"/>
          <a:ext cx="2068535" cy="6306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Credenciamento</a:t>
          </a:r>
        </a:p>
      </dsp:txBody>
      <dsp:txXfrm>
        <a:off x="3323725" y="555968"/>
        <a:ext cx="2068535" cy="630651"/>
      </dsp:txXfrm>
    </dsp:sp>
    <dsp:sp modelId="{63E00FD5-C5E1-443A-9654-002E883E1BBC}">
      <dsp:nvSpPr>
        <dsp:cNvPr id="0" name=""/>
        <dsp:cNvSpPr/>
      </dsp:nvSpPr>
      <dsp:spPr>
        <a:xfrm>
          <a:off x="3323725" y="1344282"/>
          <a:ext cx="2068535" cy="6306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Pregão</a:t>
          </a:r>
        </a:p>
      </dsp:txBody>
      <dsp:txXfrm>
        <a:off x="3323725" y="1344282"/>
        <a:ext cx="2068535" cy="630651"/>
      </dsp:txXfrm>
    </dsp:sp>
    <dsp:sp modelId="{16252D8E-D9C0-43DC-852B-35AD2E87899F}">
      <dsp:nvSpPr>
        <dsp:cNvPr id="0" name=""/>
        <dsp:cNvSpPr/>
      </dsp:nvSpPr>
      <dsp:spPr>
        <a:xfrm>
          <a:off x="3323725" y="2132596"/>
          <a:ext cx="2068535" cy="6306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Dispensa</a:t>
          </a:r>
        </a:p>
      </dsp:txBody>
      <dsp:txXfrm>
        <a:off x="3323725" y="2132596"/>
        <a:ext cx="2068535" cy="630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3975DD-6C21-6E62-2010-009DB709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62A26E-DC56-4FFC-484A-8694B54DE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DA3FA8-4CB7-88CB-AA79-05F62DA9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14B7A6-3130-9F18-439F-062694CA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B33258-B31D-AE1E-CC7B-118F71A9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58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0E0F8-196E-F706-676A-44CEDBF6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04D04A-3A1A-273C-9C7B-23B0FA611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E19109-34C4-2DED-8AF8-5D8796AE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F2DC68-D37C-875B-751C-55098FFBF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28573B-89A1-6B66-4B77-37F4A3D5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46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CBE51C-4C9C-E439-BF1F-A0CF6195A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A5F276-EC8B-1148-530C-A2B14C210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9436E9-597A-876D-B5DC-0B88E27B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84CBA2-3F41-1B38-DF42-30B50956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92CB10-14E3-A89B-0E41-6E1E6873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85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9B20F-1F2B-9539-35AA-9525015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49AA7-489B-0A05-1260-1C966AB49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03982E-228B-62BD-679C-184239801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466A7B-8C52-E7BB-8197-32984BA6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5E2EF7-2D41-71AA-93F4-2D6C402A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4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0035E-333F-22F9-14C6-9EFB6C3D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D14B66-9F88-6167-4635-1877FBE96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C42D94-29E7-B10B-FFC6-0A8940AF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A7122A-131E-C27C-4DE3-F612F057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59110C-AA8B-554A-1786-9F72686F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44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D4DA7-BCB9-64C1-D798-BE3A5047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D40045-7F25-216C-BF1A-AD8A0BD67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516B36-7A36-B65A-74EA-A52886881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FBF186-E79B-DCE2-CE67-7D2E88EF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02E7CF-470A-DF12-D7A5-F24564E9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91F43C-33C6-398B-D91C-A0C132E1E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88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7469D-D493-9072-F986-048A5BDB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6FB881-BC82-8DC9-33F8-8565AF1E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DCC25E-6728-34B7-206A-916B348C5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178593-09CA-4EA0-ABD9-3A5F0CCCC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5D831E-652B-444F-A98C-D21A6640F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518A4E-5559-34E1-1F86-9375ADC1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68FDDE-2355-6294-51B7-4E6ED20B8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61B23D-CB87-FD6E-070A-557F37E1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28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00208-662D-58B6-B3D1-2688173E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8463EAE-38B0-0FE2-82CD-0322F3FE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A8A0AB1-7205-954D-854B-BCDCF577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F172C3-5913-3488-813A-87785BA4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6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462557-6B3A-1153-4547-495D9C62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474BE1-E2E4-18A8-FF99-8E5857B2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DE1918-2493-427F-3FD0-134D8157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72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6CB4E4-37D2-B305-AD8A-681018BB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01C8F-BED9-C83E-1CA9-0FB97DCE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FAF8CF-1889-DFA1-5F7D-D47DA98B1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CE33CF-B8BF-0C0D-9710-861E432C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3DAB26-07E7-26CE-7A96-F9DE942F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2850A8-E07F-39B9-15DC-77F6BF25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76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4EDD3-048F-4ACB-3DBF-70311B5D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F3845D3-437C-EF0C-5C95-4A4D65C6A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C87A4E-5A92-977B-A36C-54860E2D6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3AA88A-E4C5-7FAA-5597-39C094C08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541ECA-A776-E369-14E8-125AE396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840337-5EF4-EDF0-04E9-4CD66572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03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16F8212-6629-E9B9-B7A6-5BC24564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B3C5B7-3CD2-F4FE-90CB-27F859B86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6EA25B-494E-2939-84BD-3B636FC6F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CBF1AE-0E4F-43E0-A26C-1551628F19C0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41D13E-AA53-08D4-E7F3-5AD316656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23EB1-4ADC-E5E7-24EA-2E5D95F33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58CAB-8B10-4991-AE67-E7BE3592C3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90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hyperlink" Target="VID-20250815-WA0075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VID-20250815-WA0075.mp4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A929BA24-8AB7-E346-570F-B0973CB8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9" t="10910" r="8771" b="6864"/>
          <a:stretch>
            <a:fillRect/>
          </a:stretch>
        </p:blipFill>
        <p:spPr>
          <a:xfrm>
            <a:off x="-1" y="0"/>
            <a:ext cx="12238611" cy="6858000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4B6B59A-52DC-EC73-E8FE-A2BBBCA885F4}"/>
              </a:ext>
            </a:extLst>
          </p:cNvPr>
          <p:cNvSpPr/>
          <p:nvPr/>
        </p:nvSpPr>
        <p:spPr>
          <a:xfrm>
            <a:off x="9593705" y="6026046"/>
            <a:ext cx="1708879" cy="164892"/>
          </a:xfrm>
          <a:prstGeom prst="roundRect">
            <a:avLst/>
          </a:prstGeom>
          <a:solidFill>
            <a:srgbClr val="BE26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12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BEE4F-B1B7-FD60-55E0-1DD9CE374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DA8960-366C-962C-BD81-CBEC06CFB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9" t="10692" r="8894" b="6645"/>
          <a:stretch>
            <a:fillRect/>
          </a:stretch>
        </p:blipFill>
        <p:spPr>
          <a:xfrm>
            <a:off x="0" y="0"/>
            <a:ext cx="12192000" cy="687847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72A5A94-E3E6-0DE9-720A-898789B96C94}"/>
              </a:ext>
            </a:extLst>
          </p:cNvPr>
          <p:cNvSpPr/>
          <p:nvPr/>
        </p:nvSpPr>
        <p:spPr>
          <a:xfrm>
            <a:off x="7764905" y="6268398"/>
            <a:ext cx="4032352" cy="20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E6E8F7A-8E63-B87F-AD60-1CF87D38A5F1}"/>
              </a:ext>
            </a:extLst>
          </p:cNvPr>
          <p:cNvSpPr/>
          <p:nvPr/>
        </p:nvSpPr>
        <p:spPr>
          <a:xfrm>
            <a:off x="764495" y="3327815"/>
            <a:ext cx="884424" cy="629587"/>
          </a:xfrm>
          <a:prstGeom prst="rect">
            <a:avLst/>
          </a:prstGeom>
          <a:solidFill>
            <a:srgbClr val="C19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3B13217-BE9A-1B69-6853-910D29746574}"/>
              </a:ext>
            </a:extLst>
          </p:cNvPr>
          <p:cNvSpPr/>
          <p:nvPr/>
        </p:nvSpPr>
        <p:spPr>
          <a:xfrm>
            <a:off x="239844" y="6580682"/>
            <a:ext cx="1319134" cy="217357"/>
          </a:xfrm>
          <a:prstGeom prst="roundRect">
            <a:avLst/>
          </a:prstGeom>
          <a:solidFill>
            <a:srgbClr val="62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84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E0B7-E780-7310-DA2D-30267557E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B7B7D3-3E93-2BBF-938A-C5F75C2B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9" t="10692" r="8648" b="6427"/>
          <a:stretch>
            <a:fillRect/>
          </a:stretch>
        </p:blipFill>
        <p:spPr>
          <a:xfrm>
            <a:off x="0" y="-1"/>
            <a:ext cx="12192000" cy="687614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378A7D6-F623-B965-4829-BD233249207E}"/>
              </a:ext>
            </a:extLst>
          </p:cNvPr>
          <p:cNvSpPr/>
          <p:nvPr/>
        </p:nvSpPr>
        <p:spPr>
          <a:xfrm>
            <a:off x="7764905" y="6268398"/>
            <a:ext cx="4032352" cy="20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6899FF5-2129-A08B-148E-8EB7E8703D68}"/>
              </a:ext>
            </a:extLst>
          </p:cNvPr>
          <p:cNvSpPr/>
          <p:nvPr/>
        </p:nvSpPr>
        <p:spPr>
          <a:xfrm>
            <a:off x="239844" y="6595672"/>
            <a:ext cx="1319134" cy="104930"/>
          </a:xfrm>
          <a:prstGeom prst="roundRect">
            <a:avLst/>
          </a:prstGeom>
          <a:solidFill>
            <a:srgbClr val="62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0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80F4-927D-1E35-A73F-863DF9832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7F60B0-C4CB-3C9B-3587-EC22E3E9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52" t="10910" r="8525" b="6646"/>
          <a:stretch>
            <a:fillRect/>
          </a:stretch>
        </p:blipFill>
        <p:spPr>
          <a:xfrm>
            <a:off x="0" y="-1"/>
            <a:ext cx="12192000" cy="68398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4AE951C-1C3C-7418-C05E-C95B389189DD}"/>
              </a:ext>
            </a:extLst>
          </p:cNvPr>
          <p:cNvSpPr/>
          <p:nvPr/>
        </p:nvSpPr>
        <p:spPr>
          <a:xfrm>
            <a:off x="209862" y="6460760"/>
            <a:ext cx="1319135" cy="254833"/>
          </a:xfrm>
          <a:prstGeom prst="rect">
            <a:avLst/>
          </a:prstGeom>
          <a:solidFill>
            <a:srgbClr val="F178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713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01DE-74ED-7E40-80B4-C3A988A1B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272344-16C7-F89A-5E1E-C573D627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8" t="11566" r="8647" b="6208"/>
          <a:stretch>
            <a:fillRect/>
          </a:stretch>
        </p:blipFill>
        <p:spPr>
          <a:xfrm>
            <a:off x="-83094" y="0"/>
            <a:ext cx="12275094" cy="6858000"/>
          </a:xfrm>
          <a:prstGeom prst="rect">
            <a:avLst/>
          </a:prstGeom>
        </p:spPr>
      </p:pic>
      <p:pic>
        <p:nvPicPr>
          <p:cNvPr id="2" name="Picture 4" descr="Grupo Fleury adquire CPC e fortalece presença no Rio Grande do Norte e no  Nordeste - Laes&amp;Haes">
            <a:extLst>
              <a:ext uri="{FF2B5EF4-FFF2-40B4-BE49-F238E27FC236}">
                <a16:creationId xmlns:a16="http://schemas.microsoft.com/office/drawing/2014/main" id="{9AF34A49-76B5-7BAA-5E88-580D8E38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340" y="3957402"/>
            <a:ext cx="1839225" cy="12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55C31-6B8B-B14A-3416-9D82B674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E3A6C1-9612-9B77-31DA-7A970FAC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9" t="10692" r="8771" b="6645"/>
          <a:stretch>
            <a:fillRect/>
          </a:stretch>
        </p:blipFill>
        <p:spPr>
          <a:xfrm>
            <a:off x="0" y="-3749"/>
            <a:ext cx="12192000" cy="686822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3D6E82C-027E-CFA1-B05B-C5B5D55EEE24}"/>
              </a:ext>
            </a:extLst>
          </p:cNvPr>
          <p:cNvSpPr/>
          <p:nvPr/>
        </p:nvSpPr>
        <p:spPr>
          <a:xfrm>
            <a:off x="404734" y="4317167"/>
            <a:ext cx="11382532" cy="2158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F29C68A-D025-4C14-DEB8-574FD0019D80}"/>
              </a:ext>
            </a:extLst>
          </p:cNvPr>
          <p:cNvSpPr/>
          <p:nvPr/>
        </p:nvSpPr>
        <p:spPr>
          <a:xfrm>
            <a:off x="734518" y="3612629"/>
            <a:ext cx="899410" cy="509665"/>
          </a:xfrm>
          <a:prstGeom prst="rect">
            <a:avLst/>
          </a:prstGeom>
          <a:solidFill>
            <a:srgbClr val="FFAF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02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5058B-1854-AB7A-E9BC-FC28712E1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BF7E5F-C60B-7BBD-0BC3-FB7FD4563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566" r="8648" b="7302"/>
          <a:stretch>
            <a:fillRect/>
          </a:stretch>
        </p:blipFill>
        <p:spPr>
          <a:xfrm>
            <a:off x="9993" y="-1"/>
            <a:ext cx="12182007" cy="670552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C88AA10-317A-A3C9-D5BD-9341FCBA8809}"/>
              </a:ext>
            </a:extLst>
          </p:cNvPr>
          <p:cNvSpPr/>
          <p:nvPr/>
        </p:nvSpPr>
        <p:spPr>
          <a:xfrm>
            <a:off x="359764" y="6355828"/>
            <a:ext cx="1229193" cy="284813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78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D9299-F6C0-E621-3ACF-98285BA0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4CCBBE-247E-C52F-75A3-900048CB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9" t="10910" r="8894" b="6427"/>
          <a:stretch>
            <a:fillRect/>
          </a:stretch>
        </p:blipFill>
        <p:spPr>
          <a:xfrm>
            <a:off x="-4997" y="-1"/>
            <a:ext cx="12196997" cy="68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D145-DD04-5A8F-EADD-35EF6D42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16016E-92F1-3DAD-E0C5-B5A11A065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52" t="10693" r="8647" b="6207"/>
          <a:stretch>
            <a:fillRect/>
          </a:stretch>
        </p:blipFill>
        <p:spPr>
          <a:xfrm>
            <a:off x="0" y="0"/>
            <a:ext cx="12192000" cy="69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6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4633-69E1-B746-413E-065DBCFF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F144FF-9FC1-8752-46CB-97A081A9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128" r="8648" b="6427"/>
          <a:stretch>
            <a:fillRect/>
          </a:stretch>
        </p:blipFill>
        <p:spPr>
          <a:xfrm>
            <a:off x="-1" y="0"/>
            <a:ext cx="12260723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D5E4AB6-C73F-BE95-1ECF-2C93CD700A10}"/>
              </a:ext>
            </a:extLst>
          </p:cNvPr>
          <p:cNvSpPr/>
          <p:nvPr/>
        </p:nvSpPr>
        <p:spPr>
          <a:xfrm>
            <a:off x="239844" y="6595672"/>
            <a:ext cx="1319134" cy="104930"/>
          </a:xfrm>
          <a:prstGeom prst="roundRect">
            <a:avLst/>
          </a:prstGeom>
          <a:solidFill>
            <a:srgbClr val="E617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821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CF6F9-072F-D711-90A4-224E55DD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4B30C0B-BE3E-92A5-FE46-8235754D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9" t="25780" r="12213" b="7739"/>
          <a:stretch>
            <a:fillRect/>
          </a:stretch>
        </p:blipFill>
        <p:spPr>
          <a:xfrm>
            <a:off x="0" y="854432"/>
            <a:ext cx="12149923" cy="599606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07F9789-5E42-0B1B-3772-8E303A6DAC06}"/>
              </a:ext>
            </a:extLst>
          </p:cNvPr>
          <p:cNvSpPr/>
          <p:nvPr/>
        </p:nvSpPr>
        <p:spPr>
          <a:xfrm>
            <a:off x="1603948" y="680613"/>
            <a:ext cx="4242216" cy="1897695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IMAGEM NATAL - RN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8B55A2-2726-AF1E-926B-1CA7EACD1114}"/>
              </a:ext>
            </a:extLst>
          </p:cNvPr>
          <p:cNvSpPr/>
          <p:nvPr/>
        </p:nvSpPr>
        <p:spPr>
          <a:xfrm>
            <a:off x="272322" y="6475744"/>
            <a:ext cx="1331626" cy="314794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6" descr="Home | Instituto de Radiologia de Natal">
            <a:extLst>
              <a:ext uri="{FF2B5EF4-FFF2-40B4-BE49-F238E27FC236}">
                <a16:creationId xmlns:a16="http://schemas.microsoft.com/office/drawing/2014/main" id="{0E050FAA-B99C-F4BB-A32A-BA98EE13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39" y="3558724"/>
            <a:ext cx="1708877" cy="9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99EFFFE-59AB-26F2-6FEE-D0D75D5F18FA}"/>
              </a:ext>
            </a:extLst>
          </p:cNvPr>
          <p:cNvSpPr/>
          <p:nvPr/>
        </p:nvSpPr>
        <p:spPr>
          <a:xfrm>
            <a:off x="6385811" y="3528744"/>
            <a:ext cx="2608288" cy="9600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385C"/>
                </a:solidFill>
              </a:rPr>
              <a:t>Lagoa Nova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385C"/>
                </a:solidFill>
              </a:rPr>
              <a:t>Parnamirim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6385C"/>
                </a:solidFill>
              </a:rPr>
              <a:t>Tirol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4CF1361-305B-FEB7-5182-FFB05472C6B7}"/>
              </a:ext>
            </a:extLst>
          </p:cNvPr>
          <p:cNvSpPr/>
          <p:nvPr/>
        </p:nvSpPr>
        <p:spPr>
          <a:xfrm>
            <a:off x="-1" y="-54068"/>
            <a:ext cx="12149923" cy="1160306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90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018B-F4F3-62AA-0B13-75C029B7A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F3CC0A-B23E-889D-62E0-C2844748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35" t="17976" r="11598" b="5990"/>
          <a:stretch>
            <a:fillRect/>
          </a:stretch>
        </p:blipFill>
        <p:spPr>
          <a:xfrm>
            <a:off x="0" y="-7494"/>
            <a:ext cx="12192000" cy="68654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3F58143-621D-6066-FC03-59632E782E98}"/>
              </a:ext>
            </a:extLst>
          </p:cNvPr>
          <p:cNvSpPr/>
          <p:nvPr/>
        </p:nvSpPr>
        <p:spPr>
          <a:xfrm>
            <a:off x="299803" y="6520720"/>
            <a:ext cx="1394086" cy="20986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47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98363-CB9B-DB93-77E3-4339E5B80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FE988A5-5825-4151-4A7D-FE1A675E21F9}"/>
              </a:ext>
            </a:extLst>
          </p:cNvPr>
          <p:cNvSpPr/>
          <p:nvPr/>
        </p:nvSpPr>
        <p:spPr>
          <a:xfrm>
            <a:off x="1" y="7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35C8D50-1BF5-48F0-3698-F30B0FB25DEC}"/>
              </a:ext>
            </a:extLst>
          </p:cNvPr>
          <p:cNvSpPr/>
          <p:nvPr/>
        </p:nvSpPr>
        <p:spPr>
          <a:xfrm>
            <a:off x="314793" y="329782"/>
            <a:ext cx="11452486" cy="243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1E7CA09-7F97-3115-B49E-C511E59109B8}"/>
              </a:ext>
            </a:extLst>
          </p:cNvPr>
          <p:cNvSpPr/>
          <p:nvPr/>
        </p:nvSpPr>
        <p:spPr>
          <a:xfrm>
            <a:off x="0" y="5343993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A4E08E-E35E-CEFE-038D-F592161CEC6B}"/>
              </a:ext>
            </a:extLst>
          </p:cNvPr>
          <p:cNvSpPr/>
          <p:nvPr/>
        </p:nvSpPr>
        <p:spPr>
          <a:xfrm>
            <a:off x="0" y="1019331"/>
            <a:ext cx="1873770" cy="4826833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7267B24-9B66-9B77-B37A-8F77F35FC4F9}"/>
              </a:ext>
            </a:extLst>
          </p:cNvPr>
          <p:cNvSpPr/>
          <p:nvPr/>
        </p:nvSpPr>
        <p:spPr>
          <a:xfrm>
            <a:off x="11782269" y="209990"/>
            <a:ext cx="404732" cy="5628679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B37804-C8D4-1CD3-7A42-DF4C56BF5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3" t="28241" r="12439" b="9227"/>
          <a:stretch>
            <a:fillRect/>
          </a:stretch>
        </p:blipFill>
        <p:spPr>
          <a:xfrm>
            <a:off x="46880" y="573437"/>
            <a:ext cx="11964305" cy="5579390"/>
          </a:xfrm>
          <a:prstGeom prst="rect">
            <a:avLst/>
          </a:prstGeom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B764E8-CD72-B24C-2417-68E6E58AA415}"/>
              </a:ext>
            </a:extLst>
          </p:cNvPr>
          <p:cNvSpPr txBox="1"/>
          <p:nvPr/>
        </p:nvSpPr>
        <p:spPr>
          <a:xfrm>
            <a:off x="7139065" y="1421759"/>
            <a:ext cx="4253460" cy="38974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Videodeglutograma</a:t>
            </a:r>
            <a:r>
              <a:rPr lang="pt-BR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(exclusivo em Natal)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Cintilografia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Densitometria óssea de corpo total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Ecocardiograma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Mamografia Digital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MAPA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Radiologia Contrastada </a:t>
            </a:r>
            <a:r>
              <a:rPr lang="pt-BR" sz="1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(exclusivo em Natal)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Ressonância Magnética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Teste Ergométrico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Tomografia Computadorizada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Ultrassonografia geral e Doppler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sz="1200" b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9A5EF71-7296-FF6A-70D1-48C9559E70D2}"/>
              </a:ext>
            </a:extLst>
          </p:cNvPr>
          <p:cNvSpPr/>
          <p:nvPr/>
        </p:nvSpPr>
        <p:spPr>
          <a:xfrm>
            <a:off x="1289154" y="951875"/>
            <a:ext cx="4615718" cy="352270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LAGOA NOVA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13413C1-B54B-3F36-23E6-CE52FC79A839}"/>
              </a:ext>
            </a:extLst>
          </p:cNvPr>
          <p:cNvSpPr/>
          <p:nvPr/>
        </p:nvSpPr>
        <p:spPr>
          <a:xfrm>
            <a:off x="299803" y="6047513"/>
            <a:ext cx="11467476" cy="4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5357A87-0A64-C47E-1200-A4BC81FE4EA7}"/>
              </a:ext>
            </a:extLst>
          </p:cNvPr>
          <p:cNvSpPr/>
          <p:nvPr/>
        </p:nvSpPr>
        <p:spPr>
          <a:xfrm>
            <a:off x="1298857" y="2518349"/>
            <a:ext cx="4615718" cy="352270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UNIDADE</a:t>
            </a:r>
          </a:p>
        </p:txBody>
      </p:sp>
      <p:pic>
        <p:nvPicPr>
          <p:cNvPr id="19" name="Imagem 18" descr="Edifício de tijolos&#10;&#10;O conteúdo gerado por IA pode estar incorreto.">
            <a:extLst>
              <a:ext uri="{FF2B5EF4-FFF2-40B4-BE49-F238E27FC236}">
                <a16:creationId xmlns:a16="http://schemas.microsoft.com/office/drawing/2014/main" id="{311246EE-65CE-DC75-F8B8-9E4B89B10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4" y="3058044"/>
            <a:ext cx="5153822" cy="289902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C002459-0912-19D9-8760-8F426DB7EC6E}"/>
              </a:ext>
            </a:extLst>
          </p:cNvPr>
          <p:cNvSpPr/>
          <p:nvPr/>
        </p:nvSpPr>
        <p:spPr>
          <a:xfrm>
            <a:off x="1221698" y="1371601"/>
            <a:ext cx="5335246" cy="98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2250"/>
              </a:spcAft>
              <a:buNone/>
            </a:pPr>
            <a:r>
              <a:rPr lang="pt-BR" b="1" i="0" dirty="0">
                <a:solidFill>
                  <a:srgbClr val="242221"/>
                </a:solidFill>
                <a:effectLst/>
                <a:latin typeface="InclusiveSans"/>
              </a:rPr>
              <a:t>Endereço</a:t>
            </a:r>
          </a:p>
          <a:p>
            <a:pPr algn="l">
              <a:spcAft>
                <a:spcPts val="1500"/>
              </a:spcAft>
              <a:buNone/>
            </a:pPr>
            <a:r>
              <a:rPr lang="pt-BR" b="0" i="0" dirty="0">
                <a:solidFill>
                  <a:srgbClr val="666666"/>
                </a:solidFill>
                <a:effectLst/>
                <a:latin typeface="InclusiveSans"/>
              </a:rPr>
              <a:t>Av. Lima e Silva, 2822 | Lagoa Nova | Natal - RN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960721-C382-7A1F-AE57-2293054B1F37}"/>
              </a:ext>
            </a:extLst>
          </p:cNvPr>
          <p:cNvSpPr/>
          <p:nvPr/>
        </p:nvSpPr>
        <p:spPr>
          <a:xfrm>
            <a:off x="299803" y="339056"/>
            <a:ext cx="11467476" cy="4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020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7446-A8F4-72B7-48C0-501C7E712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E401A76-ACAA-23A4-6812-1F564467811D}"/>
              </a:ext>
            </a:extLst>
          </p:cNvPr>
          <p:cNvSpPr/>
          <p:nvPr/>
        </p:nvSpPr>
        <p:spPr>
          <a:xfrm>
            <a:off x="1" y="7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CB53541-419C-934E-15C7-F684521ED877}"/>
              </a:ext>
            </a:extLst>
          </p:cNvPr>
          <p:cNvSpPr/>
          <p:nvPr/>
        </p:nvSpPr>
        <p:spPr>
          <a:xfrm>
            <a:off x="314793" y="329782"/>
            <a:ext cx="11452486" cy="243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F4A726B-881D-71CA-368D-58DD4C099CB7}"/>
              </a:ext>
            </a:extLst>
          </p:cNvPr>
          <p:cNvSpPr/>
          <p:nvPr/>
        </p:nvSpPr>
        <p:spPr>
          <a:xfrm>
            <a:off x="0" y="5343993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4" action="ppaction://hlinkfile"/>
            <a:extLst>
              <a:ext uri="{FF2B5EF4-FFF2-40B4-BE49-F238E27FC236}">
                <a16:creationId xmlns:a16="http://schemas.microsoft.com/office/drawing/2014/main" id="{9C27DD72-027C-1F83-5FB3-8DD3A5329C2B}"/>
              </a:ext>
            </a:extLst>
          </p:cNvPr>
          <p:cNvSpPr/>
          <p:nvPr/>
        </p:nvSpPr>
        <p:spPr>
          <a:xfrm>
            <a:off x="-1" y="1019332"/>
            <a:ext cx="12192001" cy="4542020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B7CA0F-CC7B-3356-9749-48393B9CC61C}"/>
              </a:ext>
            </a:extLst>
          </p:cNvPr>
          <p:cNvSpPr/>
          <p:nvPr/>
        </p:nvSpPr>
        <p:spPr>
          <a:xfrm>
            <a:off x="11782269" y="209990"/>
            <a:ext cx="404732" cy="5628679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VID-20250815-WA0075">
            <a:hlinkClick r:id="" action="ppaction://media"/>
            <a:extLst>
              <a:ext uri="{FF2B5EF4-FFF2-40B4-BE49-F238E27FC236}">
                <a16:creationId xmlns:a16="http://schemas.microsoft.com/office/drawing/2014/main" id="{E3168C66-636A-5CE9-35DA-3CECD19E4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0D71F-1078-4CD3-FE89-1EACA33AC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F082C26-D880-E511-8ABE-8A75954CB04B}"/>
              </a:ext>
            </a:extLst>
          </p:cNvPr>
          <p:cNvSpPr/>
          <p:nvPr/>
        </p:nvSpPr>
        <p:spPr>
          <a:xfrm>
            <a:off x="1" y="7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4E103AB-CC2B-80B5-46FF-C509F375E4DE}"/>
              </a:ext>
            </a:extLst>
          </p:cNvPr>
          <p:cNvSpPr/>
          <p:nvPr/>
        </p:nvSpPr>
        <p:spPr>
          <a:xfrm>
            <a:off x="314793" y="329782"/>
            <a:ext cx="11452486" cy="243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3EB584E-76F6-690F-FDC0-64B4B0DFCA32}"/>
              </a:ext>
            </a:extLst>
          </p:cNvPr>
          <p:cNvSpPr/>
          <p:nvPr/>
        </p:nvSpPr>
        <p:spPr>
          <a:xfrm>
            <a:off x="0" y="5343993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0347B2E-0A54-80F7-E50A-D749E63FAA0F}"/>
              </a:ext>
            </a:extLst>
          </p:cNvPr>
          <p:cNvSpPr/>
          <p:nvPr/>
        </p:nvSpPr>
        <p:spPr>
          <a:xfrm>
            <a:off x="0" y="1019331"/>
            <a:ext cx="1873770" cy="4826833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68BD000-1203-3DE4-DEA3-7F46468C6E32}"/>
              </a:ext>
            </a:extLst>
          </p:cNvPr>
          <p:cNvSpPr/>
          <p:nvPr/>
        </p:nvSpPr>
        <p:spPr>
          <a:xfrm>
            <a:off x="11782269" y="209990"/>
            <a:ext cx="404732" cy="5628679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FCDBDF-F3E0-2000-36DB-9EAC414816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3" t="28241" r="12439" b="9227"/>
          <a:stretch>
            <a:fillRect/>
          </a:stretch>
        </p:blipFill>
        <p:spPr>
          <a:xfrm>
            <a:off x="46880" y="573437"/>
            <a:ext cx="11964305" cy="5579390"/>
          </a:xfrm>
          <a:prstGeom prst="rect">
            <a:avLst/>
          </a:prstGeom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E6858CD-3278-2BBF-8AC5-053F5BD26408}"/>
              </a:ext>
            </a:extLst>
          </p:cNvPr>
          <p:cNvSpPr txBox="1"/>
          <p:nvPr/>
        </p:nvSpPr>
        <p:spPr>
          <a:xfrm>
            <a:off x="7139065" y="1421759"/>
            <a:ext cx="4253460" cy="2281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Densitometria Óssea de corpo total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Mamografia Digital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Raio-X Digital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Tomografia Computadorizada</a:t>
            </a:r>
          </a:p>
          <a:p>
            <a:pPr marL="342900" lvl="0" indent="-34290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Ultrassonografia Geral e Doppler</a:t>
            </a:r>
          </a:p>
          <a:p>
            <a:pPr>
              <a:lnSpc>
                <a:spcPct val="150000"/>
              </a:lnSpc>
              <a:buNone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3AD9730-FC5E-6629-C705-BC56A9DE29CA}"/>
              </a:ext>
            </a:extLst>
          </p:cNvPr>
          <p:cNvSpPr/>
          <p:nvPr/>
        </p:nvSpPr>
        <p:spPr>
          <a:xfrm>
            <a:off x="1289154" y="951875"/>
            <a:ext cx="4615718" cy="352270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PARNAMIRIM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8685596-C108-8847-38CB-B1FA80CBA312}"/>
              </a:ext>
            </a:extLst>
          </p:cNvPr>
          <p:cNvSpPr/>
          <p:nvPr/>
        </p:nvSpPr>
        <p:spPr>
          <a:xfrm>
            <a:off x="299803" y="6047513"/>
            <a:ext cx="11467476" cy="4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5803D5E0-FBD0-86A1-2633-4D611FD2B5A0}"/>
              </a:ext>
            </a:extLst>
          </p:cNvPr>
          <p:cNvSpPr/>
          <p:nvPr/>
        </p:nvSpPr>
        <p:spPr>
          <a:xfrm>
            <a:off x="1298857" y="2518349"/>
            <a:ext cx="4615718" cy="352270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UNIDADE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5A0D74A-8F16-0F6B-C116-80255EFBF98C}"/>
              </a:ext>
            </a:extLst>
          </p:cNvPr>
          <p:cNvSpPr/>
          <p:nvPr/>
        </p:nvSpPr>
        <p:spPr>
          <a:xfrm>
            <a:off x="1221698" y="1371601"/>
            <a:ext cx="5335246" cy="98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2250"/>
              </a:spcAft>
              <a:buNone/>
            </a:pPr>
            <a:r>
              <a:rPr lang="pt-BR" b="1" i="0" dirty="0">
                <a:solidFill>
                  <a:srgbClr val="242221"/>
                </a:solidFill>
                <a:effectLst/>
                <a:latin typeface="InclusiveSans"/>
              </a:rPr>
              <a:t>Endereço</a:t>
            </a:r>
          </a:p>
          <a:p>
            <a:pPr algn="l">
              <a:spcAft>
                <a:spcPts val="1500"/>
              </a:spcAft>
              <a:buNone/>
            </a:pPr>
            <a:r>
              <a:rPr lang="pt-BR" b="0" i="0" dirty="0">
                <a:solidFill>
                  <a:srgbClr val="666666"/>
                </a:solidFill>
                <a:effectLst/>
                <a:latin typeface="InclusiveSans"/>
              </a:rPr>
              <a:t>Rua Edgar Dantas, 254| Parnamirim | Natal - RN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03FE053-D90D-5D2C-E120-807600564A66}"/>
              </a:ext>
            </a:extLst>
          </p:cNvPr>
          <p:cNvSpPr/>
          <p:nvPr/>
        </p:nvSpPr>
        <p:spPr>
          <a:xfrm>
            <a:off x="299803" y="339056"/>
            <a:ext cx="11467476" cy="4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8A2802-091B-A9B3-8755-13828681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2" y="3024329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65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63099-8E57-D948-6012-A7975C25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DB4BD4C-4177-C29E-632B-FD809B9F321C}"/>
              </a:ext>
            </a:extLst>
          </p:cNvPr>
          <p:cNvSpPr/>
          <p:nvPr/>
        </p:nvSpPr>
        <p:spPr>
          <a:xfrm>
            <a:off x="1" y="7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0BAEAE4-4F5F-9F38-F638-ACA9F672AB62}"/>
              </a:ext>
            </a:extLst>
          </p:cNvPr>
          <p:cNvSpPr/>
          <p:nvPr/>
        </p:nvSpPr>
        <p:spPr>
          <a:xfrm>
            <a:off x="314793" y="329782"/>
            <a:ext cx="11452486" cy="243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9D459F5-B076-3A5E-3BE4-BD6D0ED9795D}"/>
              </a:ext>
            </a:extLst>
          </p:cNvPr>
          <p:cNvSpPr/>
          <p:nvPr/>
        </p:nvSpPr>
        <p:spPr>
          <a:xfrm>
            <a:off x="0" y="5343993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C82F48A-07D7-C8BF-F59A-DDF4D801CF8E}"/>
              </a:ext>
            </a:extLst>
          </p:cNvPr>
          <p:cNvSpPr/>
          <p:nvPr/>
        </p:nvSpPr>
        <p:spPr>
          <a:xfrm>
            <a:off x="0" y="1019331"/>
            <a:ext cx="1873770" cy="4826833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9BE7400-5C5F-4B77-23BB-5AB103CCDB02}"/>
              </a:ext>
            </a:extLst>
          </p:cNvPr>
          <p:cNvSpPr/>
          <p:nvPr/>
        </p:nvSpPr>
        <p:spPr>
          <a:xfrm>
            <a:off x="11782269" y="209990"/>
            <a:ext cx="404732" cy="5628679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C0F6344-72FE-89D7-1E15-9CA836691E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3" t="28241" r="12439" b="9227"/>
          <a:stretch>
            <a:fillRect/>
          </a:stretch>
        </p:blipFill>
        <p:spPr>
          <a:xfrm>
            <a:off x="46880" y="573437"/>
            <a:ext cx="11964305" cy="5579390"/>
          </a:xfrm>
          <a:prstGeom prst="rect">
            <a:avLst/>
          </a:prstGeom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D804A1-D3EC-BFD5-BFDE-1FA9537D27D5}"/>
              </a:ext>
            </a:extLst>
          </p:cNvPr>
          <p:cNvSpPr txBox="1"/>
          <p:nvPr/>
        </p:nvSpPr>
        <p:spPr>
          <a:xfrm>
            <a:off x="7139065" y="1421759"/>
            <a:ext cx="4253460" cy="3574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Densitometria óssea de corpo total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Densitometria óssea com TBS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Ecocardiograma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Ecocardiograma fetal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Mamografia Digital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Raio-X Digital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Ressonância Magnética (Signa Prime)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Tomografia Computadorizada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Ultrassonografia Geral e Doppler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Ressonância com Sedação </a:t>
            </a:r>
            <a:endParaRPr lang="pt-BR" sz="1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sz="1200" b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07A4F56-D850-D9C3-49B9-012EE9BA0BB5}"/>
              </a:ext>
            </a:extLst>
          </p:cNvPr>
          <p:cNvSpPr/>
          <p:nvPr/>
        </p:nvSpPr>
        <p:spPr>
          <a:xfrm>
            <a:off x="1289154" y="951875"/>
            <a:ext cx="4615718" cy="352270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TIROL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C609234-8D07-1D63-864E-78C52EBA28E9}"/>
              </a:ext>
            </a:extLst>
          </p:cNvPr>
          <p:cNvSpPr/>
          <p:nvPr/>
        </p:nvSpPr>
        <p:spPr>
          <a:xfrm>
            <a:off x="299803" y="6047513"/>
            <a:ext cx="11467476" cy="4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EC6F18E6-8ABC-E46D-C5B2-C4CCE65F5172}"/>
              </a:ext>
            </a:extLst>
          </p:cNvPr>
          <p:cNvSpPr/>
          <p:nvPr/>
        </p:nvSpPr>
        <p:spPr>
          <a:xfrm>
            <a:off x="1298857" y="2518349"/>
            <a:ext cx="4615718" cy="352270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UNIDADE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321955C-3966-75AB-C6B7-ADEF754BA6FB}"/>
              </a:ext>
            </a:extLst>
          </p:cNvPr>
          <p:cNvSpPr/>
          <p:nvPr/>
        </p:nvSpPr>
        <p:spPr>
          <a:xfrm>
            <a:off x="1221698" y="1371601"/>
            <a:ext cx="5335246" cy="98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2250"/>
              </a:spcAft>
              <a:buNone/>
            </a:pPr>
            <a:r>
              <a:rPr lang="pt-BR" b="1" i="0" dirty="0">
                <a:solidFill>
                  <a:srgbClr val="242221"/>
                </a:solidFill>
                <a:effectLst/>
                <a:latin typeface="InclusiveSans"/>
              </a:rPr>
              <a:t>Endereço</a:t>
            </a:r>
          </a:p>
          <a:p>
            <a:pPr algn="l">
              <a:spcAft>
                <a:spcPts val="1500"/>
              </a:spcAft>
              <a:buNone/>
            </a:pPr>
            <a:r>
              <a:rPr lang="pt-BR" dirty="0">
                <a:solidFill>
                  <a:srgbClr val="666666"/>
                </a:solidFill>
                <a:latin typeface="InclusiveSans"/>
              </a:rPr>
              <a:t>Av. Afonso Pena 744</a:t>
            </a:r>
            <a:r>
              <a:rPr lang="pt-BR" b="0" i="0" dirty="0">
                <a:solidFill>
                  <a:srgbClr val="666666"/>
                </a:solidFill>
                <a:effectLst/>
                <a:latin typeface="InclusiveSans"/>
              </a:rPr>
              <a:t>| Natal - RN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0D9C36C-2F34-E0F5-F4F8-9897B62B865E}"/>
              </a:ext>
            </a:extLst>
          </p:cNvPr>
          <p:cNvSpPr/>
          <p:nvPr/>
        </p:nvSpPr>
        <p:spPr>
          <a:xfrm>
            <a:off x="299803" y="339056"/>
            <a:ext cx="11467476" cy="4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Rua com prédio em cima&#10;&#10;O conteúdo gerado por IA pode estar incorreto.">
            <a:extLst>
              <a:ext uri="{FF2B5EF4-FFF2-40B4-BE49-F238E27FC236}">
                <a16:creationId xmlns:a16="http://schemas.microsoft.com/office/drawing/2014/main" id="{958DE7D6-70D4-81A1-0D37-5684BD2F8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3" y="3075019"/>
            <a:ext cx="5418360" cy="30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60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7446-A8F4-72B7-48C0-501C7E712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E401A76-ACAA-23A4-6812-1F564467811D}"/>
              </a:ext>
            </a:extLst>
          </p:cNvPr>
          <p:cNvSpPr/>
          <p:nvPr/>
        </p:nvSpPr>
        <p:spPr>
          <a:xfrm>
            <a:off x="1" y="7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CB53541-419C-934E-15C7-F684521ED877}"/>
              </a:ext>
            </a:extLst>
          </p:cNvPr>
          <p:cNvSpPr/>
          <p:nvPr/>
        </p:nvSpPr>
        <p:spPr>
          <a:xfrm>
            <a:off x="314793" y="329782"/>
            <a:ext cx="11452486" cy="243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F4A726B-881D-71CA-368D-58DD4C099CB7}"/>
              </a:ext>
            </a:extLst>
          </p:cNvPr>
          <p:cNvSpPr/>
          <p:nvPr/>
        </p:nvSpPr>
        <p:spPr>
          <a:xfrm>
            <a:off x="0" y="5343993"/>
            <a:ext cx="12192000" cy="1514007"/>
          </a:xfrm>
          <a:prstGeom prst="round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2" action="ppaction://hlinkfile"/>
            <a:extLst>
              <a:ext uri="{FF2B5EF4-FFF2-40B4-BE49-F238E27FC236}">
                <a16:creationId xmlns:a16="http://schemas.microsoft.com/office/drawing/2014/main" id="{9C27DD72-027C-1F83-5FB3-8DD3A5329C2B}"/>
              </a:ext>
            </a:extLst>
          </p:cNvPr>
          <p:cNvSpPr/>
          <p:nvPr/>
        </p:nvSpPr>
        <p:spPr>
          <a:xfrm>
            <a:off x="-1" y="1019332"/>
            <a:ext cx="12192001" cy="4542020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B7CA0F-CC7B-3356-9749-48393B9CC61C}"/>
              </a:ext>
            </a:extLst>
          </p:cNvPr>
          <p:cNvSpPr/>
          <p:nvPr/>
        </p:nvSpPr>
        <p:spPr>
          <a:xfrm>
            <a:off x="11782269" y="209990"/>
            <a:ext cx="404732" cy="5628679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Homem em pé em frente a espelho&#10;&#10;O conteúdo gerado por IA pode estar incorreto.">
            <a:extLst>
              <a:ext uri="{FF2B5EF4-FFF2-40B4-BE49-F238E27FC236}">
                <a16:creationId xmlns:a16="http://schemas.microsoft.com/office/drawing/2014/main" id="{921D2B8C-8961-0ACA-3B89-2CF69F233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" y="2202763"/>
            <a:ext cx="5795472" cy="3898233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65D7DB8-C397-FAE3-07AA-2BDA0803F09D}"/>
              </a:ext>
            </a:extLst>
          </p:cNvPr>
          <p:cNvSpPr/>
          <p:nvPr/>
        </p:nvSpPr>
        <p:spPr>
          <a:xfrm>
            <a:off x="6865496" y="149902"/>
            <a:ext cx="5156615" cy="6528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Ressonância Magnética Signa Prime</a:t>
            </a:r>
          </a:p>
          <a:p>
            <a:pPr algn="ctr"/>
            <a:endParaRPr lang="pt-BR" sz="2800" b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quipamento de última geração da GE Healthcare, conhecido por sua alta resolução e velocidade. Ele reduz o tempo de exame, proporciona imagens mais nítidas e oferece uma experiência mais confortável para o paciente. O Signa Prime é um sistema de 1.5 Tesla que incorpora tecnologias como </a:t>
            </a:r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HyperBand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HyperSense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 </a:t>
            </a:r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HyperCube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para otimizar a formação de imagens e agilizar o processo de exame.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D5FBE8F-3862-0F1B-B109-6F349E2692B6}"/>
              </a:ext>
            </a:extLst>
          </p:cNvPr>
          <p:cNvSpPr/>
          <p:nvPr/>
        </p:nvSpPr>
        <p:spPr>
          <a:xfrm>
            <a:off x="1439056" y="749508"/>
            <a:ext cx="4317167" cy="944386"/>
          </a:xfrm>
          <a:prstGeom prst="rect">
            <a:avLst/>
          </a:prstGeom>
          <a:solidFill>
            <a:srgbClr val="263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 PRIME NO TIROL</a:t>
            </a:r>
          </a:p>
        </p:txBody>
      </p:sp>
    </p:spTree>
    <p:extLst>
      <p:ext uri="{BB962C8B-B14F-4D97-AF65-F5344CB8AC3E}">
        <p14:creationId xmlns:p14="http://schemas.microsoft.com/office/powerpoint/2010/main" val="2517945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AC5F9-8088-FCC2-46D8-C157DAB4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78910C-470A-A0C0-1387-037CF926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7" t="10691" r="8524" b="6208"/>
          <a:stretch>
            <a:fillRect/>
          </a:stretch>
        </p:blipFill>
        <p:spPr>
          <a:xfrm>
            <a:off x="0" y="0"/>
            <a:ext cx="12192000" cy="6873828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5577AC7-FDC6-03AC-FB78-A6DCAF9594DD}"/>
              </a:ext>
            </a:extLst>
          </p:cNvPr>
          <p:cNvSpPr/>
          <p:nvPr/>
        </p:nvSpPr>
        <p:spPr>
          <a:xfrm>
            <a:off x="239844" y="6595672"/>
            <a:ext cx="1319134" cy="104930"/>
          </a:xfrm>
          <a:prstGeom prst="roundRect">
            <a:avLst/>
          </a:prstGeom>
          <a:solidFill>
            <a:srgbClr val="7A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831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CF42D-69FF-5994-558E-FC8B81E6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6CBB05-712F-4B02-8970-C824E0C9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0910" r="8648" b="6646"/>
          <a:stretch>
            <a:fillRect/>
          </a:stretch>
        </p:blipFill>
        <p:spPr>
          <a:xfrm>
            <a:off x="-1" y="0"/>
            <a:ext cx="12260723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2E317D0-F0B7-1417-8ACA-63157518665B}"/>
              </a:ext>
            </a:extLst>
          </p:cNvPr>
          <p:cNvSpPr/>
          <p:nvPr/>
        </p:nvSpPr>
        <p:spPr>
          <a:xfrm>
            <a:off x="239844" y="6595672"/>
            <a:ext cx="1319134" cy="104930"/>
          </a:xfrm>
          <a:prstGeom prst="roundRect">
            <a:avLst/>
          </a:prstGeom>
          <a:solidFill>
            <a:srgbClr val="7A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108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D14E-2963-79F4-4BC7-AB48C7E03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BB9936-A041-7FA1-B826-742C1EBD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8" t="11128" r="8647" b="6645"/>
          <a:stretch>
            <a:fillRect/>
          </a:stretch>
        </p:blipFill>
        <p:spPr>
          <a:xfrm>
            <a:off x="0" y="0"/>
            <a:ext cx="12275092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211203D-EBA8-B46D-FE88-72A6B1ABD2B6}"/>
              </a:ext>
            </a:extLst>
          </p:cNvPr>
          <p:cNvSpPr/>
          <p:nvPr/>
        </p:nvSpPr>
        <p:spPr>
          <a:xfrm>
            <a:off x="239844" y="6595672"/>
            <a:ext cx="1319134" cy="104930"/>
          </a:xfrm>
          <a:prstGeom prst="roundRect">
            <a:avLst/>
          </a:prstGeom>
          <a:solidFill>
            <a:srgbClr val="7A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8F2496D-B291-8D1B-DA0A-B1286539E049}"/>
              </a:ext>
            </a:extLst>
          </p:cNvPr>
          <p:cNvSpPr/>
          <p:nvPr/>
        </p:nvSpPr>
        <p:spPr>
          <a:xfrm>
            <a:off x="674557" y="1633928"/>
            <a:ext cx="11047751" cy="344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439DDD1-EA8C-E966-EB50-62BA385BCD91}"/>
              </a:ext>
            </a:extLst>
          </p:cNvPr>
          <p:cNvSpPr/>
          <p:nvPr/>
        </p:nvSpPr>
        <p:spPr>
          <a:xfrm>
            <a:off x="674557" y="2572062"/>
            <a:ext cx="11047751" cy="74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FA8B5C0-C416-0B74-C475-E54322EC0F40}"/>
              </a:ext>
            </a:extLst>
          </p:cNvPr>
          <p:cNvSpPr/>
          <p:nvPr/>
        </p:nvSpPr>
        <p:spPr>
          <a:xfrm>
            <a:off x="674556" y="5482652"/>
            <a:ext cx="11047751" cy="74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784D9E9-9641-9F49-1CD2-74A526BC6CBD}"/>
              </a:ext>
            </a:extLst>
          </p:cNvPr>
          <p:cNvSpPr/>
          <p:nvPr/>
        </p:nvSpPr>
        <p:spPr>
          <a:xfrm>
            <a:off x="826957" y="4148529"/>
            <a:ext cx="851941" cy="740763"/>
          </a:xfrm>
          <a:prstGeom prst="rect">
            <a:avLst/>
          </a:prstGeom>
          <a:solidFill>
            <a:srgbClr val="ADA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469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3EDDE-ACAF-1E1A-8424-4CD47E53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94E25F-5C0B-5684-491B-22380B43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8" t="10693" r="8647" b="6207"/>
          <a:stretch>
            <a:fillRect/>
          </a:stretch>
        </p:blipFill>
        <p:spPr>
          <a:xfrm>
            <a:off x="59960" y="-1"/>
            <a:ext cx="12067082" cy="681350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ECB783C-4C0A-2271-3276-33CCFAB484CC}"/>
              </a:ext>
            </a:extLst>
          </p:cNvPr>
          <p:cNvSpPr/>
          <p:nvPr/>
        </p:nvSpPr>
        <p:spPr>
          <a:xfrm>
            <a:off x="284813" y="6445770"/>
            <a:ext cx="1648918" cy="209863"/>
          </a:xfrm>
          <a:prstGeom prst="rect">
            <a:avLst/>
          </a:prstGeom>
          <a:solidFill>
            <a:srgbClr val="5C7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211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C2979-8A47-FDFA-D355-3D46B63A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6E4120-6AA5-F04D-19DB-D65A120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566" r="8894" b="7083"/>
          <a:stretch>
            <a:fillRect/>
          </a:stretch>
        </p:blipFill>
        <p:spPr>
          <a:xfrm>
            <a:off x="0" y="0"/>
            <a:ext cx="12192000" cy="674914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71D8F9D-9488-39BE-1332-DADE89AA82D7}"/>
              </a:ext>
            </a:extLst>
          </p:cNvPr>
          <p:cNvSpPr/>
          <p:nvPr/>
        </p:nvSpPr>
        <p:spPr>
          <a:xfrm>
            <a:off x="284813" y="6475750"/>
            <a:ext cx="1543987" cy="179882"/>
          </a:xfrm>
          <a:prstGeom prst="rect">
            <a:avLst/>
          </a:prstGeom>
          <a:solidFill>
            <a:srgbClr val="5C7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57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7A8E-6195-0FF5-42F2-431BB674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66685E-1402-DA1E-525B-6B092BA4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77" t="20314" r="9387" b="9051"/>
          <a:stretch>
            <a:fillRect/>
          </a:stretch>
        </p:blipFill>
        <p:spPr>
          <a:xfrm>
            <a:off x="0" y="0"/>
            <a:ext cx="12183322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353B26B-7E20-035F-4D97-2C35B4E452A7}"/>
              </a:ext>
            </a:extLst>
          </p:cNvPr>
          <p:cNvSpPr/>
          <p:nvPr/>
        </p:nvSpPr>
        <p:spPr>
          <a:xfrm>
            <a:off x="4017364" y="989351"/>
            <a:ext cx="3282846" cy="704538"/>
          </a:xfrm>
          <a:prstGeom prst="rect">
            <a:avLst/>
          </a:prstGeom>
          <a:solidFill>
            <a:srgbClr val="7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MARCAS RN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AACCC93-B02B-3717-2851-0EAF7A1E0682}"/>
              </a:ext>
            </a:extLst>
          </p:cNvPr>
          <p:cNvSpPr/>
          <p:nvPr/>
        </p:nvSpPr>
        <p:spPr>
          <a:xfrm>
            <a:off x="1648918" y="3117954"/>
            <a:ext cx="1948721" cy="10942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CEDB787-3E4B-6412-7A7D-2B5165EEC3BB}"/>
              </a:ext>
            </a:extLst>
          </p:cNvPr>
          <p:cNvSpPr/>
          <p:nvPr/>
        </p:nvSpPr>
        <p:spPr>
          <a:xfrm>
            <a:off x="6017959" y="3117954"/>
            <a:ext cx="2901189" cy="10942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6" descr="Home | Instituto de Radiologia de Natal">
            <a:extLst>
              <a:ext uri="{FF2B5EF4-FFF2-40B4-BE49-F238E27FC236}">
                <a16:creationId xmlns:a16="http://schemas.microsoft.com/office/drawing/2014/main" id="{9BCA7F7A-E67B-2BDE-EB47-CF98825C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54" y="3057994"/>
            <a:ext cx="2158582" cy="12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rupo Fleury adquire CPC e fortalece presença no Rio Grande do Norte e no  Nordeste - Laes&amp;Haes">
            <a:extLst>
              <a:ext uri="{FF2B5EF4-FFF2-40B4-BE49-F238E27FC236}">
                <a16:creationId xmlns:a16="http://schemas.microsoft.com/office/drawing/2014/main" id="{628A8F21-B475-143D-88CB-2A094395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26" y="3072983"/>
            <a:ext cx="1839225" cy="12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44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F87E-423A-203B-4486-9A2A673A1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ADFC0D-9827-1C40-3CD6-9C81E4D4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7" t="11348" r="8771" b="6646"/>
          <a:stretch>
            <a:fillRect/>
          </a:stretch>
        </p:blipFill>
        <p:spPr>
          <a:xfrm>
            <a:off x="0" y="26233"/>
            <a:ext cx="12242530" cy="68317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FBC265F-E3FC-6AB9-008F-29591F98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18" t="39121" r="11967" b="37261"/>
          <a:stretch>
            <a:fillRect/>
          </a:stretch>
        </p:blipFill>
        <p:spPr>
          <a:xfrm>
            <a:off x="599606" y="1948721"/>
            <a:ext cx="11096882" cy="232347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38A9C98-569A-6DE7-50D7-45A2DAC0695A}"/>
              </a:ext>
            </a:extLst>
          </p:cNvPr>
          <p:cNvSpPr/>
          <p:nvPr/>
        </p:nvSpPr>
        <p:spPr>
          <a:xfrm>
            <a:off x="404734" y="4212236"/>
            <a:ext cx="11382532" cy="1843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7387249-C5A8-62F4-2B7F-9EBA803A3302}"/>
              </a:ext>
            </a:extLst>
          </p:cNvPr>
          <p:cNvSpPr/>
          <p:nvPr/>
        </p:nvSpPr>
        <p:spPr>
          <a:xfrm>
            <a:off x="7764905" y="6268398"/>
            <a:ext cx="4032352" cy="20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959B5F2-E86E-8F2D-F6DF-340F37D6D9E8}"/>
              </a:ext>
            </a:extLst>
          </p:cNvPr>
          <p:cNvSpPr/>
          <p:nvPr/>
        </p:nvSpPr>
        <p:spPr>
          <a:xfrm>
            <a:off x="284813" y="6550700"/>
            <a:ext cx="1543987" cy="179882"/>
          </a:xfrm>
          <a:prstGeom prst="rect">
            <a:avLst/>
          </a:prstGeom>
          <a:solidFill>
            <a:srgbClr val="5C7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535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CD720-030D-39F8-E3DE-1CFCCE05A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556D1E-337F-7E1C-E993-EE037E57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348" r="8648" b="6208"/>
          <a:stretch>
            <a:fillRect/>
          </a:stretch>
        </p:blipFill>
        <p:spPr>
          <a:xfrm>
            <a:off x="0" y="0"/>
            <a:ext cx="12192000" cy="681955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299093F-AF4A-1CAA-D05A-E4FEF92096C2}"/>
              </a:ext>
            </a:extLst>
          </p:cNvPr>
          <p:cNvSpPr/>
          <p:nvPr/>
        </p:nvSpPr>
        <p:spPr>
          <a:xfrm>
            <a:off x="871926" y="1828800"/>
            <a:ext cx="9920991" cy="352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2ADBE31-C768-CAF9-60D3-42735A6A29F8}"/>
              </a:ext>
            </a:extLst>
          </p:cNvPr>
          <p:cNvSpPr/>
          <p:nvPr/>
        </p:nvSpPr>
        <p:spPr>
          <a:xfrm>
            <a:off x="377251" y="6475752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64155E9-8C55-83E0-3D38-A9BE3DD31C75}"/>
              </a:ext>
            </a:extLst>
          </p:cNvPr>
          <p:cNvSpPr/>
          <p:nvPr/>
        </p:nvSpPr>
        <p:spPr>
          <a:xfrm>
            <a:off x="1324129" y="1401580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6A1CE9D-E8A8-510A-F583-54625F83C47C}"/>
              </a:ext>
            </a:extLst>
          </p:cNvPr>
          <p:cNvSpPr/>
          <p:nvPr/>
        </p:nvSpPr>
        <p:spPr>
          <a:xfrm>
            <a:off x="1798820" y="1401580"/>
            <a:ext cx="3942413" cy="293274"/>
          </a:xfrm>
          <a:prstGeom prst="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CONSÓRCIOS</a:t>
            </a:r>
          </a:p>
        </p:txBody>
      </p:sp>
      <p:pic>
        <p:nvPicPr>
          <p:cNvPr id="1026" name="Picture 2" descr="COPIRN">
            <a:extLst>
              <a:ext uri="{FF2B5EF4-FFF2-40B4-BE49-F238E27FC236}">
                <a16:creationId xmlns:a16="http://schemas.microsoft.com/office/drawing/2014/main" id="{7FFF8F74-289E-DA9C-CDD5-E7F26EA7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7" y="2231971"/>
            <a:ext cx="33432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B09D408-84EA-9D22-1F26-CAFCE8433F23}"/>
              </a:ext>
            </a:extLst>
          </p:cNvPr>
          <p:cNvSpPr txBox="1"/>
          <p:nvPr/>
        </p:nvSpPr>
        <p:spPr>
          <a:xfrm>
            <a:off x="1294466" y="3731109"/>
            <a:ext cx="3343275" cy="175432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Unidade Parnamirim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Mamografia Digital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Raio-X Digital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Tomografia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Ultrassonografia Geral e Doppler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AF98759-D959-49D0-A2D2-6633FADC91DE}"/>
              </a:ext>
            </a:extLst>
          </p:cNvPr>
          <p:cNvSpPr txBox="1"/>
          <p:nvPr/>
        </p:nvSpPr>
        <p:spPr>
          <a:xfrm>
            <a:off x="4813876" y="3260111"/>
            <a:ext cx="3354046" cy="286232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Unidade Tirol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Cintilografia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Mamografia Digital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Raio-X Digital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Ressonância Magnética (SIGNA Prime)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Tomografia Computadorizada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Ultrassonografia Geral e Doppler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8A99C4-B5AD-84E3-335C-2F2DBE5C6ADA}"/>
              </a:ext>
            </a:extLst>
          </p:cNvPr>
          <p:cNvSpPr txBox="1"/>
          <p:nvPr/>
        </p:nvSpPr>
        <p:spPr>
          <a:xfrm>
            <a:off x="8310796" y="3503706"/>
            <a:ext cx="3354047" cy="258532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Unidade Lagoa Nova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Cintilografia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Mamografia Digital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Raio-X Digital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Ressonância Magnética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Tomografia Computadorizada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Ultrassonografia Geral e Doppler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51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28846-5F4D-B3EB-238C-192DFE0D0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D61B01-9ECF-05A6-099A-774D1DA7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348" r="8648" b="6208"/>
          <a:stretch>
            <a:fillRect/>
          </a:stretch>
        </p:blipFill>
        <p:spPr>
          <a:xfrm>
            <a:off x="0" y="0"/>
            <a:ext cx="12192000" cy="681955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EB224CA-931D-CBB2-1C23-BEAADCAADD3D}"/>
              </a:ext>
            </a:extLst>
          </p:cNvPr>
          <p:cNvSpPr/>
          <p:nvPr/>
        </p:nvSpPr>
        <p:spPr>
          <a:xfrm>
            <a:off x="871926" y="1828800"/>
            <a:ext cx="9920991" cy="352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C3AE804-1A9C-AA65-E95A-D2C1FE1A274F}"/>
              </a:ext>
            </a:extLst>
          </p:cNvPr>
          <p:cNvSpPr/>
          <p:nvPr/>
        </p:nvSpPr>
        <p:spPr>
          <a:xfrm>
            <a:off x="377251" y="6475752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8286CD2-6359-4097-2A1A-4B1EDD67A951}"/>
              </a:ext>
            </a:extLst>
          </p:cNvPr>
          <p:cNvSpPr/>
          <p:nvPr/>
        </p:nvSpPr>
        <p:spPr>
          <a:xfrm>
            <a:off x="1324129" y="1401580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A420E14-0F81-1556-1250-0C1723940E3B}"/>
              </a:ext>
            </a:extLst>
          </p:cNvPr>
          <p:cNvSpPr/>
          <p:nvPr/>
        </p:nvSpPr>
        <p:spPr>
          <a:xfrm>
            <a:off x="1798820" y="1401580"/>
            <a:ext cx="3942413" cy="293274"/>
          </a:xfrm>
          <a:prstGeom prst="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CONSÓRCIOS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78C9B9-C50A-F3F2-BD48-0F214E14D6EC}"/>
              </a:ext>
            </a:extLst>
          </p:cNvPr>
          <p:cNvSpPr txBox="1"/>
          <p:nvPr/>
        </p:nvSpPr>
        <p:spPr>
          <a:xfrm>
            <a:off x="1294466" y="3731109"/>
            <a:ext cx="3343275" cy="175432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Unidade Parnamirim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Mamografia Digital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Raio-X Digital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Tomografia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Ultrassonografia Geral e Doppler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293C6F-8C4E-9234-77CD-55B33D9BEFA1}"/>
              </a:ext>
            </a:extLst>
          </p:cNvPr>
          <p:cNvSpPr txBox="1"/>
          <p:nvPr/>
        </p:nvSpPr>
        <p:spPr>
          <a:xfrm>
            <a:off x="4813876" y="3260111"/>
            <a:ext cx="3354046" cy="286232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Unidade Tirol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Cintilografia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Mamografia Digital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Raio-X Digital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Ressonância Magnética (SIGNA Prime)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Tomografia Computadorizada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Ultrassonografia Geral e Doppler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9AEF76-5548-8909-A628-B9E09A8E2A09}"/>
              </a:ext>
            </a:extLst>
          </p:cNvPr>
          <p:cNvSpPr txBox="1"/>
          <p:nvPr/>
        </p:nvSpPr>
        <p:spPr>
          <a:xfrm>
            <a:off x="8310796" y="3503706"/>
            <a:ext cx="3354047" cy="258532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Unidade Lagoa Nova</a:t>
            </a:r>
            <a:endParaRPr lang="pt-BR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Cintilografia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Mamografia Digital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Raio-X Digital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Ressonância Magnética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Tomografia Computadorizada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Ultrassonografia Geral e Doppler</a:t>
            </a:r>
          </a:p>
        </p:txBody>
      </p:sp>
      <p:pic>
        <p:nvPicPr>
          <p:cNvPr id="2050" name="Picture 2" descr="CIS Seridó | Consórcio Intermunicipal de Saúde do Seridó">
            <a:extLst>
              <a:ext uri="{FF2B5EF4-FFF2-40B4-BE49-F238E27FC236}">
                <a16:creationId xmlns:a16="http://schemas.microsoft.com/office/drawing/2014/main" id="{376FF553-39FE-1582-A344-E433A289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07" y="2130270"/>
            <a:ext cx="30384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170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77F06-1EE0-A0FC-0AFE-BADA997B2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01A1D0-8263-40B0-5F00-4733F8E7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348" r="8648" b="6208"/>
          <a:stretch>
            <a:fillRect/>
          </a:stretch>
        </p:blipFill>
        <p:spPr>
          <a:xfrm>
            <a:off x="0" y="0"/>
            <a:ext cx="12192000" cy="681955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C6E8954-2995-B1E7-EFD1-F07FD35F234B}"/>
              </a:ext>
            </a:extLst>
          </p:cNvPr>
          <p:cNvSpPr/>
          <p:nvPr/>
        </p:nvSpPr>
        <p:spPr>
          <a:xfrm>
            <a:off x="871926" y="1828800"/>
            <a:ext cx="9920991" cy="352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17FFE75-497F-9B1F-9E1C-A5C2ABFF829C}"/>
              </a:ext>
            </a:extLst>
          </p:cNvPr>
          <p:cNvSpPr/>
          <p:nvPr/>
        </p:nvSpPr>
        <p:spPr>
          <a:xfrm>
            <a:off x="377251" y="6475752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37A141E-2FC4-7758-65BE-30BA4979D820}"/>
              </a:ext>
            </a:extLst>
          </p:cNvPr>
          <p:cNvSpPr/>
          <p:nvPr/>
        </p:nvSpPr>
        <p:spPr>
          <a:xfrm>
            <a:off x="1324129" y="1401580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96A25E2-33D3-24F4-4030-A3318893C66E}"/>
              </a:ext>
            </a:extLst>
          </p:cNvPr>
          <p:cNvSpPr/>
          <p:nvPr/>
        </p:nvSpPr>
        <p:spPr>
          <a:xfrm>
            <a:off x="1798820" y="1401580"/>
            <a:ext cx="4796852" cy="293274"/>
          </a:xfrm>
          <a:prstGeom prst="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FORMAS DE CONTRATAÇÃO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3723688-32F5-1149-26CD-C1C7476F7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762565"/>
              </p:ext>
            </p:extLst>
          </p:nvPr>
        </p:nvGraphicFramePr>
        <p:xfrm>
          <a:off x="4520371" y="2249632"/>
          <a:ext cx="7671629" cy="331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B961E1E2-66BE-8E1C-4378-126B79075262}"/>
              </a:ext>
            </a:extLst>
          </p:cNvPr>
          <p:cNvSpPr/>
          <p:nvPr/>
        </p:nvSpPr>
        <p:spPr>
          <a:xfrm>
            <a:off x="1618938" y="3043003"/>
            <a:ext cx="3702570" cy="13341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CONSÓRCIOS EXISTENTES</a:t>
            </a:r>
          </a:p>
        </p:txBody>
      </p:sp>
    </p:spTree>
    <p:extLst>
      <p:ext uri="{BB962C8B-B14F-4D97-AF65-F5344CB8AC3E}">
        <p14:creationId xmlns:p14="http://schemas.microsoft.com/office/powerpoint/2010/main" val="2735123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71A46-03F9-0AA1-8506-1C77BF8E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DD2BB2-4F56-0110-EBE7-DDD15EC9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00" t="11128" r="8647" b="6427"/>
          <a:stretch>
            <a:fillRect/>
          </a:stretch>
        </p:blipFill>
        <p:spPr>
          <a:xfrm>
            <a:off x="0" y="-1"/>
            <a:ext cx="12192000" cy="687052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30BB173-42E9-44EA-076C-C819DEB48DAA}"/>
              </a:ext>
            </a:extLst>
          </p:cNvPr>
          <p:cNvSpPr/>
          <p:nvPr/>
        </p:nvSpPr>
        <p:spPr>
          <a:xfrm>
            <a:off x="2413416" y="3492709"/>
            <a:ext cx="2953063" cy="8394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Mais de 18 mil exames por mês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em nossas unidades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1D4E691-4625-400B-FD7E-C56ECE1ABC5A}"/>
              </a:ext>
            </a:extLst>
          </p:cNvPr>
          <p:cNvSpPr/>
          <p:nvPr/>
        </p:nvSpPr>
        <p:spPr>
          <a:xfrm>
            <a:off x="2413415" y="4860578"/>
            <a:ext cx="2833141" cy="8394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Localização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estratégica em diferentes bairros</a:t>
            </a:r>
            <a:r>
              <a:rPr lang="pt-BR" dirty="0"/>
              <a:t> municípios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0D45513-67BC-9B82-87F9-173F491E3910}"/>
              </a:ext>
            </a:extLst>
          </p:cNvPr>
          <p:cNvSpPr/>
          <p:nvPr/>
        </p:nvSpPr>
        <p:spPr>
          <a:xfrm>
            <a:off x="6373317" y="3537678"/>
            <a:ext cx="2143594" cy="8394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2AB8FC-004F-D562-F71D-447D399EB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50008"/>
            <a:ext cx="3906383" cy="1461048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725D959-8CD9-C020-338D-97B096FBD157}"/>
              </a:ext>
            </a:extLst>
          </p:cNvPr>
          <p:cNvSpPr/>
          <p:nvPr/>
        </p:nvSpPr>
        <p:spPr>
          <a:xfrm>
            <a:off x="6373317" y="4860577"/>
            <a:ext cx="2833141" cy="8394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Equipe 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Especializada</a:t>
            </a:r>
            <a:endParaRPr lang="pt-BR" b="1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A62825F-60A7-63CA-3FA3-A6E6C28ED535}"/>
              </a:ext>
            </a:extLst>
          </p:cNvPr>
          <p:cNvSpPr/>
          <p:nvPr/>
        </p:nvSpPr>
        <p:spPr>
          <a:xfrm>
            <a:off x="6373317" y="3492709"/>
            <a:ext cx="2833141" cy="8394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Equipamentos de 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Alta Tecnologia</a:t>
            </a:r>
            <a:endParaRPr lang="pt-BR" b="1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E17AF76-550F-9ADE-98FE-B2D06841806E}"/>
              </a:ext>
            </a:extLst>
          </p:cNvPr>
          <p:cNvSpPr/>
          <p:nvPr/>
        </p:nvSpPr>
        <p:spPr>
          <a:xfrm>
            <a:off x="179882" y="6445770"/>
            <a:ext cx="1424066" cy="284814"/>
          </a:xfrm>
          <a:prstGeom prst="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161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A01A7-C054-0BCD-45ED-C3366CE9C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B70849-4805-99B3-3B70-96DF97CCC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348" r="8648" b="6208"/>
          <a:stretch>
            <a:fillRect/>
          </a:stretch>
        </p:blipFill>
        <p:spPr>
          <a:xfrm>
            <a:off x="0" y="0"/>
            <a:ext cx="12192000" cy="681955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80B3087-26B0-C6EE-B2F4-5F32B8A62517}"/>
              </a:ext>
            </a:extLst>
          </p:cNvPr>
          <p:cNvSpPr/>
          <p:nvPr/>
        </p:nvSpPr>
        <p:spPr>
          <a:xfrm>
            <a:off x="871926" y="1828800"/>
            <a:ext cx="9920991" cy="352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44FEB58-9DFB-D66B-86CD-32C75953C911}"/>
              </a:ext>
            </a:extLst>
          </p:cNvPr>
          <p:cNvSpPr/>
          <p:nvPr/>
        </p:nvSpPr>
        <p:spPr>
          <a:xfrm>
            <a:off x="377251" y="6475752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0356BE2-8833-467B-5E54-97A4BF3CF448}"/>
              </a:ext>
            </a:extLst>
          </p:cNvPr>
          <p:cNvSpPr/>
          <p:nvPr/>
        </p:nvSpPr>
        <p:spPr>
          <a:xfrm>
            <a:off x="1324129" y="1401580"/>
            <a:ext cx="2143594" cy="209861"/>
          </a:xfrm>
          <a:prstGeom prst="round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69E53D4-9573-878B-1F08-46BBA7347FF6}"/>
              </a:ext>
            </a:extLst>
          </p:cNvPr>
          <p:cNvSpPr/>
          <p:nvPr/>
        </p:nvSpPr>
        <p:spPr>
          <a:xfrm>
            <a:off x="1798820" y="1401580"/>
            <a:ext cx="3942413" cy="293274"/>
          </a:xfrm>
          <a:prstGeom prst="rect">
            <a:avLst/>
          </a:prstGeom>
          <a:solidFill>
            <a:srgbClr val="A51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EQUIPE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5FAFDA4-F5BB-33C3-7BE9-A63ADE28E8B0}"/>
              </a:ext>
            </a:extLst>
          </p:cNvPr>
          <p:cNvSpPr txBox="1"/>
          <p:nvPr/>
        </p:nvSpPr>
        <p:spPr>
          <a:xfrm>
            <a:off x="3040509" y="3425252"/>
            <a:ext cx="268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NATÁLIA BIANE</a:t>
            </a:r>
          </a:p>
          <a:p>
            <a:r>
              <a:rPr lang="pt-BR" dirty="0"/>
              <a:t>(31) 99693-1530</a:t>
            </a:r>
          </a:p>
          <a:p>
            <a:r>
              <a:rPr lang="pt-BR" sz="1200" i="1" dirty="0"/>
              <a:t>natalia.biane@grupopardini.com.br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30E12E8-1F32-1F00-4C33-EF29E07A1694}"/>
              </a:ext>
            </a:extLst>
          </p:cNvPr>
          <p:cNvSpPr/>
          <p:nvPr/>
        </p:nvSpPr>
        <p:spPr>
          <a:xfrm>
            <a:off x="1324129" y="3222885"/>
            <a:ext cx="1344120" cy="127416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97E99ED-1ABB-5033-9DAB-EEBA4906E792}"/>
              </a:ext>
            </a:extLst>
          </p:cNvPr>
          <p:cNvSpPr/>
          <p:nvPr/>
        </p:nvSpPr>
        <p:spPr>
          <a:xfrm>
            <a:off x="1324129" y="4714407"/>
            <a:ext cx="1344120" cy="127416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D3BF38F-5A2B-73F0-1B93-9BD8124D7FDD}"/>
              </a:ext>
            </a:extLst>
          </p:cNvPr>
          <p:cNvSpPr/>
          <p:nvPr/>
        </p:nvSpPr>
        <p:spPr>
          <a:xfrm>
            <a:off x="7162798" y="4714407"/>
            <a:ext cx="1344120" cy="127416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E133824-10FD-BD0E-5F17-F2A200D4964A}"/>
              </a:ext>
            </a:extLst>
          </p:cNvPr>
          <p:cNvSpPr/>
          <p:nvPr/>
        </p:nvSpPr>
        <p:spPr>
          <a:xfrm>
            <a:off x="7162798" y="3222885"/>
            <a:ext cx="1344120" cy="127416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49F279C-2FEB-4187-8EB9-478E3D24542E}"/>
              </a:ext>
            </a:extLst>
          </p:cNvPr>
          <p:cNvSpPr txBox="1"/>
          <p:nvPr/>
        </p:nvSpPr>
        <p:spPr>
          <a:xfrm>
            <a:off x="8753005" y="4935990"/>
            <a:ext cx="2683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DANILO OLIVEIRA</a:t>
            </a:r>
          </a:p>
          <a:p>
            <a:r>
              <a:rPr lang="pt-BR" dirty="0"/>
              <a:t>Executivo de Contas</a:t>
            </a:r>
          </a:p>
          <a:p>
            <a:r>
              <a:rPr lang="pt-BR" dirty="0"/>
              <a:t>(84) 98898-3063</a:t>
            </a:r>
          </a:p>
          <a:p>
            <a:r>
              <a:rPr lang="pt-BR" sz="1200" i="1" dirty="0"/>
              <a:t>danilo.osantos@grupofleury.com.br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57E8DBD-594B-9439-6066-05A317ABD1EF}"/>
              </a:ext>
            </a:extLst>
          </p:cNvPr>
          <p:cNvSpPr txBox="1"/>
          <p:nvPr/>
        </p:nvSpPr>
        <p:spPr>
          <a:xfrm>
            <a:off x="3040509" y="4940216"/>
            <a:ext cx="2723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CRISTIANA NEULAR</a:t>
            </a:r>
          </a:p>
          <a:p>
            <a:r>
              <a:rPr lang="pt-BR" dirty="0"/>
              <a:t>Analista Nordeste</a:t>
            </a:r>
          </a:p>
          <a:p>
            <a:r>
              <a:rPr lang="pt-BR" dirty="0"/>
              <a:t>(31) 99693-1530</a:t>
            </a:r>
          </a:p>
          <a:p>
            <a:r>
              <a:rPr lang="pt-BR" sz="1200" i="1" dirty="0"/>
              <a:t>cristiana.neular@grupopardini.com.br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0F21406-BE4C-28C0-E380-AE1FA280931D}"/>
              </a:ext>
            </a:extLst>
          </p:cNvPr>
          <p:cNvSpPr txBox="1"/>
          <p:nvPr/>
        </p:nvSpPr>
        <p:spPr>
          <a:xfrm>
            <a:off x="8753005" y="3314553"/>
            <a:ext cx="268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THAIS CERCHI</a:t>
            </a:r>
          </a:p>
          <a:p>
            <a:r>
              <a:rPr lang="pt-BR" dirty="0"/>
              <a:t>(84) 99480-7279</a:t>
            </a:r>
          </a:p>
          <a:p>
            <a:r>
              <a:rPr lang="pt-BR" sz="1200" i="1" dirty="0"/>
              <a:t>thais.cerchi@grupofleury.com.br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CD7D56C-8006-8D97-C0AE-CF3F15B219D6}"/>
              </a:ext>
            </a:extLst>
          </p:cNvPr>
          <p:cNvSpPr txBox="1"/>
          <p:nvPr/>
        </p:nvSpPr>
        <p:spPr>
          <a:xfrm>
            <a:off x="1798820" y="2368446"/>
            <a:ext cx="2383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A51008"/>
                </a:solidFill>
              </a:rPr>
              <a:t>B2G - LICITAÇÕES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594F0D2-03DD-D3C5-1F66-21E0F1E2C255}"/>
              </a:ext>
            </a:extLst>
          </p:cNvPr>
          <p:cNvSpPr txBox="1"/>
          <p:nvPr/>
        </p:nvSpPr>
        <p:spPr>
          <a:xfrm>
            <a:off x="6879229" y="2366134"/>
            <a:ext cx="4557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A51008"/>
                </a:solidFill>
              </a:rPr>
              <a:t>RELACIONAMENTO COMERCIAL RN</a:t>
            </a:r>
          </a:p>
        </p:txBody>
      </p:sp>
    </p:spTree>
    <p:extLst>
      <p:ext uri="{BB962C8B-B14F-4D97-AF65-F5344CB8AC3E}">
        <p14:creationId xmlns:p14="http://schemas.microsoft.com/office/powerpoint/2010/main" val="1681025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AB7AE-0FF7-3252-0A5C-F57E9798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91FBF5-D4C6-6813-0CCD-48DC1257E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51" b="85132" l="16869" r="82967">
                        <a14:foregroundMark x1="39898" y1="49609" x2="39898" y2="49609"/>
                        <a14:foregroundMark x1="43777" y1="50911" x2="43777" y2="50911"/>
                        <a14:foregroundMark x1="45388" y1="52604" x2="45388" y2="52604"/>
                        <a14:foregroundMark x1="47657" y1="54036" x2="47657" y2="54036"/>
                        <a14:backgroundMark x1="21596" y1="66016" x2="65666" y2="70964"/>
                        <a14:backgroundMark x1="65666" y1="70964" x2="81845" y2="67708"/>
                      </a14:backgroundRemoval>
                    </a14:imgEffect>
                  </a14:imgLayer>
                </a14:imgProps>
              </a:ext>
            </a:extLst>
          </a:blip>
          <a:srcRect l="8607" t="11128" r="8771" b="6645"/>
          <a:stretch>
            <a:fillRect/>
          </a:stretch>
        </p:blipFill>
        <p:spPr>
          <a:xfrm>
            <a:off x="0" y="14989"/>
            <a:ext cx="12192000" cy="6821713"/>
          </a:xfrm>
          <a:prstGeom prst="rect">
            <a:avLst/>
          </a:prstGeom>
          <a:solidFill>
            <a:srgbClr val="DC1F27"/>
          </a:solidFill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4924FC3-BB5B-9072-4E01-AB8886297CDF}"/>
              </a:ext>
            </a:extLst>
          </p:cNvPr>
          <p:cNvSpPr/>
          <p:nvPr/>
        </p:nvSpPr>
        <p:spPr>
          <a:xfrm>
            <a:off x="4227221" y="5005528"/>
            <a:ext cx="4017367" cy="10493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bg1"/>
                </a:solidFill>
              </a:rPr>
              <a:t>Business </a:t>
            </a:r>
            <a:r>
              <a:rPr lang="pt-BR" sz="2000" i="1" dirty="0" err="1">
                <a:solidFill>
                  <a:schemeClr val="bg1"/>
                </a:solidFill>
              </a:rPr>
              <a:t>to</a:t>
            </a:r>
            <a:r>
              <a:rPr lang="pt-BR" sz="2000" i="1" dirty="0">
                <a:solidFill>
                  <a:schemeClr val="bg1"/>
                </a:solidFill>
              </a:rPr>
              <a:t> </a:t>
            </a:r>
            <a:r>
              <a:rPr lang="pt-BR" sz="2000" i="1" dirty="0" err="1">
                <a:solidFill>
                  <a:schemeClr val="bg1"/>
                </a:solidFill>
              </a:rPr>
              <a:t>Government</a:t>
            </a:r>
            <a:endParaRPr lang="pt-BR" sz="2000" i="1" dirty="0">
              <a:solidFill>
                <a:schemeClr val="bg1"/>
              </a:solidFill>
            </a:endParaRPr>
          </a:p>
          <a:p>
            <a:pPr algn="ctr"/>
            <a:r>
              <a:rPr lang="pt-BR" sz="2000" i="1" dirty="0">
                <a:solidFill>
                  <a:schemeClr val="bg1"/>
                </a:solidFill>
              </a:rPr>
              <a:t>b2g@grupofleury.com.br</a:t>
            </a:r>
          </a:p>
        </p:txBody>
      </p:sp>
    </p:spTree>
    <p:extLst>
      <p:ext uri="{BB962C8B-B14F-4D97-AF65-F5344CB8AC3E}">
        <p14:creationId xmlns:p14="http://schemas.microsoft.com/office/powerpoint/2010/main" val="502077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30D3B-7BFE-AFC8-8204-5D46FA504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34DA42-E9E0-B4C4-F06E-05FD22E3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58" t="16814" r="12212" b="5990"/>
          <a:stretch>
            <a:fillRect/>
          </a:stretch>
        </p:blipFill>
        <p:spPr>
          <a:xfrm>
            <a:off x="-25176" y="29982"/>
            <a:ext cx="12260764" cy="6980724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673D3B7-4E1C-1F85-1B27-36254E304331}"/>
              </a:ext>
            </a:extLst>
          </p:cNvPr>
          <p:cNvSpPr/>
          <p:nvPr/>
        </p:nvSpPr>
        <p:spPr>
          <a:xfrm>
            <a:off x="239844" y="6464508"/>
            <a:ext cx="1499016" cy="419725"/>
          </a:xfrm>
          <a:prstGeom prst="round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36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09448-D18F-7A92-D3B7-5B92985EA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3FF88E-2A9D-FB7B-6B0C-8030632F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7" t="10473" r="8279" b="6864"/>
          <a:stretch>
            <a:fillRect/>
          </a:stretch>
        </p:blipFill>
        <p:spPr>
          <a:xfrm>
            <a:off x="21968" y="14991"/>
            <a:ext cx="12237762" cy="684300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CCE0E80-A1FD-6E53-B505-5F11742AC8C0}"/>
              </a:ext>
            </a:extLst>
          </p:cNvPr>
          <p:cNvSpPr/>
          <p:nvPr/>
        </p:nvSpPr>
        <p:spPr>
          <a:xfrm>
            <a:off x="239844" y="6430779"/>
            <a:ext cx="1319134" cy="329783"/>
          </a:xfrm>
          <a:prstGeom prst="roundRect">
            <a:avLst/>
          </a:prstGeom>
          <a:solidFill>
            <a:srgbClr val="CF8F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13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1565B-EE59-DB69-A15C-E9A9DABF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B85F207-1901-F102-AC53-E1FD6ADD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7" t="10473" r="8279" b="6864"/>
          <a:stretch>
            <a:fillRect/>
          </a:stretch>
        </p:blipFill>
        <p:spPr>
          <a:xfrm>
            <a:off x="2377" y="0"/>
            <a:ext cx="12189623" cy="6857999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7CB8AD5-5055-9C58-CD17-24030C2D1410}"/>
              </a:ext>
            </a:extLst>
          </p:cNvPr>
          <p:cNvSpPr/>
          <p:nvPr/>
        </p:nvSpPr>
        <p:spPr>
          <a:xfrm>
            <a:off x="239844" y="6580682"/>
            <a:ext cx="1319134" cy="179880"/>
          </a:xfrm>
          <a:prstGeom prst="roundRect">
            <a:avLst/>
          </a:prstGeom>
          <a:solidFill>
            <a:srgbClr val="CF8F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445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DFDA8-3BB2-5148-3DB6-BA678157E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037BD15-717F-C927-CB11-7A0B574B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1349" r="8647" b="6427"/>
          <a:stretch>
            <a:fillRect/>
          </a:stretch>
        </p:blipFill>
        <p:spPr>
          <a:xfrm>
            <a:off x="0" y="0"/>
            <a:ext cx="12192000" cy="6801472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196961E-2A73-C484-1863-C3BB1E85EDC0}"/>
              </a:ext>
            </a:extLst>
          </p:cNvPr>
          <p:cNvSpPr/>
          <p:nvPr/>
        </p:nvSpPr>
        <p:spPr>
          <a:xfrm>
            <a:off x="239844" y="6370819"/>
            <a:ext cx="1319134" cy="329783"/>
          </a:xfrm>
          <a:prstGeom prst="roundRect">
            <a:avLst/>
          </a:prstGeom>
          <a:solidFill>
            <a:srgbClr val="62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945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38F25-4DE2-8E41-2660-2DA9832F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2C0AFA-D0FA-080C-04A5-BF0C9B668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7" t="10692" r="8525" b="6865"/>
          <a:stretch>
            <a:fillRect/>
          </a:stretch>
        </p:blipFill>
        <p:spPr>
          <a:xfrm>
            <a:off x="-1" y="0"/>
            <a:ext cx="12260723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3745DE7-48F6-70A7-2024-16B9FBCFFFF2}"/>
              </a:ext>
            </a:extLst>
          </p:cNvPr>
          <p:cNvSpPr/>
          <p:nvPr/>
        </p:nvSpPr>
        <p:spPr>
          <a:xfrm>
            <a:off x="239844" y="6565692"/>
            <a:ext cx="1319134" cy="134910"/>
          </a:xfrm>
          <a:prstGeom prst="roundRect">
            <a:avLst/>
          </a:prstGeom>
          <a:solidFill>
            <a:srgbClr val="62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97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98B61-C882-1A9D-AD17-E03643BE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37B6F1-E64E-6394-50A5-3E235B92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4" t="10692" r="8525" b="6865"/>
          <a:stretch>
            <a:fillRect/>
          </a:stretch>
        </p:blipFill>
        <p:spPr>
          <a:xfrm>
            <a:off x="0" y="0"/>
            <a:ext cx="12278914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85DB872-36B2-39F9-3E7D-7F3E3440AD0B}"/>
              </a:ext>
            </a:extLst>
          </p:cNvPr>
          <p:cNvSpPr/>
          <p:nvPr/>
        </p:nvSpPr>
        <p:spPr>
          <a:xfrm>
            <a:off x="599604" y="1663919"/>
            <a:ext cx="11197653" cy="40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03445D-6597-BD59-8054-9E30CDB4048F}"/>
              </a:ext>
            </a:extLst>
          </p:cNvPr>
          <p:cNvSpPr/>
          <p:nvPr/>
        </p:nvSpPr>
        <p:spPr>
          <a:xfrm>
            <a:off x="7764905" y="6268398"/>
            <a:ext cx="4032352" cy="20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DCACC2E-F291-5DEE-AD69-04154D126852}"/>
              </a:ext>
            </a:extLst>
          </p:cNvPr>
          <p:cNvSpPr/>
          <p:nvPr/>
        </p:nvSpPr>
        <p:spPr>
          <a:xfrm>
            <a:off x="764495" y="5111646"/>
            <a:ext cx="884424" cy="524656"/>
          </a:xfrm>
          <a:prstGeom prst="rect">
            <a:avLst/>
          </a:prstGeom>
          <a:solidFill>
            <a:srgbClr val="C19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DB0F15C-72F7-7708-E1ED-574619196C81}"/>
              </a:ext>
            </a:extLst>
          </p:cNvPr>
          <p:cNvSpPr/>
          <p:nvPr/>
        </p:nvSpPr>
        <p:spPr>
          <a:xfrm>
            <a:off x="239844" y="6640643"/>
            <a:ext cx="1319134" cy="59959"/>
          </a:xfrm>
          <a:prstGeom prst="roundRect">
            <a:avLst/>
          </a:prstGeom>
          <a:solidFill>
            <a:srgbClr val="62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6931856-0248-5B30-9CDF-54590682F190}"/>
              </a:ext>
            </a:extLst>
          </p:cNvPr>
          <p:cNvSpPr/>
          <p:nvPr/>
        </p:nvSpPr>
        <p:spPr>
          <a:xfrm>
            <a:off x="497173" y="3636384"/>
            <a:ext cx="11197653" cy="75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9361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</TotalTime>
  <Words>416</Words>
  <Application>Microsoft Office PowerPoint</Application>
  <PresentationFormat>Widescreen</PresentationFormat>
  <Paragraphs>118</Paragraphs>
  <Slides>36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InclusiveSans</vt:lpstr>
      <vt:lpstr>Symbol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Natalia Biane Alves dos Santos</dc:creator>
  <cp:lastModifiedBy>Natalia Biane Alves dos Santos</cp:lastModifiedBy>
  <cp:revision>12</cp:revision>
  <dcterms:created xsi:type="dcterms:W3CDTF">2025-10-12T16:55:11Z</dcterms:created>
  <dcterms:modified xsi:type="dcterms:W3CDTF">2025-10-15T11:50:15Z</dcterms:modified>
</cp:coreProperties>
</file>