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4" r:id="rId4"/>
    <p:sldId id="258" r:id="rId5"/>
    <p:sldId id="265" r:id="rId6"/>
    <p:sldId id="263" r:id="rId7"/>
    <p:sldId id="259" r:id="rId8"/>
    <p:sldId id="260" r:id="rId9"/>
    <p:sldId id="261" r:id="rId10"/>
    <p:sldId id="266" r:id="rId11"/>
    <p:sldId id="269" r:id="rId12"/>
    <p:sldId id="262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eide Nóbrega" initials="EN" lastIdx="1" clrIdx="0">
    <p:extLst>
      <p:ext uri="{19B8F6BF-5375-455C-9EA6-DF929625EA0E}">
        <p15:presenceInfo xmlns:p15="http://schemas.microsoft.com/office/powerpoint/2012/main" userId="de1b295702a2be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31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50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226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9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42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47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1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19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53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43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2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32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5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9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29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1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9E28-B343-47C1-87F2-D1FEDB73A7AC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BDF13C-8EC2-4A7F-9424-800EFDA001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60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25C4F6F-2D96-4BFE-8765-7F087611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3091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8886FE8-1B3E-43F5-92DD-97FBDC260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1" y="272617"/>
            <a:ext cx="5745018" cy="23876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TEMA: EXECUÇÃO DAS EMENDAS PARLAMENTARES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AABB96A7-5ABD-44AA-8590-926A923AF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64" y="5209165"/>
            <a:ext cx="3408218" cy="1090035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 Black" panose="020B0A04020102020204" pitchFamily="34" charset="0"/>
              </a:rPr>
              <a:t>EVANEIDE NÓBREGA</a:t>
            </a:r>
          </a:p>
          <a:p>
            <a:r>
              <a:rPr lang="pt-BR" b="1" dirty="0">
                <a:latin typeface="Arial Black" panose="020B0A04020102020204" pitchFamily="34" charset="0"/>
              </a:rPr>
              <a:t>CONSULTORA TÉCNICA</a:t>
            </a:r>
          </a:p>
        </p:txBody>
      </p:sp>
    </p:spTree>
    <p:extLst>
      <p:ext uri="{BB962C8B-B14F-4D97-AF65-F5344CB8AC3E}">
        <p14:creationId xmlns:p14="http://schemas.microsoft.com/office/powerpoint/2010/main" val="374679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F512F-5D5C-445B-B8D8-B672D65A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42" y="284018"/>
            <a:ext cx="11025139" cy="884743"/>
          </a:xfrm>
        </p:spPr>
        <p:txBody>
          <a:bodyPr>
            <a:noAutofit/>
          </a:bodyPr>
          <a:lstStyle/>
          <a:p>
            <a:r>
              <a:rPr lang="pt-BR" sz="5400" b="1" u="sng" dirty="0">
                <a:solidFill>
                  <a:schemeClr val="tx1"/>
                </a:solidFill>
              </a:rPr>
              <a:t>COMO CADASTRAR AS EMENDAS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43A702-A925-4286-A091-EABEA276D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1842" y="1775330"/>
            <a:ext cx="4079393" cy="884743"/>
          </a:xfrm>
        </p:spPr>
        <p:txBody>
          <a:bodyPr>
            <a:noAutofit/>
          </a:bodyPr>
          <a:lstStyle/>
          <a:p>
            <a:r>
              <a:rPr lang="pt-BR" sz="5400" b="1" dirty="0"/>
              <a:t>INVESTSUS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B8AC8A-640C-4E37-A008-283ECD77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4674" y="2941059"/>
            <a:ext cx="5938636" cy="975881"/>
          </a:xfrm>
        </p:spPr>
        <p:txBody>
          <a:bodyPr>
            <a:noAutofit/>
          </a:bodyPr>
          <a:lstStyle/>
          <a:p>
            <a:r>
              <a:rPr lang="pt-BR" sz="5400" b="1" dirty="0"/>
              <a:t>TRANSFERE GOV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7C8B8930-CB82-437C-A132-A47F4715F8AA}"/>
              </a:ext>
            </a:extLst>
          </p:cNvPr>
          <p:cNvSpPr txBox="1">
            <a:spLocks/>
          </p:cNvSpPr>
          <p:nvPr/>
        </p:nvSpPr>
        <p:spPr>
          <a:xfrm>
            <a:off x="5999364" y="4530798"/>
            <a:ext cx="5938636" cy="961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/>
              <a:t>PROTOCOLO</a:t>
            </a:r>
            <a:r>
              <a:rPr lang="pt-BR" sz="5400" dirty="0"/>
              <a:t> MS</a:t>
            </a:r>
          </a:p>
        </p:txBody>
      </p:sp>
    </p:spTree>
    <p:extLst>
      <p:ext uri="{BB962C8B-B14F-4D97-AF65-F5344CB8AC3E}">
        <p14:creationId xmlns:p14="http://schemas.microsoft.com/office/powerpoint/2010/main" val="99967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E8EFCCC-F980-45F4-81CF-BC3B2D27C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72" y="230910"/>
            <a:ext cx="11212945" cy="1911926"/>
          </a:xfrm>
        </p:spPr>
        <p:txBody>
          <a:bodyPr>
            <a:noAutofit/>
          </a:bodyPr>
          <a:lstStyle/>
          <a:p>
            <a:pPr algn="just"/>
            <a:r>
              <a:rPr lang="pt-BR" sz="5400" b="1" dirty="0">
                <a:solidFill>
                  <a:schemeClr val="tx1"/>
                </a:solidFill>
              </a:rPr>
              <a:t>PARA CADASTRAR A EMENDA MAC DE BANCADA, É NECESSÁRIO...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9DE09DAF-C545-4109-A228-102EE193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013" y="2757742"/>
            <a:ext cx="11008204" cy="2202185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u="sng" dirty="0">
                <a:solidFill>
                  <a:schemeClr val="tx1"/>
                </a:solidFill>
              </a:rPr>
              <a:t>CONHECER MINHA DEMANDA REPRIMIDA;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</a:rPr>
              <a:t>CONHECER A TABELA SUS (SIGTAP);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</a:rPr>
              <a:t>CONHECER OS POSSÍVEIS PRESTADORES (CNES)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2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1D8BA3-14D3-4F43-A7E6-029507D07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8" t="14546" r="9167" b="41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0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11D3B0-DD2B-447D-A3DC-5A90EFC07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3" b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4CB7AD-A76F-4777-9D30-E9EBA694F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739" r="1" b="491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D1F837-2BC9-49B7-94B1-8D096D4FEC66}"/>
              </a:ext>
            </a:extLst>
          </p:cNvPr>
          <p:cNvSpPr txBox="1"/>
          <p:nvPr/>
        </p:nvSpPr>
        <p:spPr>
          <a:xfrm>
            <a:off x="5643419" y="138546"/>
            <a:ext cx="6391564" cy="6432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dirty="0">
                <a:effectLst/>
                <a:latin typeface="Arial" panose="020B0604020202020204" pitchFamily="34" charset="0"/>
              </a:rPr>
              <a:t>FINALIDADE DE AVALIAÇÃO DE RISCO CIRÚRGICO, ENCAMINHAMENTO E GESTÃO DO CUIDADO DE USUÁRIOS QUE NECESSITEM DE ATENÇÃO ESPECIALIZADA POR MEIO DO CONJUNTO DE PROCEDIMENTOS: </a:t>
            </a:r>
          </a:p>
          <a:p>
            <a:pPr algn="just"/>
            <a:endParaRPr lang="pt-BR" sz="2400" b="1" i="1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i="1" dirty="0">
                <a:effectLst/>
                <a:latin typeface="Arial" panose="020B0604020202020204" pitchFamily="34" charset="0"/>
              </a:rPr>
              <a:t>CONSULTA MÉDICA ESPECIALIZADA;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i="1" dirty="0">
                <a:effectLst/>
                <a:latin typeface="Arial" panose="020B0604020202020204" pitchFamily="34" charset="0"/>
              </a:rPr>
              <a:t>ELETROCARDIOGRAMA;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i="1" dirty="0">
                <a:effectLst/>
                <a:latin typeface="Arial" panose="020B0604020202020204" pitchFamily="34" charset="0"/>
              </a:rPr>
              <a:t>RADIOGRAFIA DE TÓRAX;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i="1" dirty="0">
                <a:effectLst/>
                <a:latin typeface="Arial" panose="020B0604020202020204" pitchFamily="34" charset="0"/>
              </a:rPr>
              <a:t>EXAMES LABORATORIAIS PARA RISCO CIRÚRGICO;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i="1" dirty="0">
                <a:effectLst/>
                <a:latin typeface="Arial" panose="020B0604020202020204" pitchFamily="34" charset="0"/>
              </a:rPr>
              <a:t>CONSULTA OU TELECONSULTA DE RETORNO.</a:t>
            </a:r>
          </a:p>
          <a:p>
            <a:endParaRPr lang="pt-BR" sz="2400" dirty="0">
              <a:solidFill>
                <a:srgbClr val="1969A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</a:rPr>
              <a:t>F</a:t>
            </a:r>
            <a:r>
              <a:rPr lang="pt-BR" sz="2400" b="1" i="0" dirty="0">
                <a:effectLst/>
                <a:latin typeface="Arial" panose="020B0604020202020204" pitchFamily="34" charset="0"/>
              </a:rPr>
              <a:t>undo de Ações Estratégicas e Compensações (FAEC)</a:t>
            </a:r>
            <a:endParaRPr lang="pt-BR" sz="2400" b="1" i="1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i="1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i="1" dirty="0">
                <a:latin typeface="Arial" panose="020B0604020202020204" pitchFamily="34" charset="0"/>
              </a:rPr>
              <a:t>VALOR DA OCI: R$ 130,00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2485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ED4CFFA-3805-4F17-8EC1-95398A5E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7" b="50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7BBBB77-C5C7-4B60-841C-733E8C4E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7AFD-A045-4284-BC62-0158B5599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40" y="206280"/>
            <a:ext cx="11220642" cy="948265"/>
          </a:xfrm>
        </p:spPr>
        <p:txBody>
          <a:bodyPr/>
          <a:lstStyle/>
          <a:p>
            <a:pPr algn="l"/>
            <a:r>
              <a:rPr lang="pt-BR" b="1" dirty="0"/>
              <a:t>É PRECISO AINDA LEMBRAR...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6D13C7-43A9-45CD-A7AF-AB04002E2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40" y="1537814"/>
            <a:ext cx="7892473" cy="3782372"/>
          </a:xfrm>
        </p:spPr>
        <p:txBody>
          <a:bodyPr>
            <a:noAutofit/>
          </a:bodyPr>
          <a:lstStyle/>
          <a:p>
            <a:pPr algn="l"/>
            <a:r>
              <a:rPr lang="pt-BR" sz="4000" b="1" dirty="0">
                <a:solidFill>
                  <a:schemeClr val="tx1"/>
                </a:solidFill>
              </a:rPr>
              <a:t>DO ORÇAMENTO...</a:t>
            </a:r>
          </a:p>
          <a:p>
            <a:pPr algn="l"/>
            <a:r>
              <a:rPr lang="pt-BR" sz="4000" b="1" dirty="0">
                <a:solidFill>
                  <a:schemeClr val="tx1"/>
                </a:solidFill>
              </a:rPr>
              <a:t>DO EMPENHO...</a:t>
            </a:r>
          </a:p>
          <a:p>
            <a:pPr algn="l"/>
            <a:r>
              <a:rPr lang="pt-BR" sz="4000" b="1" dirty="0">
                <a:solidFill>
                  <a:schemeClr val="tx1"/>
                </a:solidFill>
              </a:rPr>
              <a:t>DO PAGAMENTO...</a:t>
            </a:r>
          </a:p>
          <a:p>
            <a:pPr algn="l"/>
            <a:r>
              <a:rPr lang="pt-BR" sz="4000" b="1" dirty="0">
                <a:solidFill>
                  <a:schemeClr val="tx1"/>
                </a:solidFill>
              </a:rPr>
              <a:t>DA PRESTAÇÃO DE CONTAS...</a:t>
            </a:r>
          </a:p>
          <a:p>
            <a:pPr algn="l"/>
            <a:r>
              <a:rPr lang="pt-BR" sz="4000" b="1" dirty="0">
                <a:solidFill>
                  <a:schemeClr val="tx1"/>
                </a:solidFill>
              </a:rPr>
              <a:t>DO DIGISUS...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441A38E-01AB-43D4-B91F-A732BC7AE4A8}"/>
              </a:ext>
            </a:extLst>
          </p:cNvPr>
          <p:cNvSpPr txBox="1">
            <a:spLocks/>
          </p:cNvSpPr>
          <p:nvPr/>
        </p:nvSpPr>
        <p:spPr>
          <a:xfrm>
            <a:off x="8300413" y="5843539"/>
            <a:ext cx="3891587" cy="854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000" b="1" dirty="0">
                <a:solidFill>
                  <a:schemeClr val="tx1"/>
                </a:solidFill>
              </a:rPr>
              <a:t>OBRIGADA!!!</a:t>
            </a:r>
          </a:p>
          <a:p>
            <a:pPr algn="l"/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9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A77C9-99D2-4D88-8958-D474FC25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374073"/>
            <a:ext cx="11508507" cy="795106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EMENDAS PUBLICADAS EM PORTARIA PARA EXECUÇÃO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B3CE9E-0BDD-4687-8EB4-F226DFE87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273" y="5818520"/>
            <a:ext cx="9065490" cy="5584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3200" b="1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pt-BR" sz="3200" b="1" dirty="0"/>
              <a:t>https://portaldatransparencia.gov.br/emendas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D22687-2B62-4B89-8F7A-62FD9E030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019" y="1230745"/>
            <a:ext cx="5532581" cy="4396509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1D35"/>
                </a:solidFill>
                <a:effectLst/>
                <a:latin typeface="Google Sans"/>
              </a:rPr>
              <a:t>Emendas de Bancada:</a:t>
            </a:r>
            <a:r>
              <a:rPr lang="pt-BR" sz="2400" b="0" i="0" dirty="0">
                <a:solidFill>
                  <a:srgbClr val="001D35"/>
                </a:solidFill>
                <a:effectLst/>
                <a:latin typeface="Google Sans"/>
              </a:rPr>
              <a:t> Propostas pelas bancadas estaduais no Congresso, voltadas a interesses de cada estado.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1D35"/>
                </a:solidFill>
                <a:effectLst/>
                <a:latin typeface="Google Sans"/>
              </a:rPr>
              <a:t>Emendas de Comissão:</a:t>
            </a:r>
            <a:r>
              <a:rPr lang="pt-BR" sz="2400" b="0" i="0" dirty="0">
                <a:solidFill>
                  <a:srgbClr val="001D35"/>
                </a:solidFill>
                <a:effectLst/>
                <a:latin typeface="Google Sans"/>
              </a:rPr>
              <a:t> Apresentadas por comissões técnicas da Câmara e do Senado, ou pelas Mesas Diretoras.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1D35"/>
                </a:solidFill>
                <a:effectLst/>
                <a:latin typeface="Google Sans"/>
              </a:rPr>
              <a:t>Emendas de Relator:</a:t>
            </a:r>
            <a:r>
              <a:rPr lang="pt-BR" sz="2400" b="0" i="0" dirty="0">
                <a:solidFill>
                  <a:srgbClr val="001D35"/>
                </a:solidFill>
                <a:effectLst/>
                <a:latin typeface="Google Sans"/>
              </a:rPr>
              <a:t> De autoria do deputado ou senador que produz o parecer final sobre o Orçamento, ou de relatores setoriais para áreas específicas. 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DB4383B-5AC5-4D9D-92FC-38E4BE6D1197}"/>
              </a:ext>
            </a:extLst>
          </p:cNvPr>
          <p:cNvSpPr txBox="1">
            <a:spLocks/>
          </p:cNvSpPr>
          <p:nvPr/>
        </p:nvSpPr>
        <p:spPr>
          <a:xfrm>
            <a:off x="406400" y="1422010"/>
            <a:ext cx="5624945" cy="4205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2400" b="1" dirty="0">
                <a:solidFill>
                  <a:srgbClr val="001D35"/>
                </a:solidFill>
                <a:latin typeface="Google Sans"/>
              </a:rPr>
              <a:t>Emendas Individuais:</a:t>
            </a:r>
            <a:endParaRPr lang="pt-BR" sz="2400" dirty="0">
              <a:solidFill>
                <a:srgbClr val="001D35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1D35"/>
                </a:solidFill>
                <a:latin typeface="Google Sans"/>
              </a:rPr>
              <a:t>Transferências com finalidade definida:</a:t>
            </a:r>
            <a:r>
              <a:rPr lang="pt-BR" sz="2400" dirty="0">
                <a:solidFill>
                  <a:srgbClr val="001D35"/>
                </a:solidFill>
                <a:latin typeface="Google Sans"/>
              </a:rPr>
              <a:t> Propostas por um parlamentar, com recursos vinculados a uma programação específica na área da saúde.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1D35"/>
                </a:solidFill>
                <a:latin typeface="Google Sans"/>
              </a:rPr>
              <a:t>Transferências Especiais:</a:t>
            </a:r>
            <a:r>
              <a:rPr lang="pt-BR" sz="2400" dirty="0">
                <a:solidFill>
                  <a:srgbClr val="001D35"/>
                </a:solidFill>
                <a:latin typeface="Google Sans"/>
              </a:rPr>
              <a:t> Alocam recursos diretamente para estados e municípios, sem a necessidade de convênio.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0" indent="0">
              <a:buFont typeface="Wingdings 3" charset="2"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7516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479AF-8629-4688-B0C4-C5E5A35F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4" y="156236"/>
            <a:ext cx="2946401" cy="6628021"/>
          </a:xfrm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sz="2400" b="1" i="0" cap="all" dirty="0">
                <a:solidFill>
                  <a:srgbClr val="162937"/>
                </a:solidFill>
                <a:effectLst/>
                <a:latin typeface="rawline"/>
              </a:rPr>
              <a:t>PORTARIA CONJUNTA MF/MGI Nº 15, DE 28 DE JULHO DE 2025</a:t>
            </a:r>
            <a:br>
              <a:rPr lang="pt-BR" sz="2400" b="1" i="0" cap="all" dirty="0">
                <a:solidFill>
                  <a:srgbClr val="162937"/>
                </a:solidFill>
                <a:effectLst/>
                <a:latin typeface="rawline"/>
              </a:rPr>
            </a:br>
            <a:r>
              <a:rPr lang="pt-BR" sz="2400" b="0" i="0" dirty="0">
                <a:solidFill>
                  <a:srgbClr val="162937"/>
                </a:solidFill>
                <a:effectLst/>
                <a:latin typeface="rawline"/>
              </a:rPr>
              <a:t>Dispõe sobre o processo de execução orçamentária e financeira pela União da transferência especial de que trata o art. 166-A, caput, inciso I da Constituição, e estabelece regras de execução da despesa e de transparência a serem observadas por estados, Distrito Federal e municípios.</a:t>
            </a:r>
            <a:br>
              <a:rPr lang="pt-BR" sz="2400" b="0" i="0" dirty="0">
                <a:solidFill>
                  <a:srgbClr val="162937"/>
                </a:solidFill>
                <a:effectLst/>
                <a:latin typeface="rawline"/>
              </a:rPr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585924-704B-445C-9437-CAF5A6921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6917" y="156237"/>
            <a:ext cx="2789084" cy="652486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i="0" cap="all" dirty="0">
                <a:solidFill>
                  <a:srgbClr val="162937"/>
                </a:solidFill>
                <a:effectLst/>
                <a:latin typeface="rawline"/>
              </a:rPr>
              <a:t>Portaria GM/MS Nº 6.904, DE 28 DE abril DE 2025</a:t>
            </a:r>
          </a:p>
          <a:p>
            <a:pPr marL="0" indent="0" algn="just">
              <a:buNone/>
            </a:pPr>
            <a:r>
              <a:rPr lang="pt-BR" sz="2400" b="0" i="0" dirty="0">
                <a:solidFill>
                  <a:srgbClr val="162937"/>
                </a:solidFill>
                <a:effectLst/>
                <a:latin typeface="rawline"/>
              </a:rPr>
              <a:t>Dispõe sobre as regras para as transferências do Fundo Nacional de Saúde, relativas a emendas individuais que destinarem recursos ao Sistema Único de Saúde - SUS, em 2025.</a:t>
            </a:r>
          </a:p>
          <a:p>
            <a:endParaRPr lang="pt-BR" sz="2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948F33-33A0-440B-BBE6-B0ACEC0E2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003" y="135491"/>
            <a:ext cx="2716185" cy="652486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i="0" cap="all" dirty="0">
                <a:solidFill>
                  <a:srgbClr val="162937"/>
                </a:solidFill>
                <a:effectLst/>
                <a:latin typeface="rawline"/>
              </a:rPr>
              <a:t>Portaria GM/</a:t>
            </a:r>
            <a:r>
              <a:rPr lang="pt-BR" sz="2400" b="1" i="0" cap="all" dirty="0" err="1">
                <a:solidFill>
                  <a:srgbClr val="162937"/>
                </a:solidFill>
                <a:effectLst/>
                <a:latin typeface="rawline"/>
              </a:rPr>
              <a:t>ms</a:t>
            </a:r>
            <a:r>
              <a:rPr lang="pt-BR" sz="2400" b="1" i="0" cap="all" dirty="0">
                <a:solidFill>
                  <a:srgbClr val="162937"/>
                </a:solidFill>
                <a:effectLst/>
                <a:latin typeface="rawline"/>
              </a:rPr>
              <a:t> Nº 6.916, DE 6 DE MAIO DE 2025</a:t>
            </a:r>
          </a:p>
          <a:p>
            <a:pPr marL="0" indent="0" algn="just">
              <a:buNone/>
            </a:pPr>
            <a:r>
              <a:rPr lang="pt-BR" sz="2400" b="0" i="0" dirty="0">
                <a:solidFill>
                  <a:srgbClr val="162937"/>
                </a:solidFill>
                <a:effectLst/>
                <a:latin typeface="rawline"/>
              </a:rPr>
              <a:t>Estabelece procedimentos para execução de despesas em ações e serviços públicos de saúde por meio de transferências fundo a fundo, em parcelas únicas de custeio da Atenção Primária à Saúde e da Atenção Especializada à Saúde.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3CF381-E7DF-49D7-AE7C-CEA57FDD9F1E}"/>
              </a:ext>
            </a:extLst>
          </p:cNvPr>
          <p:cNvSpPr txBox="1"/>
          <p:nvPr/>
        </p:nvSpPr>
        <p:spPr>
          <a:xfrm>
            <a:off x="9157408" y="113666"/>
            <a:ext cx="2878868" cy="6524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i="0" cap="all" dirty="0">
                <a:solidFill>
                  <a:srgbClr val="162937"/>
                </a:solidFill>
                <a:effectLst/>
                <a:latin typeface="rawline"/>
              </a:rPr>
              <a:t>Portaria GM/</a:t>
            </a:r>
            <a:r>
              <a:rPr lang="pt-BR" sz="2200" b="1" i="0" cap="all" dirty="0" err="1">
                <a:solidFill>
                  <a:srgbClr val="162937"/>
                </a:solidFill>
                <a:effectLst/>
                <a:latin typeface="rawline"/>
              </a:rPr>
              <a:t>ms</a:t>
            </a:r>
            <a:r>
              <a:rPr lang="pt-BR" sz="2200" b="1" i="0" cap="all" dirty="0">
                <a:solidFill>
                  <a:srgbClr val="162937"/>
                </a:solidFill>
                <a:effectLst/>
                <a:latin typeface="rawline"/>
              </a:rPr>
              <a:t> Nº 6.928, DE 28 DE maio DE 2025</a:t>
            </a:r>
          </a:p>
          <a:p>
            <a:pPr algn="just"/>
            <a:r>
              <a:rPr lang="pt-BR" sz="2200" b="0" i="0" dirty="0">
                <a:solidFill>
                  <a:srgbClr val="162937"/>
                </a:solidFill>
                <a:effectLst/>
                <a:latin typeface="rawline"/>
              </a:rPr>
              <a:t>Dispõe sobre as regras para as transferências do Fundo Nacional de Saúde, relativas a emendas bancada estadual, de comissão permanente do Senado Federal, da Câmara dos Deputados e de comissão mista permanente do Congresso Nacional que destinarem recursos ao Sistema Único de Saúde - SUS, em 2025.</a:t>
            </a:r>
          </a:p>
        </p:txBody>
      </p:sp>
    </p:spTree>
    <p:extLst>
      <p:ext uri="{BB962C8B-B14F-4D97-AF65-F5344CB8AC3E}">
        <p14:creationId xmlns:p14="http://schemas.microsoft.com/office/powerpoint/2010/main" val="1737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97C2D6-37B2-4A7D-A541-99754561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547" y="2230172"/>
            <a:ext cx="6428508" cy="1135352"/>
          </a:xfrm>
        </p:spPr>
        <p:txBody>
          <a:bodyPr>
            <a:no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Programa Agora Tem Especialistas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Programa Mais Acesso a Especialistas</a:t>
            </a:r>
            <a:endParaRPr lang="pt-BR" sz="2400" b="1" dirty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B34091-BA03-4B3C-91FA-4CA6D77F0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273" y="405424"/>
            <a:ext cx="11127509" cy="1135352"/>
          </a:xfrm>
        </p:spPr>
        <p:txBody>
          <a:bodyPr>
            <a:normAutofit/>
          </a:bodyPr>
          <a:lstStyle/>
          <a:p>
            <a:r>
              <a:rPr lang="pt-BR" sz="2000" b="1" dirty="0"/>
              <a:t>NOTA TÉCNICA Nº 15/2023-SAES/GAB/SAES/MS </a:t>
            </a:r>
          </a:p>
          <a:p>
            <a:r>
              <a:rPr lang="pt-BR" sz="2000" b="1" dirty="0"/>
              <a:t>ANÁLISE DE IMPACTO REGULATÓRIO: PROGRAMA NACIONAL DE EXPANSÃO E QUALIFICAÇÃO DA ATENÇÃO AMBULATORIAL ESPECIALIZADA</a:t>
            </a:r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E3D9F319-47E2-4CFC-84CA-CC4BBC78C954}"/>
              </a:ext>
            </a:extLst>
          </p:cNvPr>
          <p:cNvSpPr/>
          <p:nvPr/>
        </p:nvSpPr>
        <p:spPr>
          <a:xfrm>
            <a:off x="489527" y="2103581"/>
            <a:ext cx="4331854" cy="13254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DOIS PROGRAMAS</a:t>
            </a:r>
            <a:endParaRPr lang="pt-BR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06B95D-0791-406C-9867-0A13357B5421}"/>
              </a:ext>
            </a:extLst>
          </p:cNvPr>
          <p:cNvSpPr txBox="1"/>
          <p:nvPr/>
        </p:nvSpPr>
        <p:spPr>
          <a:xfrm>
            <a:off x="489527" y="4118396"/>
            <a:ext cx="109520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Considerando a Portaria n° 1.604/GM/MS, de 18 de outubro de 2023, que institui a Política Nacional de Atenção Especializada em Saúde (PNAES), no âmbito do Sistema Único de Saúde; e</a:t>
            </a:r>
          </a:p>
          <a:p>
            <a:endParaRPr lang="pt-BR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Considerando a Portaria nº 3.492/GM/MS, de 08 de abril de 2024, que institui o Programa Nacional de Expansão e Qualificação da Atenção Ambulatorial Especializada no âmbito do Sistema Único de Saúde (SUS),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0478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A251D-0EED-424E-9DA4-7852F9E9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258618"/>
            <a:ext cx="3109575" cy="138545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 ESTUDO MOSTROU...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5C3CE7-7F91-4425-9757-23FFD68B9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1891" y="258618"/>
            <a:ext cx="8571345" cy="2669309"/>
          </a:xfrm>
        </p:spPr>
        <p:txBody>
          <a:bodyPr>
            <a:noAutofit/>
          </a:bodyPr>
          <a:lstStyle/>
          <a:p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Dificuldade de acesso da população usuária do SUS à atenção ambulatorial especializada; </a:t>
            </a:r>
          </a:p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baixa qualidade da atenção à saúde;</a:t>
            </a:r>
          </a:p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éficit de especialistas;</a:t>
            </a:r>
          </a:p>
          <a:p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Déficit de financiamento</a:t>
            </a:r>
          </a:p>
          <a:p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Sistemas de i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nformação que não registram a demanda reprimida</a:t>
            </a:r>
            <a:endParaRPr lang="pt-B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sz="2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108AB2-971F-40F0-8147-EAAFE0478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51" y="3153498"/>
            <a:ext cx="11800993" cy="3445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Entendemos que a base legal para a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implementação do Programa Nacional de Expansão e Qualificação da Atenção Ambulatorial Especializada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a competência da SAES/MS tem lastro legal em normativas diversas a saber: </a:t>
            </a:r>
          </a:p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ei 8080 de 1990, dentre outros, em seu Art. 7º inciso II -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integralidade de assistência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e no inciso XII -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capacidade de resolução dos serviços em todos os níveis de assistência; </a:t>
            </a:r>
            <a:endParaRPr lang="pt-B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 Portaria Nº 4.279, de 30 de dezembro de 2010, que estabelece as diretrizes para a organização da Rede de Atenção à Saúde no âmbito do Sistema Único de Saúde (SUS);</a:t>
            </a: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Decreto nº 11.798, de 28 de novembro de 2023, em seu Art. 26, que estabelece as competências gerais da Secretaria de Atenção Especializada à Saúde, sendo os incisos abaixo os que mais dialogam com o Programa Nacional de Expansão e Qualificação da Atenção Ambulatorial Especializada: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0220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CF35A-E33C-4367-A4C3-4DDD5622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39" y="101600"/>
            <a:ext cx="11477721" cy="1320800"/>
          </a:xfrm>
        </p:spPr>
        <p:txBody>
          <a:bodyPr>
            <a:noAutofit/>
          </a:bodyPr>
          <a:lstStyle/>
          <a:p>
            <a:r>
              <a:rPr lang="pt-B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Portaria GM/MS nº 1.604 de 2023 traz em seus conteúdos enunciados, conceitos, diretrizes e eixos que fundamentam a política. Destacamos alguns que podem ser menos conhecidos por profissionais de outras áreas. </a:t>
            </a:r>
            <a:br>
              <a:rPr lang="pt-BR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77F91A-3F27-4677-8A59-0ED5D7A26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12" y="1652590"/>
            <a:ext cx="5855853" cy="5103810"/>
          </a:xfrm>
        </p:spPr>
        <p:txBody>
          <a:bodyPr>
            <a:noAutofit/>
          </a:bodyPr>
          <a:lstStyle/>
          <a:p>
            <a:r>
              <a:rPr lang="pt-BR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 conceito de </a:t>
            </a:r>
            <a:r>
              <a:rPr lang="pt-BR" sz="2000" b="1" i="1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Fee</a:t>
            </a:r>
            <a:r>
              <a:rPr lang="pt-BR" sz="2000" b="1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for Service 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mencionado nessa AIR é conhecido como modelo de conta aberta. </a:t>
            </a:r>
          </a:p>
          <a:p>
            <a:pPr marL="0" indent="0" algn="just">
              <a:buNone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Utilizado há décadas no Brasil,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é predominante na Saúde Suplementar,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mas também é o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modelo hegemônico na contratualização do poder público com a rede complementar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(privados com e sem fins lucrativos). Neste modelo,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 partes estabelecem previamente uma tabela de preços por procedimento ou conjunto deles e o prestador é remunerado por procedimento executado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 valores praticados por procedimento variam amplamente entre diferentes prestadores e pagadores.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desempenho ou os custos reais não são levados em conta. Remunera-se a quantidade, não a qualidade.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Ex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reinternações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decorrentes de evoluções clínicas ou erros médicos são novamente remuneradas.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277350-71B9-4351-999C-B44D2C4C4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837" y="1652589"/>
            <a:ext cx="5751176" cy="4812865"/>
          </a:xfrm>
        </p:spPr>
        <p:txBody>
          <a:bodyPr>
            <a:noAutofit/>
          </a:bodyPr>
          <a:lstStyle/>
          <a:p>
            <a:r>
              <a:rPr lang="pt-B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Ofertas de Cuidados Integrados – OCI: </a:t>
            </a:r>
          </a:p>
          <a:p>
            <a:pPr marL="0" indent="0" algn="just">
              <a:buNone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“Uma OCI é um conjunto de procedimentos (consultas, exames e outros procedimentos) e de tecnologias de cuidado necessários a uma atenção oportuna e com qualidade, integrados para concluir uma etapa na linha de cuidado ou na condução de agravos específicos de rápida resolução, seja de diagnóstico ou tratamento, e incluindo sempre referência e contrarreferência segura, bem como transição para Atenção Primária à Saúde (APS)”. 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2561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A3C687D-0836-4EAE-9307-9BCFC125F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41" b="4512"/>
          <a:stretch/>
        </p:blipFill>
        <p:spPr>
          <a:xfrm>
            <a:off x="0" y="1"/>
            <a:ext cx="12191999" cy="67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9F5D57-1877-40D6-869F-DEC3058AC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76" b="4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4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9D0217-A881-4C49-BF34-0617BC008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8" t="14141" r="7879" b="4108"/>
          <a:stretch/>
        </p:blipFill>
        <p:spPr>
          <a:xfrm>
            <a:off x="50397" y="0"/>
            <a:ext cx="12141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51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1046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Google Sans</vt:lpstr>
      <vt:lpstr>Noto Sans</vt:lpstr>
      <vt:lpstr>rawline</vt:lpstr>
      <vt:lpstr>Trebuchet MS</vt:lpstr>
      <vt:lpstr>Wingdings</vt:lpstr>
      <vt:lpstr>Wingdings 3</vt:lpstr>
      <vt:lpstr>Facetado</vt:lpstr>
      <vt:lpstr>TEMA: EXECUÇÃO DAS EMENDAS PARLAMENTARES</vt:lpstr>
      <vt:lpstr>EMENDAS PUBLICADAS EM PORTARIA PARA EXECUÇÃO</vt:lpstr>
      <vt:lpstr>PORTARIA CONJUNTA MF/MGI Nº 15, DE 28 DE JULHO DE 2025 Dispõe sobre o processo de execução orçamentária e financeira pela União da transferência especial de que trata o art. 166-A, caput, inciso I da Constituição, e estabelece regras de execução da despesa e de transparência a serem observadas por estados, Distrito Federal e municípios. </vt:lpstr>
      <vt:lpstr>Apresentação do PowerPoint</vt:lpstr>
      <vt:lpstr>O ESTUDO MOSTROU...</vt:lpstr>
      <vt:lpstr>A Portaria GM/MS nº 1.604 de 2023 traz em seus conteúdos enunciados, conceitos, diretrizes e eixos que fundamentam a política. Destacamos alguns que podem ser menos conhecidos por profissionais de outras áreas.  </vt:lpstr>
      <vt:lpstr>Apresentação do PowerPoint</vt:lpstr>
      <vt:lpstr>Apresentação do PowerPoint</vt:lpstr>
      <vt:lpstr>Apresentação do PowerPoint</vt:lpstr>
      <vt:lpstr>COMO CADASTRAR AS EMENDAS</vt:lpstr>
      <vt:lpstr>PARA CADASTRAR A EMENDA MAC DE BANCADA, É NECESSÁRIO...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 PRECISO AINDA LEMBRAR...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EXECUÇÃO DAS EMENDAS PARLAMENTARES</dc:title>
  <dc:creator>Evaneide Nóbrega</dc:creator>
  <cp:lastModifiedBy>Evaneide Nóbrega</cp:lastModifiedBy>
  <cp:revision>10</cp:revision>
  <dcterms:created xsi:type="dcterms:W3CDTF">2025-10-14T15:22:20Z</dcterms:created>
  <dcterms:modified xsi:type="dcterms:W3CDTF">2025-10-15T10:43:08Z</dcterms:modified>
</cp:coreProperties>
</file>