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94" r:id="rId12"/>
    <p:sldId id="29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5143500" type="screen16x9"/>
  <p:notesSz cx="6858000" cy="9144000"/>
  <p:embeddedFontLst>
    <p:embeddedFont>
      <p:font typeface="Overlock" panose="020B0604020202020204" charset="0"/>
      <p:regular r:id="rId43"/>
      <p:bold r:id="rId44"/>
      <p:italic r:id="rId45"/>
      <p:boldItalic r:id="rId46"/>
    </p:embeddedFont>
    <p:embeddedFont>
      <p:font typeface="Tahoma" panose="020B0604030504040204" pitchFamily="34" charset="0"/>
      <p:regular r:id="rId47"/>
      <p:bold r:id="rId48"/>
    </p:embeddedFont>
    <p:embeddedFont>
      <p:font typeface="Balthazar" panose="020B0604020202020204" charset="0"/>
      <p:regular r:id="rId49"/>
    </p:embeddedFont>
    <p:embeddedFont>
      <p:font typeface="Montserrat SemiBold" panose="020B0604020202020204" charset="0"/>
      <p:regular r:id="rId50"/>
      <p:bold r:id="rId51"/>
      <p:italic r:id="rId52"/>
      <p:boldItalic r:id="rId53"/>
    </p:embeddedFont>
    <p:embeddedFont>
      <p:font typeface="Poppins" panose="020B0604020202020204" charset="0"/>
      <p:regular r:id="rId54"/>
      <p:bold r:id="rId55"/>
      <p:italic r:id="rId56"/>
      <p:boldItalic r:id="rId57"/>
    </p:embeddedFont>
    <p:embeddedFont>
      <p:font typeface="Roboto" panose="020B0604020202020204" charset="0"/>
      <p:regular r:id="rId58"/>
      <p:bold r:id="rId59"/>
      <p:italic r:id="rId60"/>
      <p:boldItalic r:id="rId61"/>
    </p:embeddedFont>
    <p:embeddedFont>
      <p:font typeface="Montserrat" panose="020B0604020202020204" charset="0"/>
      <p:regular r:id="rId62"/>
      <p:bold r:id="rId63"/>
      <p:italic r:id="rId64"/>
      <p:boldItalic r:id="rId65"/>
    </p:embeddedFont>
    <p:embeddedFont>
      <p:font typeface="Montserrat ExtraBold" panose="020B0604020202020204" charset="0"/>
      <p:bold r:id="rId66"/>
      <p:boldItalic r:id="rId67"/>
    </p:embeddedFont>
    <p:embeddedFont>
      <p:font typeface="Candara" panose="020E0502030303020204" pitchFamily="34" charset="0"/>
      <p:regular r:id="rId68"/>
      <p:bold r:id="rId69"/>
      <p:italic r:id="rId70"/>
      <p:boldItalic r:id="rId71"/>
    </p:embeddedFont>
    <p:embeddedFont>
      <p:font typeface="Poppins Medium"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C2D078-0CD2-45B7-9CC4-776DB696C224}">
  <a:tblStyle styleId="{34C2D078-0CD2-45B7-9CC4-776DB696C2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349F07-1815-41CE-AE1B-F1A3D08518FE}"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25997A-2233-4DBB-B0FB-0D81867FBE2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CE9552-77DD-44E4-A65B-705BADD7D611}" styleName="Table_3">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font" Target="fonts/font26.fntdata"/><Relationship Id="rId76" Type="http://schemas.openxmlformats.org/officeDocument/2006/relationships/font" Target="fonts/font34.fntdata"/><Relationship Id="rId7" Type="http://schemas.openxmlformats.org/officeDocument/2006/relationships/slide" Target="slides/slide6.xml"/><Relationship Id="rId71" Type="http://schemas.openxmlformats.org/officeDocument/2006/relationships/font" Target="fonts/font2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font" Target="fonts/font32.fntdata"/><Relationship Id="rId79" Type="http://schemas.openxmlformats.org/officeDocument/2006/relationships/font" Target="fonts/font37.fntdata"/><Relationship Id="rId5" Type="http://schemas.openxmlformats.org/officeDocument/2006/relationships/slide" Target="slides/slide4.xml"/><Relationship Id="rId61" Type="http://schemas.openxmlformats.org/officeDocument/2006/relationships/font" Target="fonts/font19.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font" Target="fonts/font31.fntdata"/><Relationship Id="rId78" Type="http://schemas.openxmlformats.org/officeDocument/2006/relationships/font" Target="fonts/font36.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77" Type="http://schemas.openxmlformats.org/officeDocument/2006/relationships/font" Target="fonts/font35.fntdata"/><Relationship Id="rId8" Type="http://schemas.openxmlformats.org/officeDocument/2006/relationships/slide" Target="slides/slide7.xml"/><Relationship Id="rId51" Type="http://schemas.openxmlformats.org/officeDocument/2006/relationships/font" Target="fonts/font9.fntdata"/><Relationship Id="rId72" Type="http://schemas.openxmlformats.org/officeDocument/2006/relationships/font" Target="fonts/font30.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font" Target="fonts/font3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14692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e413c78f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7e413c78fe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455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bad247a9d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bad247a9d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131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d9840ae8a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d9840ae8a4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248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d9840ae8a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d9840ae8a4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558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7f365a62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337f365a627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828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8f8493dcd_0_6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48f8493dcd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22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e872fdc9b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g1e872fdc9b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282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d9840ae8a4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2d9840ae8a4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657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f21261daf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1f21261dafb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543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ed140ad387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ed140ad38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1714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8693c0555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28693c0555d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191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c77ce83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2ec77ce83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102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d9840ae8a4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2d9840ae8a4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569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8693c0555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g28693c0555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09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37f365a62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337f365a62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8972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48f8493dcd_0_1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g248f8493dcd_0_1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108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8693c0555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g28693c0555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5801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d9840ae8a4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g2d9840ae8a4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405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37f365a62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g337f365a62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7478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e4283bdc0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g2e4283bdc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15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37f365a62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g337f365a627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2394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2d9840ae8a4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g2d9840ae8a4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128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bad247a9d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bad247a9d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8193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48f8493dcd_0_15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g248f8493dcd_0_1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857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28693c0555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g28693c0555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6542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7e413c78fe_8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3" name="Google Shape;923;g27e413c78fe_8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7676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d9840ae8a4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g2d9840ae8a4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756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48f8493dcd_0_17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3" name="Google Shape;943;g248f8493dcd_0_1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7876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8693c0555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4" name="Google Shape;984;g28693c0555d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1253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d9840ae8a4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g2d9840ae8a4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7450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347de79ecc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2" name="Google Shape;1002;g347de79ecce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8225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d9840ae8a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2" name="Google Shape;1012;g2d9840ae8a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5236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2d9840ae8a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1" name="Google Shape;1021;g2d9840ae8a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356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8f8493dc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48f8493dc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48f8493dcd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4</a:t>
            </a:fld>
            <a:endParaRPr/>
          </a:p>
        </p:txBody>
      </p:sp>
    </p:spTree>
    <p:extLst>
      <p:ext uri="{BB962C8B-B14F-4D97-AF65-F5344CB8AC3E}">
        <p14:creationId xmlns:p14="http://schemas.microsoft.com/office/powerpoint/2010/main" val="3969853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27e413c78fe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g27e413c78fe_0_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691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7e413c78fe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7e413c78fe_0_7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201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d9840ae8a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d9840ae8a4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964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8f8493dcd_0_4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48f8493dcd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6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693c055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8693c055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318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d9840ae8a4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2d9840ae8a4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584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conteúdo">
  <p:cSld name="Título e conteúdo">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110" y="1203390"/>
            <a:ext cx="8229300" cy="2983200"/>
          </a:xfrm>
          <a:prstGeom prst="rect">
            <a:avLst/>
          </a:prstGeom>
          <a:noFill/>
          <a:ln>
            <a:noFill/>
          </a:ln>
        </p:spPr>
        <p:txBody>
          <a:bodyPr spcFirstLastPara="1" wrap="square" lIns="0" tIns="0" rIns="0" bIns="0"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767880" y="4852980"/>
            <a:ext cx="1615500" cy="205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632580" y="4852980"/>
            <a:ext cx="4425300" cy="205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128350" y="4852980"/>
            <a:ext cx="729600" cy="205800"/>
          </a:xfrm>
          <a:prstGeom prst="rect">
            <a:avLst/>
          </a:prstGeom>
          <a:noFill/>
          <a:ln>
            <a:noFill/>
          </a:ln>
        </p:spPr>
        <p:txBody>
          <a:bodyPr spcFirstLastPara="1" wrap="square" lIns="68575" tIns="34275" rIns="68575" bIns="34275" anchor="ctr" anchorCtr="0">
            <a:normAutofit lnSpcReduction="10000"/>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6"/>
        <p:cNvGrpSpPr/>
        <p:nvPr/>
      </p:nvGrpSpPr>
      <p:grpSpPr>
        <a:xfrm>
          <a:off x="0" y="0"/>
          <a:ext cx="0" cy="0"/>
          <a:chOff x="0" y="0"/>
          <a:chExt cx="0" cy="0"/>
        </a:xfrm>
      </p:grpSpPr>
      <p:sp>
        <p:nvSpPr>
          <p:cNvPr id="57" name="Google Shape;57;p14"/>
          <p:cNvSpPr txBox="1">
            <a:spLocks noGrp="1"/>
          </p:cNvSpPr>
          <p:nvPr>
            <p:ph type="subTitle" idx="1"/>
          </p:nvPr>
        </p:nvSpPr>
        <p:spPr>
          <a:xfrm>
            <a:off x="1421550" y="1815075"/>
            <a:ext cx="18891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800" b="1">
                <a:solidFill>
                  <a:schemeClr val="accent6"/>
                </a:solidFill>
                <a:latin typeface="Poppins"/>
                <a:ea typeface="Poppins"/>
                <a:cs typeface="Poppins"/>
                <a:sym typeface="Poppins"/>
              </a:defRPr>
            </a:lvl1pPr>
            <a:lvl2pPr lvl="1"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2pPr>
            <a:lvl3pPr lvl="2"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3pPr>
            <a:lvl4pPr lvl="3"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4pPr>
            <a:lvl5pPr lvl="4"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5pPr>
            <a:lvl6pPr lvl="5"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6pPr>
            <a:lvl7pPr lvl="6"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7pPr>
            <a:lvl8pPr lvl="7" algn="ctr" rtl="0">
              <a:lnSpc>
                <a:spcPct val="115000"/>
              </a:lnSpc>
              <a:spcBef>
                <a:spcPts val="1600"/>
              </a:spcBef>
              <a:spcAft>
                <a:spcPts val="0"/>
              </a:spcAft>
              <a:buSzPts val="1400"/>
              <a:buNone/>
              <a:defRPr sz="1800" b="1">
                <a:solidFill>
                  <a:schemeClr val="accent6"/>
                </a:solidFill>
                <a:latin typeface="Poppins"/>
                <a:ea typeface="Poppins"/>
                <a:cs typeface="Poppins"/>
                <a:sym typeface="Poppins"/>
              </a:defRPr>
            </a:lvl8pPr>
            <a:lvl9pPr lvl="8" algn="ctr" rtl="0">
              <a:lnSpc>
                <a:spcPct val="115000"/>
              </a:lnSpc>
              <a:spcBef>
                <a:spcPts val="1600"/>
              </a:spcBef>
              <a:spcAft>
                <a:spcPts val="1600"/>
              </a:spcAft>
              <a:buSzPts val="1400"/>
              <a:buNone/>
              <a:defRPr sz="1800" b="1">
                <a:solidFill>
                  <a:schemeClr val="accent6"/>
                </a:solidFill>
                <a:latin typeface="Poppins"/>
                <a:ea typeface="Poppins"/>
                <a:cs typeface="Poppins"/>
                <a:sym typeface="Poppins"/>
              </a:defRPr>
            </a:lvl9pPr>
          </a:lstStyle>
          <a:p>
            <a:endParaRPr/>
          </a:p>
        </p:txBody>
      </p:sp>
      <p:sp>
        <p:nvSpPr>
          <p:cNvPr id="58" name="Google Shape;58;p14"/>
          <p:cNvSpPr txBox="1">
            <a:spLocks noGrp="1"/>
          </p:cNvSpPr>
          <p:nvPr>
            <p:ph type="title"/>
          </p:nvPr>
        </p:nvSpPr>
        <p:spPr>
          <a:xfrm>
            <a:off x="1826250" y="1245044"/>
            <a:ext cx="1079700" cy="46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59" name="Google Shape;59;p14"/>
          <p:cNvSpPr txBox="1">
            <a:spLocks noGrp="1"/>
          </p:cNvSpPr>
          <p:nvPr>
            <p:ph type="subTitle" idx="2"/>
          </p:nvPr>
        </p:nvSpPr>
        <p:spPr>
          <a:xfrm>
            <a:off x="1421550" y="3667825"/>
            <a:ext cx="18891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800" b="1">
                <a:solidFill>
                  <a:schemeClr val="accent3"/>
                </a:solidFill>
                <a:latin typeface="Poppins"/>
                <a:ea typeface="Poppins"/>
                <a:cs typeface="Poppins"/>
                <a:sym typeface="Poppins"/>
              </a:defRPr>
            </a:lvl1pPr>
            <a:lvl2pPr lvl="1"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2pPr>
            <a:lvl3pPr lvl="2"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3pPr>
            <a:lvl4pPr lvl="3"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4pPr>
            <a:lvl5pPr lvl="4"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5pPr>
            <a:lvl6pPr lvl="5"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6pPr>
            <a:lvl7pPr lvl="6"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7pPr>
            <a:lvl8pPr lvl="7" algn="ctr" rtl="0">
              <a:lnSpc>
                <a:spcPct val="115000"/>
              </a:lnSpc>
              <a:spcBef>
                <a:spcPts val="1600"/>
              </a:spcBef>
              <a:spcAft>
                <a:spcPts val="0"/>
              </a:spcAft>
              <a:buSzPts val="1400"/>
              <a:buNone/>
              <a:defRPr sz="1800" b="1">
                <a:solidFill>
                  <a:schemeClr val="accent3"/>
                </a:solidFill>
                <a:latin typeface="Poppins"/>
                <a:ea typeface="Poppins"/>
                <a:cs typeface="Poppins"/>
                <a:sym typeface="Poppins"/>
              </a:defRPr>
            </a:lvl8pPr>
            <a:lvl9pPr lvl="8" algn="ctr" rtl="0">
              <a:lnSpc>
                <a:spcPct val="115000"/>
              </a:lnSpc>
              <a:spcBef>
                <a:spcPts val="1600"/>
              </a:spcBef>
              <a:spcAft>
                <a:spcPts val="1600"/>
              </a:spcAft>
              <a:buSzPts val="1400"/>
              <a:buNone/>
              <a:defRPr sz="1800" b="1">
                <a:solidFill>
                  <a:schemeClr val="accent3"/>
                </a:solidFill>
                <a:latin typeface="Poppins"/>
                <a:ea typeface="Poppins"/>
                <a:cs typeface="Poppins"/>
                <a:sym typeface="Poppins"/>
              </a:defRPr>
            </a:lvl9pPr>
          </a:lstStyle>
          <a:p>
            <a:endParaRPr/>
          </a:p>
        </p:txBody>
      </p:sp>
      <p:sp>
        <p:nvSpPr>
          <p:cNvPr id="60" name="Google Shape;60;p14"/>
          <p:cNvSpPr txBox="1">
            <a:spLocks noGrp="1"/>
          </p:cNvSpPr>
          <p:nvPr>
            <p:ph type="subTitle" idx="3"/>
          </p:nvPr>
        </p:nvSpPr>
        <p:spPr>
          <a:xfrm>
            <a:off x="720000" y="4026725"/>
            <a:ext cx="32922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600">
                <a:solidFill>
                  <a:schemeClr val="dk2"/>
                </a:solidFill>
                <a:latin typeface="Poppins"/>
                <a:ea typeface="Poppins"/>
                <a:cs typeface="Poppins"/>
                <a:sym typeface="Poppins"/>
              </a:defRPr>
            </a:lvl1pPr>
            <a:lvl2pPr lvl="1"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2pPr>
            <a:lvl3pPr lvl="2"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3pPr>
            <a:lvl4pPr lvl="3"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4pPr>
            <a:lvl5pPr lvl="4"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5pPr>
            <a:lvl6pPr lvl="5"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6pPr>
            <a:lvl7pPr lvl="6"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7pPr>
            <a:lvl8pPr lvl="7"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8pPr>
            <a:lvl9pPr lvl="8" algn="ctr" rtl="0">
              <a:lnSpc>
                <a:spcPct val="115000"/>
              </a:lnSpc>
              <a:spcBef>
                <a:spcPts val="1600"/>
              </a:spcBef>
              <a:spcAft>
                <a:spcPts val="1600"/>
              </a:spcAft>
              <a:buSzPts val="1400"/>
              <a:buNone/>
              <a:defRPr sz="1600">
                <a:solidFill>
                  <a:schemeClr val="dk2"/>
                </a:solidFill>
                <a:latin typeface="Poppins"/>
                <a:ea typeface="Poppins"/>
                <a:cs typeface="Poppins"/>
                <a:sym typeface="Poppins"/>
              </a:defRPr>
            </a:lvl9pPr>
          </a:lstStyle>
          <a:p>
            <a:endParaRPr/>
          </a:p>
        </p:txBody>
      </p:sp>
      <p:sp>
        <p:nvSpPr>
          <p:cNvPr id="61" name="Google Shape;61;p14"/>
          <p:cNvSpPr txBox="1">
            <a:spLocks noGrp="1"/>
          </p:cNvSpPr>
          <p:nvPr>
            <p:ph type="title" idx="4"/>
          </p:nvPr>
        </p:nvSpPr>
        <p:spPr>
          <a:xfrm>
            <a:off x="1826250" y="3103620"/>
            <a:ext cx="1079700" cy="46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62" name="Google Shape;62;p14"/>
          <p:cNvSpPr txBox="1">
            <a:spLocks noGrp="1"/>
          </p:cNvSpPr>
          <p:nvPr>
            <p:ph type="subTitle" idx="5"/>
          </p:nvPr>
        </p:nvSpPr>
        <p:spPr>
          <a:xfrm>
            <a:off x="5833500" y="3667825"/>
            <a:ext cx="18891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800" b="1">
                <a:solidFill>
                  <a:schemeClr val="accent1"/>
                </a:solidFill>
                <a:latin typeface="Poppins"/>
                <a:ea typeface="Poppins"/>
                <a:cs typeface="Poppins"/>
                <a:sym typeface="Poppins"/>
              </a:defRPr>
            </a:lvl1pPr>
            <a:lvl2pPr lvl="1"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2pPr>
            <a:lvl3pPr lvl="2"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3pPr>
            <a:lvl4pPr lvl="3"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4pPr>
            <a:lvl5pPr lvl="4"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5pPr>
            <a:lvl6pPr lvl="5"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6pPr>
            <a:lvl7pPr lvl="6"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7pPr>
            <a:lvl8pPr lvl="7" algn="ctr" rtl="0">
              <a:lnSpc>
                <a:spcPct val="115000"/>
              </a:lnSpc>
              <a:spcBef>
                <a:spcPts val="1600"/>
              </a:spcBef>
              <a:spcAft>
                <a:spcPts val="0"/>
              </a:spcAft>
              <a:buSzPts val="1400"/>
              <a:buNone/>
              <a:defRPr sz="1800" b="1">
                <a:solidFill>
                  <a:schemeClr val="accent1"/>
                </a:solidFill>
                <a:latin typeface="Poppins"/>
                <a:ea typeface="Poppins"/>
                <a:cs typeface="Poppins"/>
                <a:sym typeface="Poppins"/>
              </a:defRPr>
            </a:lvl8pPr>
            <a:lvl9pPr lvl="8" algn="ctr" rtl="0">
              <a:lnSpc>
                <a:spcPct val="115000"/>
              </a:lnSpc>
              <a:spcBef>
                <a:spcPts val="1600"/>
              </a:spcBef>
              <a:spcAft>
                <a:spcPts val="1600"/>
              </a:spcAft>
              <a:buSzPts val="1400"/>
              <a:buNone/>
              <a:defRPr sz="1800" b="1">
                <a:solidFill>
                  <a:schemeClr val="accent1"/>
                </a:solidFill>
                <a:latin typeface="Poppins"/>
                <a:ea typeface="Poppins"/>
                <a:cs typeface="Poppins"/>
                <a:sym typeface="Poppins"/>
              </a:defRPr>
            </a:lvl9pPr>
          </a:lstStyle>
          <a:p>
            <a:endParaRPr/>
          </a:p>
        </p:txBody>
      </p:sp>
      <p:sp>
        <p:nvSpPr>
          <p:cNvPr id="63" name="Google Shape;63;p14"/>
          <p:cNvSpPr txBox="1">
            <a:spLocks noGrp="1"/>
          </p:cNvSpPr>
          <p:nvPr>
            <p:ph type="subTitle" idx="6"/>
          </p:nvPr>
        </p:nvSpPr>
        <p:spPr>
          <a:xfrm>
            <a:off x="5131950" y="4026725"/>
            <a:ext cx="32922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600">
                <a:solidFill>
                  <a:schemeClr val="dk2"/>
                </a:solidFill>
                <a:latin typeface="Poppins"/>
                <a:ea typeface="Poppins"/>
                <a:cs typeface="Poppins"/>
                <a:sym typeface="Poppins"/>
              </a:defRPr>
            </a:lvl1pPr>
            <a:lvl2pPr lvl="1"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2pPr>
            <a:lvl3pPr lvl="2"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3pPr>
            <a:lvl4pPr lvl="3"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4pPr>
            <a:lvl5pPr lvl="4"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5pPr>
            <a:lvl6pPr lvl="5"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6pPr>
            <a:lvl7pPr lvl="6"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7pPr>
            <a:lvl8pPr lvl="7"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8pPr>
            <a:lvl9pPr lvl="8" algn="ctr" rtl="0">
              <a:lnSpc>
                <a:spcPct val="115000"/>
              </a:lnSpc>
              <a:spcBef>
                <a:spcPts val="1600"/>
              </a:spcBef>
              <a:spcAft>
                <a:spcPts val="1600"/>
              </a:spcAft>
              <a:buSzPts val="1400"/>
              <a:buNone/>
              <a:defRPr sz="1600">
                <a:solidFill>
                  <a:schemeClr val="dk2"/>
                </a:solidFill>
                <a:latin typeface="Poppins"/>
                <a:ea typeface="Poppins"/>
                <a:cs typeface="Poppins"/>
                <a:sym typeface="Poppins"/>
              </a:defRPr>
            </a:lvl9pPr>
          </a:lstStyle>
          <a:p>
            <a:endParaRPr/>
          </a:p>
        </p:txBody>
      </p:sp>
      <p:sp>
        <p:nvSpPr>
          <p:cNvPr id="64" name="Google Shape;64;p14"/>
          <p:cNvSpPr txBox="1">
            <a:spLocks noGrp="1"/>
          </p:cNvSpPr>
          <p:nvPr>
            <p:ph type="title" idx="7"/>
          </p:nvPr>
        </p:nvSpPr>
        <p:spPr>
          <a:xfrm>
            <a:off x="6238200" y="3076169"/>
            <a:ext cx="1079700" cy="46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65" name="Google Shape;65;p14"/>
          <p:cNvSpPr txBox="1">
            <a:spLocks noGrp="1"/>
          </p:cNvSpPr>
          <p:nvPr>
            <p:ph type="subTitle" idx="8"/>
          </p:nvPr>
        </p:nvSpPr>
        <p:spPr>
          <a:xfrm>
            <a:off x="5833500" y="1815075"/>
            <a:ext cx="18891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800" b="1">
                <a:solidFill>
                  <a:schemeClr val="accent4"/>
                </a:solidFill>
                <a:latin typeface="Poppins"/>
                <a:ea typeface="Poppins"/>
                <a:cs typeface="Poppins"/>
                <a:sym typeface="Poppins"/>
              </a:defRPr>
            </a:lvl1pPr>
            <a:lvl2pPr lvl="1"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2pPr>
            <a:lvl3pPr lvl="2"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3pPr>
            <a:lvl4pPr lvl="3"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4pPr>
            <a:lvl5pPr lvl="4"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5pPr>
            <a:lvl6pPr lvl="5"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6pPr>
            <a:lvl7pPr lvl="6"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7pPr>
            <a:lvl8pPr lvl="7" algn="ctr" rtl="0">
              <a:lnSpc>
                <a:spcPct val="115000"/>
              </a:lnSpc>
              <a:spcBef>
                <a:spcPts val="1600"/>
              </a:spcBef>
              <a:spcAft>
                <a:spcPts val="0"/>
              </a:spcAft>
              <a:buSzPts val="1400"/>
              <a:buNone/>
              <a:defRPr sz="1800" b="1">
                <a:solidFill>
                  <a:schemeClr val="accent4"/>
                </a:solidFill>
                <a:latin typeface="Poppins"/>
                <a:ea typeface="Poppins"/>
                <a:cs typeface="Poppins"/>
                <a:sym typeface="Poppins"/>
              </a:defRPr>
            </a:lvl8pPr>
            <a:lvl9pPr lvl="8" algn="ctr" rtl="0">
              <a:lnSpc>
                <a:spcPct val="115000"/>
              </a:lnSpc>
              <a:spcBef>
                <a:spcPts val="1600"/>
              </a:spcBef>
              <a:spcAft>
                <a:spcPts val="1600"/>
              </a:spcAft>
              <a:buSzPts val="1400"/>
              <a:buNone/>
              <a:defRPr sz="1800" b="1">
                <a:solidFill>
                  <a:schemeClr val="accent4"/>
                </a:solidFill>
                <a:latin typeface="Poppins"/>
                <a:ea typeface="Poppins"/>
                <a:cs typeface="Poppins"/>
                <a:sym typeface="Poppins"/>
              </a:defRPr>
            </a:lvl9pPr>
          </a:lstStyle>
          <a:p>
            <a:endParaRPr/>
          </a:p>
        </p:txBody>
      </p:sp>
      <p:sp>
        <p:nvSpPr>
          <p:cNvPr id="66" name="Google Shape;66;p14"/>
          <p:cNvSpPr txBox="1">
            <a:spLocks noGrp="1"/>
          </p:cNvSpPr>
          <p:nvPr>
            <p:ph type="subTitle" idx="9"/>
          </p:nvPr>
        </p:nvSpPr>
        <p:spPr>
          <a:xfrm>
            <a:off x="5131950" y="2171213"/>
            <a:ext cx="32922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600">
                <a:solidFill>
                  <a:schemeClr val="dk2"/>
                </a:solidFill>
                <a:latin typeface="Poppins"/>
                <a:ea typeface="Poppins"/>
                <a:cs typeface="Poppins"/>
                <a:sym typeface="Poppins"/>
              </a:defRPr>
            </a:lvl1pPr>
            <a:lvl2pPr lvl="1"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2pPr>
            <a:lvl3pPr lvl="2"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3pPr>
            <a:lvl4pPr lvl="3"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4pPr>
            <a:lvl5pPr lvl="4"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5pPr>
            <a:lvl6pPr lvl="5"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6pPr>
            <a:lvl7pPr lvl="6"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7pPr>
            <a:lvl8pPr lvl="7"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8pPr>
            <a:lvl9pPr lvl="8" algn="ctr" rtl="0">
              <a:lnSpc>
                <a:spcPct val="115000"/>
              </a:lnSpc>
              <a:spcBef>
                <a:spcPts val="1600"/>
              </a:spcBef>
              <a:spcAft>
                <a:spcPts val="1600"/>
              </a:spcAft>
              <a:buSzPts val="1400"/>
              <a:buNone/>
              <a:defRPr sz="1600">
                <a:solidFill>
                  <a:schemeClr val="dk2"/>
                </a:solidFill>
                <a:latin typeface="Poppins"/>
                <a:ea typeface="Poppins"/>
                <a:cs typeface="Poppins"/>
                <a:sym typeface="Poppins"/>
              </a:defRPr>
            </a:lvl9pPr>
          </a:lstStyle>
          <a:p>
            <a:endParaRPr/>
          </a:p>
        </p:txBody>
      </p:sp>
      <p:sp>
        <p:nvSpPr>
          <p:cNvPr id="67" name="Google Shape;67;p14"/>
          <p:cNvSpPr txBox="1">
            <a:spLocks noGrp="1"/>
          </p:cNvSpPr>
          <p:nvPr>
            <p:ph type="title" idx="13"/>
          </p:nvPr>
        </p:nvSpPr>
        <p:spPr>
          <a:xfrm>
            <a:off x="6238200" y="1218494"/>
            <a:ext cx="1079700" cy="46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68" name="Google Shape;68;p14"/>
          <p:cNvSpPr txBox="1">
            <a:spLocks noGrp="1"/>
          </p:cNvSpPr>
          <p:nvPr>
            <p:ph type="subTitle" idx="14"/>
          </p:nvPr>
        </p:nvSpPr>
        <p:spPr>
          <a:xfrm>
            <a:off x="720000" y="2197763"/>
            <a:ext cx="3292200" cy="572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sz="1600">
                <a:solidFill>
                  <a:schemeClr val="dk2"/>
                </a:solidFill>
                <a:latin typeface="Poppins"/>
                <a:ea typeface="Poppins"/>
                <a:cs typeface="Poppins"/>
                <a:sym typeface="Poppins"/>
              </a:defRPr>
            </a:lvl1pPr>
            <a:lvl2pPr lvl="1"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2pPr>
            <a:lvl3pPr lvl="2"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3pPr>
            <a:lvl4pPr lvl="3"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4pPr>
            <a:lvl5pPr lvl="4"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5pPr>
            <a:lvl6pPr lvl="5"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6pPr>
            <a:lvl7pPr lvl="6"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7pPr>
            <a:lvl8pPr lvl="7" algn="ctr" rtl="0">
              <a:lnSpc>
                <a:spcPct val="115000"/>
              </a:lnSpc>
              <a:spcBef>
                <a:spcPts val="1600"/>
              </a:spcBef>
              <a:spcAft>
                <a:spcPts val="0"/>
              </a:spcAft>
              <a:buSzPts val="1400"/>
              <a:buNone/>
              <a:defRPr sz="1600">
                <a:solidFill>
                  <a:schemeClr val="dk2"/>
                </a:solidFill>
                <a:latin typeface="Poppins"/>
                <a:ea typeface="Poppins"/>
                <a:cs typeface="Poppins"/>
                <a:sym typeface="Poppins"/>
              </a:defRPr>
            </a:lvl8pPr>
            <a:lvl9pPr lvl="8" algn="ctr" rtl="0">
              <a:lnSpc>
                <a:spcPct val="115000"/>
              </a:lnSpc>
              <a:spcBef>
                <a:spcPts val="1600"/>
              </a:spcBef>
              <a:spcAft>
                <a:spcPts val="1600"/>
              </a:spcAft>
              <a:buSzPts val="1400"/>
              <a:buNone/>
              <a:defRPr sz="1600">
                <a:solidFill>
                  <a:schemeClr val="dk2"/>
                </a:solidFill>
                <a:latin typeface="Poppins"/>
                <a:ea typeface="Poppins"/>
                <a:cs typeface="Poppins"/>
                <a:sym typeface="Poppins"/>
              </a:defRPr>
            </a:lvl9pPr>
          </a:lstStyle>
          <a:p>
            <a:endParaRPr/>
          </a:p>
        </p:txBody>
      </p:sp>
      <p:sp>
        <p:nvSpPr>
          <p:cNvPr id="69" name="Google Shape;69;p14"/>
          <p:cNvSpPr txBox="1">
            <a:spLocks noGrp="1"/>
          </p:cNvSpPr>
          <p:nvPr>
            <p:ph type="title" idx="15"/>
          </p:nvPr>
        </p:nvSpPr>
        <p:spPr>
          <a:xfrm>
            <a:off x="720000" y="539500"/>
            <a:ext cx="77040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Montserrat SemiBold"/>
              <a:buNone/>
              <a:defRPr sz="2400" b="1">
                <a:solidFill>
                  <a:schemeClr val="accent1"/>
                </a:solidFill>
              </a:defRPr>
            </a:lvl1pPr>
            <a:lvl2pPr lvl="1"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2pPr>
            <a:lvl3pPr lvl="2"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3pPr>
            <a:lvl4pPr lvl="3"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4pPr>
            <a:lvl5pPr lvl="4"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5pPr>
            <a:lvl6pPr lvl="5"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6pPr>
            <a:lvl7pPr lvl="6"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7pPr>
            <a:lvl8pPr lvl="7"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8pPr>
            <a:lvl9pPr lvl="8" algn="ctr" rtl="0">
              <a:lnSpc>
                <a:spcPct val="100000"/>
              </a:lnSpc>
              <a:spcBef>
                <a:spcPts val="0"/>
              </a:spcBef>
              <a:spcAft>
                <a:spcPts val="0"/>
              </a:spcAft>
              <a:buClr>
                <a:schemeClr val="accent1"/>
              </a:buClr>
              <a:buSzPts val="2400"/>
              <a:buFont typeface="Montserrat SemiBold"/>
              <a:buNone/>
              <a:defRPr sz="2400">
                <a:solidFill>
                  <a:schemeClr val="accent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bg>
      <p:bgPr>
        <a:gradFill>
          <a:gsLst>
            <a:gs pos="0">
              <a:srgbClr val="F32E34"/>
            </a:gs>
            <a:gs pos="29000">
              <a:srgbClr val="F35941"/>
            </a:gs>
            <a:gs pos="71000">
              <a:srgbClr val="FD974D"/>
            </a:gs>
            <a:gs pos="100000">
              <a:srgbClr val="FD974D"/>
            </a:gs>
          </a:gsLst>
          <a:lin ang="18900732" scaled="0"/>
        </a:gra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3758150" y="1216225"/>
            <a:ext cx="4513500" cy="10068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1800"/>
              <a:buNone/>
              <a:defRPr sz="1800">
                <a:solidFill>
                  <a:schemeClr val="lt1"/>
                </a:solidFill>
                <a:latin typeface="Poppins"/>
                <a:ea typeface="Poppins"/>
                <a:cs typeface="Poppins"/>
                <a:sym typeface="Poppins"/>
              </a:defRPr>
            </a:lvl1pPr>
            <a:lvl2pPr lvl="1" algn="r" rtl="0">
              <a:lnSpc>
                <a:spcPct val="100000"/>
              </a:lnSpc>
              <a:spcBef>
                <a:spcPts val="0"/>
              </a:spcBef>
              <a:spcAft>
                <a:spcPts val="0"/>
              </a:spcAft>
              <a:buSzPts val="1400"/>
              <a:buNone/>
              <a:defRPr sz="1800">
                <a:solidFill>
                  <a:schemeClr val="lt1"/>
                </a:solidFill>
                <a:latin typeface="Poppins"/>
                <a:ea typeface="Poppins"/>
                <a:cs typeface="Poppins"/>
                <a:sym typeface="Poppins"/>
              </a:defRPr>
            </a:lvl2pPr>
            <a:lvl3pPr lvl="2" algn="r" rtl="0">
              <a:lnSpc>
                <a:spcPct val="100000"/>
              </a:lnSpc>
              <a:spcBef>
                <a:spcPts val="0"/>
              </a:spcBef>
              <a:spcAft>
                <a:spcPts val="0"/>
              </a:spcAft>
              <a:buSzPts val="1400"/>
              <a:buNone/>
              <a:defRPr sz="1800">
                <a:solidFill>
                  <a:schemeClr val="lt1"/>
                </a:solidFill>
                <a:latin typeface="Poppins"/>
                <a:ea typeface="Poppins"/>
                <a:cs typeface="Poppins"/>
                <a:sym typeface="Poppins"/>
              </a:defRPr>
            </a:lvl3pPr>
            <a:lvl4pPr lvl="3" algn="r" rtl="0">
              <a:lnSpc>
                <a:spcPct val="100000"/>
              </a:lnSpc>
              <a:spcBef>
                <a:spcPts val="0"/>
              </a:spcBef>
              <a:spcAft>
                <a:spcPts val="0"/>
              </a:spcAft>
              <a:buSzPts val="1400"/>
              <a:buNone/>
              <a:defRPr sz="1800">
                <a:solidFill>
                  <a:schemeClr val="lt1"/>
                </a:solidFill>
                <a:latin typeface="Poppins"/>
                <a:ea typeface="Poppins"/>
                <a:cs typeface="Poppins"/>
                <a:sym typeface="Poppins"/>
              </a:defRPr>
            </a:lvl4pPr>
            <a:lvl5pPr lvl="4" algn="r" rtl="0">
              <a:lnSpc>
                <a:spcPct val="100000"/>
              </a:lnSpc>
              <a:spcBef>
                <a:spcPts val="0"/>
              </a:spcBef>
              <a:spcAft>
                <a:spcPts val="0"/>
              </a:spcAft>
              <a:buSzPts val="1400"/>
              <a:buNone/>
              <a:defRPr sz="1800">
                <a:solidFill>
                  <a:schemeClr val="lt1"/>
                </a:solidFill>
                <a:latin typeface="Poppins"/>
                <a:ea typeface="Poppins"/>
                <a:cs typeface="Poppins"/>
                <a:sym typeface="Poppins"/>
              </a:defRPr>
            </a:lvl5pPr>
            <a:lvl6pPr lvl="5" algn="r" rtl="0">
              <a:lnSpc>
                <a:spcPct val="100000"/>
              </a:lnSpc>
              <a:spcBef>
                <a:spcPts val="0"/>
              </a:spcBef>
              <a:spcAft>
                <a:spcPts val="0"/>
              </a:spcAft>
              <a:buSzPts val="1400"/>
              <a:buNone/>
              <a:defRPr sz="1800">
                <a:solidFill>
                  <a:schemeClr val="lt1"/>
                </a:solidFill>
                <a:latin typeface="Poppins"/>
                <a:ea typeface="Poppins"/>
                <a:cs typeface="Poppins"/>
                <a:sym typeface="Poppins"/>
              </a:defRPr>
            </a:lvl6pPr>
            <a:lvl7pPr lvl="6" algn="r" rtl="0">
              <a:lnSpc>
                <a:spcPct val="100000"/>
              </a:lnSpc>
              <a:spcBef>
                <a:spcPts val="0"/>
              </a:spcBef>
              <a:spcAft>
                <a:spcPts val="0"/>
              </a:spcAft>
              <a:buSzPts val="1400"/>
              <a:buNone/>
              <a:defRPr sz="1800">
                <a:solidFill>
                  <a:schemeClr val="lt1"/>
                </a:solidFill>
                <a:latin typeface="Poppins"/>
                <a:ea typeface="Poppins"/>
                <a:cs typeface="Poppins"/>
                <a:sym typeface="Poppins"/>
              </a:defRPr>
            </a:lvl7pPr>
            <a:lvl8pPr lvl="7" algn="r" rtl="0">
              <a:lnSpc>
                <a:spcPct val="100000"/>
              </a:lnSpc>
              <a:spcBef>
                <a:spcPts val="0"/>
              </a:spcBef>
              <a:spcAft>
                <a:spcPts val="0"/>
              </a:spcAft>
              <a:buSzPts val="1400"/>
              <a:buNone/>
              <a:defRPr sz="1800">
                <a:solidFill>
                  <a:schemeClr val="lt1"/>
                </a:solidFill>
                <a:latin typeface="Poppins"/>
                <a:ea typeface="Poppins"/>
                <a:cs typeface="Poppins"/>
                <a:sym typeface="Poppins"/>
              </a:defRPr>
            </a:lvl8pPr>
            <a:lvl9pPr lvl="8" algn="r" rtl="0">
              <a:lnSpc>
                <a:spcPct val="100000"/>
              </a:lnSpc>
              <a:spcBef>
                <a:spcPts val="0"/>
              </a:spcBef>
              <a:spcAft>
                <a:spcPts val="0"/>
              </a:spcAft>
              <a:buSzPts val="1400"/>
              <a:buNone/>
              <a:defRPr sz="1800">
                <a:solidFill>
                  <a:schemeClr val="lt1"/>
                </a:solidFill>
                <a:latin typeface="Poppins"/>
                <a:ea typeface="Poppins"/>
                <a:cs typeface="Poppins"/>
                <a:sym typeface="Poppins"/>
              </a:defRPr>
            </a:lvl9pPr>
          </a:lstStyle>
          <a:p>
            <a:endParaRPr/>
          </a:p>
        </p:txBody>
      </p:sp>
      <p:sp>
        <p:nvSpPr>
          <p:cNvPr id="72" name="Google Shape;72;p15"/>
          <p:cNvSpPr txBox="1">
            <a:spLocks noGrp="1"/>
          </p:cNvSpPr>
          <p:nvPr>
            <p:ph type="title"/>
          </p:nvPr>
        </p:nvSpPr>
        <p:spPr>
          <a:xfrm>
            <a:off x="4390025" y="2223025"/>
            <a:ext cx="3881700" cy="6126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2400"/>
              <a:buFont typeface="Poppins Medium"/>
              <a:buNone/>
              <a:defRPr sz="2000" b="0">
                <a:solidFill>
                  <a:schemeClr val="accent1"/>
                </a:solidFill>
                <a:latin typeface="Poppins"/>
                <a:ea typeface="Poppins"/>
                <a:cs typeface="Poppins"/>
                <a:sym typeface="Poppins"/>
              </a:defRPr>
            </a:lvl1pPr>
            <a:lvl2pPr lvl="1" algn="l" rtl="0">
              <a:lnSpc>
                <a:spcPct val="100000"/>
              </a:lnSpc>
              <a:spcBef>
                <a:spcPts val="0"/>
              </a:spcBef>
              <a:spcAft>
                <a:spcPts val="0"/>
              </a:spcAft>
              <a:buSzPts val="2400"/>
              <a:buNone/>
              <a:defRPr>
                <a:latin typeface="Poppins"/>
                <a:ea typeface="Poppins"/>
                <a:cs typeface="Poppins"/>
                <a:sym typeface="Poppins"/>
              </a:defRPr>
            </a:lvl2pPr>
            <a:lvl3pPr lvl="2" algn="l" rtl="0">
              <a:lnSpc>
                <a:spcPct val="100000"/>
              </a:lnSpc>
              <a:spcBef>
                <a:spcPts val="0"/>
              </a:spcBef>
              <a:spcAft>
                <a:spcPts val="0"/>
              </a:spcAft>
              <a:buSzPts val="2400"/>
              <a:buNone/>
              <a:defRPr>
                <a:latin typeface="Poppins"/>
                <a:ea typeface="Poppins"/>
                <a:cs typeface="Poppins"/>
                <a:sym typeface="Poppins"/>
              </a:defRPr>
            </a:lvl3pPr>
            <a:lvl4pPr lvl="3" algn="l" rtl="0">
              <a:lnSpc>
                <a:spcPct val="100000"/>
              </a:lnSpc>
              <a:spcBef>
                <a:spcPts val="0"/>
              </a:spcBef>
              <a:spcAft>
                <a:spcPts val="0"/>
              </a:spcAft>
              <a:buSzPts val="2400"/>
              <a:buNone/>
              <a:defRPr>
                <a:latin typeface="Poppins"/>
                <a:ea typeface="Poppins"/>
                <a:cs typeface="Poppins"/>
                <a:sym typeface="Poppins"/>
              </a:defRPr>
            </a:lvl4pPr>
            <a:lvl5pPr lvl="4" algn="l" rtl="0">
              <a:lnSpc>
                <a:spcPct val="100000"/>
              </a:lnSpc>
              <a:spcBef>
                <a:spcPts val="0"/>
              </a:spcBef>
              <a:spcAft>
                <a:spcPts val="0"/>
              </a:spcAft>
              <a:buSzPts val="2400"/>
              <a:buNone/>
              <a:defRPr>
                <a:latin typeface="Poppins"/>
                <a:ea typeface="Poppins"/>
                <a:cs typeface="Poppins"/>
                <a:sym typeface="Poppins"/>
              </a:defRPr>
            </a:lvl5pPr>
            <a:lvl6pPr lvl="5" algn="l" rtl="0">
              <a:lnSpc>
                <a:spcPct val="100000"/>
              </a:lnSpc>
              <a:spcBef>
                <a:spcPts val="0"/>
              </a:spcBef>
              <a:spcAft>
                <a:spcPts val="0"/>
              </a:spcAft>
              <a:buSzPts val="2400"/>
              <a:buNone/>
              <a:defRPr>
                <a:latin typeface="Poppins"/>
                <a:ea typeface="Poppins"/>
                <a:cs typeface="Poppins"/>
                <a:sym typeface="Poppins"/>
              </a:defRPr>
            </a:lvl6pPr>
            <a:lvl7pPr lvl="6" algn="l" rtl="0">
              <a:lnSpc>
                <a:spcPct val="100000"/>
              </a:lnSpc>
              <a:spcBef>
                <a:spcPts val="0"/>
              </a:spcBef>
              <a:spcAft>
                <a:spcPts val="0"/>
              </a:spcAft>
              <a:buSzPts val="2400"/>
              <a:buNone/>
              <a:defRPr>
                <a:latin typeface="Poppins"/>
                <a:ea typeface="Poppins"/>
                <a:cs typeface="Poppins"/>
                <a:sym typeface="Poppins"/>
              </a:defRPr>
            </a:lvl7pPr>
            <a:lvl8pPr lvl="7" algn="l" rtl="0">
              <a:lnSpc>
                <a:spcPct val="100000"/>
              </a:lnSpc>
              <a:spcBef>
                <a:spcPts val="0"/>
              </a:spcBef>
              <a:spcAft>
                <a:spcPts val="0"/>
              </a:spcAft>
              <a:buSzPts val="2400"/>
              <a:buNone/>
              <a:defRPr>
                <a:latin typeface="Poppins"/>
                <a:ea typeface="Poppins"/>
                <a:cs typeface="Poppins"/>
                <a:sym typeface="Poppins"/>
              </a:defRPr>
            </a:lvl8pPr>
            <a:lvl9pPr lvl="8" algn="l" rtl="0">
              <a:lnSpc>
                <a:spcPct val="100000"/>
              </a:lnSpc>
              <a:spcBef>
                <a:spcPts val="0"/>
              </a:spcBef>
              <a:spcAft>
                <a:spcPts val="0"/>
              </a:spcAft>
              <a:buSzPts val="2400"/>
              <a:buNone/>
              <a:defRPr>
                <a:latin typeface="Poppins"/>
                <a:ea typeface="Poppins"/>
                <a:cs typeface="Poppins"/>
                <a:sym typeface="Poppi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e conteúdo 1" type="obj">
  <p:cSld name="OBJEC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6" name="Google Shape;76;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docs.google.com/spreadsheets/d/1uzlKD-u9H8jyHtS5Bewmjhm84WcMZmH-RRIFjELxJQ8/edit?usp=sharing" TargetMode="External"/><Relationship Id="rId5" Type="http://schemas.openxmlformats.org/officeDocument/2006/relationships/hyperlink" Target="https://docs.google.com/spreadsheets/d/1Ldnuyv-IbGy6F1xGcEkRVMX3iC_fld6I9tYZ9Xi--FM/edit?usp=sharing" TargetMode="Externa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32E34"/>
            </a:gs>
            <a:gs pos="85000">
              <a:srgbClr val="993D98"/>
            </a:gs>
            <a:gs pos="100000">
              <a:srgbClr val="FD974D"/>
            </a:gs>
          </a:gsLst>
          <a:lin ang="18900732"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ctrTitle" idx="4294967295"/>
          </p:nvPr>
        </p:nvSpPr>
        <p:spPr>
          <a:xfrm>
            <a:off x="397500" y="211775"/>
            <a:ext cx="8349000" cy="229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Montserrat"/>
              <a:buNone/>
            </a:pPr>
            <a:endParaRPr sz="1700" b="0">
              <a:solidFill>
                <a:schemeClr val="lt1"/>
              </a:solidFill>
            </a:endParaRPr>
          </a:p>
          <a:p>
            <a:pPr marL="0" marR="0" lvl="0" indent="0" algn="ctr" rtl="0">
              <a:lnSpc>
                <a:spcPct val="100000"/>
              </a:lnSpc>
              <a:spcBef>
                <a:spcPts val="0"/>
              </a:spcBef>
              <a:spcAft>
                <a:spcPts val="0"/>
              </a:spcAft>
              <a:buClr>
                <a:schemeClr val="dk1"/>
              </a:buClr>
              <a:buSzPts val="2400"/>
              <a:buFont typeface="Montserrat"/>
              <a:buNone/>
            </a:pPr>
            <a:endParaRPr sz="1700" b="0">
              <a:solidFill>
                <a:schemeClr val="lt1"/>
              </a:solidFill>
            </a:endParaRPr>
          </a:p>
          <a:p>
            <a:pPr marL="0" marR="0" lvl="0" indent="0" algn="ctr" rtl="0">
              <a:lnSpc>
                <a:spcPct val="100000"/>
              </a:lnSpc>
              <a:spcBef>
                <a:spcPts val="0"/>
              </a:spcBef>
              <a:spcAft>
                <a:spcPts val="0"/>
              </a:spcAft>
              <a:buClr>
                <a:schemeClr val="dk1"/>
              </a:buClr>
              <a:buSzPts val="2400"/>
              <a:buFont typeface="Montserrat"/>
              <a:buNone/>
            </a:pPr>
            <a:r>
              <a:rPr lang="pt-BR" sz="1700" b="0" i="0" u="none" strike="noStrike" cap="none">
                <a:solidFill>
                  <a:schemeClr val="lt1"/>
                </a:solidFill>
                <a:latin typeface="Montserrat"/>
                <a:ea typeface="Montserrat"/>
                <a:cs typeface="Montserrat"/>
                <a:sym typeface="Montserrat"/>
              </a:rPr>
              <a:t>Secretaria de Estado de Saúde Pública (SESAP)</a:t>
            </a:r>
            <a:endParaRPr sz="17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400"/>
              <a:buFont typeface="Montserrat"/>
              <a:buNone/>
            </a:pPr>
            <a:endParaRPr sz="1400" b="0">
              <a:solidFill>
                <a:schemeClr val="lt1"/>
              </a:solidFill>
            </a:endParaRPr>
          </a:p>
          <a:p>
            <a:pPr marL="0" marR="0" lvl="0" indent="0" algn="ctr" rtl="0">
              <a:lnSpc>
                <a:spcPct val="100000"/>
              </a:lnSpc>
              <a:spcBef>
                <a:spcPts val="0"/>
              </a:spcBef>
              <a:spcAft>
                <a:spcPts val="0"/>
              </a:spcAft>
              <a:buClr>
                <a:schemeClr val="dk1"/>
              </a:buClr>
              <a:buSzPts val="2400"/>
              <a:buFont typeface="Montserrat"/>
              <a:buNone/>
            </a:pPr>
            <a:r>
              <a:rPr lang="pt-BR" sz="3200" b="1">
                <a:solidFill>
                  <a:schemeClr val="lt1"/>
                </a:solidFill>
                <a:latin typeface="Montserrat"/>
                <a:ea typeface="Montserrat"/>
                <a:cs typeface="Montserrat"/>
                <a:sym typeface="Montserrat"/>
              </a:rPr>
              <a:t>Rede de Atenção Psicossocial</a:t>
            </a:r>
            <a:endParaRPr sz="32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400"/>
              <a:buFont typeface="Montserrat"/>
              <a:buNone/>
            </a:pPr>
            <a:endParaRPr sz="1600" b="0">
              <a:solidFill>
                <a:schemeClr val="lt1"/>
              </a:solidFill>
            </a:endParaRPr>
          </a:p>
          <a:p>
            <a:pPr marL="0" marR="0" lvl="0" indent="0" algn="l" rtl="0">
              <a:lnSpc>
                <a:spcPct val="100000"/>
              </a:lnSpc>
              <a:spcBef>
                <a:spcPts val="0"/>
              </a:spcBef>
              <a:spcAft>
                <a:spcPts val="0"/>
              </a:spcAft>
              <a:buClr>
                <a:schemeClr val="dk1"/>
              </a:buClr>
              <a:buSzPts val="2400"/>
              <a:buFont typeface="Montserrat"/>
              <a:buNone/>
            </a:pPr>
            <a:endParaRPr sz="1600" b="0">
              <a:solidFill>
                <a:schemeClr val="lt1"/>
              </a:solidFill>
            </a:endParaRPr>
          </a:p>
          <a:p>
            <a:pPr marL="0" lvl="0" indent="0" algn="l" rtl="0">
              <a:lnSpc>
                <a:spcPct val="115000"/>
              </a:lnSpc>
              <a:spcBef>
                <a:spcPts val="1200"/>
              </a:spcBef>
              <a:spcAft>
                <a:spcPts val="0"/>
              </a:spcAft>
              <a:buNone/>
            </a:pPr>
            <a:endParaRPr sz="1200" b="1">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dk1"/>
              </a:buClr>
              <a:buSzPts val="2400"/>
              <a:buFont typeface="Montserrat"/>
              <a:buNone/>
            </a:pPr>
            <a:endParaRPr sz="16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400"/>
              <a:buFont typeface="Montserrat"/>
              <a:buNone/>
            </a:pPr>
            <a:endParaRPr sz="12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2400"/>
              <a:buFont typeface="Montserrat"/>
              <a:buNone/>
            </a:pPr>
            <a:r>
              <a:rPr lang="pt-BR" sz="2000" b="0" i="0" u="none" strike="noStrike" cap="none">
                <a:solidFill>
                  <a:schemeClr val="lt1"/>
                </a:solidFill>
                <a:latin typeface="Montserrat"/>
                <a:ea typeface="Montserrat"/>
                <a:cs typeface="Montserrat"/>
                <a:sym typeface="Montserrat"/>
              </a:rPr>
              <a:t/>
            </a:r>
            <a:br>
              <a:rPr lang="pt-BR" sz="2000" b="0" i="0" u="none" strike="noStrike" cap="none">
                <a:solidFill>
                  <a:schemeClr val="lt1"/>
                </a:solidFill>
                <a:latin typeface="Montserrat"/>
                <a:ea typeface="Montserrat"/>
                <a:cs typeface="Montserrat"/>
                <a:sym typeface="Montserrat"/>
              </a:rPr>
            </a:br>
            <a:r>
              <a:rPr lang="pt-BR" sz="2000" b="0" i="0" u="none" strike="noStrike" cap="none">
                <a:solidFill>
                  <a:schemeClr val="lt1"/>
                </a:solidFill>
                <a:latin typeface="Montserrat"/>
                <a:ea typeface="Montserrat"/>
                <a:cs typeface="Montserrat"/>
                <a:sym typeface="Montserrat"/>
              </a:rPr>
              <a:t/>
            </a:r>
            <a:br>
              <a:rPr lang="pt-BR" sz="2000" b="0" i="0" u="none" strike="noStrike" cap="none">
                <a:solidFill>
                  <a:schemeClr val="lt1"/>
                </a:solidFill>
                <a:latin typeface="Montserrat"/>
                <a:ea typeface="Montserrat"/>
                <a:cs typeface="Montserrat"/>
                <a:sym typeface="Montserrat"/>
              </a:rPr>
            </a:br>
            <a:endParaRPr sz="20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2400"/>
              <a:buFont typeface="Montserrat"/>
              <a:buNone/>
            </a:pPr>
            <a:r>
              <a:rPr lang="pt-BR" sz="2000" b="0" i="0" u="none" strike="noStrike" cap="none">
                <a:solidFill>
                  <a:schemeClr val="lt1"/>
                </a:solidFill>
                <a:latin typeface="Montserrat"/>
                <a:ea typeface="Montserrat"/>
                <a:cs typeface="Montserrat"/>
                <a:sym typeface="Montserrat"/>
              </a:rPr>
              <a:t/>
            </a:r>
            <a:br>
              <a:rPr lang="pt-BR" sz="2000" b="0" i="0" u="none" strike="noStrike" cap="none">
                <a:solidFill>
                  <a:schemeClr val="lt1"/>
                </a:solidFill>
                <a:latin typeface="Montserrat"/>
                <a:ea typeface="Montserrat"/>
                <a:cs typeface="Montserrat"/>
                <a:sym typeface="Montserrat"/>
              </a:rPr>
            </a:br>
            <a:r>
              <a:rPr lang="pt-BR" sz="2500" b="1" i="0" u="none" strike="noStrike" cap="none">
                <a:solidFill>
                  <a:schemeClr val="lt1"/>
                </a:solidFill>
                <a:latin typeface="Montserrat"/>
                <a:ea typeface="Montserrat"/>
                <a:cs typeface="Montserrat"/>
                <a:sym typeface="Montserrat"/>
              </a:rPr>
              <a:t/>
            </a:r>
            <a:br>
              <a:rPr lang="pt-BR" sz="2500" b="1" i="0" u="none" strike="noStrike" cap="none">
                <a:solidFill>
                  <a:schemeClr val="lt1"/>
                </a:solidFill>
                <a:latin typeface="Montserrat"/>
                <a:ea typeface="Montserrat"/>
                <a:cs typeface="Montserrat"/>
                <a:sym typeface="Montserrat"/>
              </a:rPr>
            </a:br>
            <a:r>
              <a:rPr lang="pt-BR" sz="2000" b="1" i="0" u="none" strike="noStrike" cap="none">
                <a:solidFill>
                  <a:schemeClr val="lt1"/>
                </a:solidFill>
                <a:latin typeface="Montserrat"/>
                <a:ea typeface="Montserrat"/>
                <a:cs typeface="Montserrat"/>
                <a:sym typeface="Montserrat"/>
              </a:rPr>
              <a:t/>
            </a:r>
            <a:br>
              <a:rPr lang="pt-BR" sz="2000" b="1" i="0" u="none" strike="noStrike" cap="none">
                <a:solidFill>
                  <a:schemeClr val="lt1"/>
                </a:solidFill>
                <a:latin typeface="Montserrat"/>
                <a:ea typeface="Montserrat"/>
                <a:cs typeface="Montserrat"/>
                <a:sym typeface="Montserrat"/>
              </a:rPr>
            </a:br>
            <a:r>
              <a:rPr lang="pt-BR" sz="2400" b="0" i="0" u="none" strike="noStrike" cap="none">
                <a:solidFill>
                  <a:schemeClr val="lt1"/>
                </a:solidFill>
                <a:latin typeface="Montserrat"/>
                <a:ea typeface="Montserrat"/>
                <a:cs typeface="Montserrat"/>
                <a:sym typeface="Montserrat"/>
              </a:rPr>
              <a:t/>
            </a:r>
            <a:br>
              <a:rPr lang="pt-BR" sz="2400" b="0" i="0" u="none" strike="noStrike" cap="none">
                <a:solidFill>
                  <a:schemeClr val="lt1"/>
                </a:solidFill>
                <a:latin typeface="Montserrat"/>
                <a:ea typeface="Montserrat"/>
                <a:cs typeface="Montserrat"/>
                <a:sym typeface="Montserrat"/>
              </a:rPr>
            </a:br>
            <a:r>
              <a:rPr lang="pt-BR" sz="2400" b="0" i="0" u="none" strike="noStrike" cap="none">
                <a:solidFill>
                  <a:schemeClr val="lt1"/>
                </a:solidFill>
                <a:latin typeface="Montserrat"/>
                <a:ea typeface="Montserrat"/>
                <a:cs typeface="Montserrat"/>
                <a:sym typeface="Montserrat"/>
              </a:rPr>
              <a:t> </a:t>
            </a:r>
            <a:r>
              <a:rPr lang="pt-BR" sz="2400" b="1" i="0" u="none" strike="noStrike" cap="none">
                <a:solidFill>
                  <a:schemeClr val="lt1"/>
                </a:solidFill>
                <a:latin typeface="Montserrat"/>
                <a:ea typeface="Montserrat"/>
                <a:cs typeface="Montserrat"/>
                <a:sym typeface="Montserrat"/>
              </a:rPr>
              <a:t/>
            </a:r>
            <a:br>
              <a:rPr lang="pt-BR" sz="2400" b="1" i="0" u="none" strike="noStrike" cap="none">
                <a:solidFill>
                  <a:schemeClr val="lt1"/>
                </a:solidFill>
                <a:latin typeface="Montserrat"/>
                <a:ea typeface="Montserrat"/>
                <a:cs typeface="Montserrat"/>
                <a:sym typeface="Montserrat"/>
              </a:rPr>
            </a:br>
            <a:endParaRPr sz="2400" b="1" i="0" u="none" strike="noStrike" cap="none">
              <a:solidFill>
                <a:schemeClr val="lt1"/>
              </a:solidFill>
              <a:latin typeface="Montserrat"/>
              <a:ea typeface="Montserrat"/>
              <a:cs typeface="Montserrat"/>
              <a:sym typeface="Montserrat"/>
            </a:endParaRPr>
          </a:p>
        </p:txBody>
      </p:sp>
      <p:pic>
        <p:nvPicPr>
          <p:cNvPr id="84" name="Google Shape;84;p17"/>
          <p:cNvPicPr preferRelativeResize="0"/>
          <p:nvPr/>
        </p:nvPicPr>
        <p:blipFill rotWithShape="1">
          <a:blip r:embed="rId3">
            <a:alphaModFix/>
          </a:blip>
          <a:srcRect/>
          <a:stretch/>
        </p:blipFill>
        <p:spPr>
          <a:xfrm>
            <a:off x="580025" y="211775"/>
            <a:ext cx="1181225" cy="536649"/>
          </a:xfrm>
          <a:prstGeom prst="rect">
            <a:avLst/>
          </a:prstGeom>
          <a:noFill/>
          <a:ln>
            <a:noFill/>
          </a:ln>
        </p:spPr>
      </p:pic>
      <p:pic>
        <p:nvPicPr>
          <p:cNvPr id="85" name="Google Shape;85;p17"/>
          <p:cNvPicPr preferRelativeResize="0"/>
          <p:nvPr/>
        </p:nvPicPr>
        <p:blipFill rotWithShape="1">
          <a:blip r:embed="rId4">
            <a:alphaModFix/>
          </a:blip>
          <a:srcRect/>
          <a:stretch/>
        </p:blipFill>
        <p:spPr>
          <a:xfrm>
            <a:off x="7017025" y="132501"/>
            <a:ext cx="1774198" cy="615925"/>
          </a:xfrm>
          <a:prstGeom prst="rect">
            <a:avLst/>
          </a:prstGeom>
          <a:noFill/>
          <a:ln>
            <a:noFill/>
          </a:ln>
        </p:spPr>
      </p:pic>
      <p:pic>
        <p:nvPicPr>
          <p:cNvPr id="86" name="Google Shape;86;p17"/>
          <p:cNvPicPr preferRelativeResize="0"/>
          <p:nvPr/>
        </p:nvPicPr>
        <p:blipFill rotWithShape="1">
          <a:blip r:embed="rId5">
            <a:alphaModFix/>
          </a:blip>
          <a:srcRect/>
          <a:stretch/>
        </p:blipFill>
        <p:spPr>
          <a:xfrm>
            <a:off x="2994775" y="1753625"/>
            <a:ext cx="2994600" cy="2043900"/>
          </a:xfrm>
          <a:prstGeom prst="rect">
            <a:avLst/>
          </a:prstGeom>
          <a:noFill/>
          <a:ln>
            <a:noFill/>
          </a:ln>
        </p:spPr>
      </p:pic>
      <p:sp>
        <p:nvSpPr>
          <p:cNvPr id="87" name="Google Shape;87;p17"/>
          <p:cNvSpPr/>
          <p:nvPr/>
        </p:nvSpPr>
        <p:spPr>
          <a:xfrm>
            <a:off x="0" y="4059000"/>
            <a:ext cx="9144000" cy="5757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400"/>
              <a:buFont typeface="Montserrat"/>
              <a:buNone/>
            </a:pPr>
            <a:r>
              <a:rPr lang="pt-BR" sz="2300">
                <a:solidFill>
                  <a:srgbClr val="BF3B6D"/>
                </a:solidFill>
                <a:latin typeface="Montserrat ExtraBold"/>
                <a:ea typeface="Montserrat ExtraBold"/>
                <a:cs typeface="Montserrat ExtraBold"/>
                <a:sym typeface="Montserrat ExtraBold"/>
              </a:rPr>
              <a:t>Uma estratégia para o cuidado</a:t>
            </a:r>
            <a:endParaRPr sz="2300">
              <a:solidFill>
                <a:srgbClr val="BF3B6D"/>
              </a:solidFill>
              <a:latin typeface="Montserrat ExtraBold"/>
              <a:ea typeface="Montserrat ExtraBold"/>
              <a:cs typeface="Montserrat ExtraBold"/>
              <a:sym typeface="Montserrat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26"/>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307" name="Google Shape;307;p26"/>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308" name="Google Shape;308;p26"/>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2ª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309" name="Google Shape;309;p26"/>
          <p:cNvGraphicFramePr/>
          <p:nvPr/>
        </p:nvGraphicFramePr>
        <p:xfrm>
          <a:off x="557025" y="930788"/>
          <a:ext cx="7512925" cy="2878245"/>
        </p:xfrm>
        <a:graphic>
          <a:graphicData uri="http://schemas.openxmlformats.org/drawingml/2006/table">
            <a:tbl>
              <a:tblPr>
                <a:noFill/>
                <a:tableStyleId>{9625997A-2233-4DBB-B0FB-0D81867FBE20}</a:tableStyleId>
              </a:tblPr>
              <a:tblGrid>
                <a:gridCol w="1414200"/>
                <a:gridCol w="1242525"/>
                <a:gridCol w="1050700"/>
                <a:gridCol w="3805500"/>
              </a:tblGrid>
              <a:tr h="328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spcBef>
                          <a:spcPts val="0"/>
                        </a:spcBef>
                        <a:spcAft>
                          <a:spcPts val="0"/>
                        </a:spcAft>
                        <a:buNone/>
                      </a:pPr>
                      <a:r>
                        <a:rPr lang="pt-BR" sz="1100"/>
                        <a:t>Areia Branca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CAPS AD</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Grossos, Serra do Mel, Tibau</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rowSpan="2">
                  <a:txBody>
                    <a:bodyPr/>
                    <a:lstStyle/>
                    <a:p>
                      <a:pPr marL="0" lvl="0" indent="0" algn="l" rtl="0">
                        <a:spcBef>
                          <a:spcPts val="0"/>
                        </a:spcBef>
                        <a:spcAft>
                          <a:spcPts val="0"/>
                        </a:spcAft>
                        <a:buNone/>
                      </a:pPr>
                      <a:r>
                        <a:rPr lang="pt-BR" sz="1100"/>
                        <a:t>Governador Dix-sept Rosado</a:t>
                      </a: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CAPS AD</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Apodi, Baraúna, Campo Grande, Caraúbas, Felipe Guerra, Janduís, Messias Targino e Upanema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100"/>
                        <a:t>UA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Apodi, Baraúna, Campo Grande e Messias Targino</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99000">
                <a:tc>
                  <a:txBody>
                    <a:bodyPr/>
                    <a:lstStyle/>
                    <a:p>
                      <a:pPr marL="0" lvl="0" indent="0" algn="l" rtl="0">
                        <a:spcBef>
                          <a:spcPts val="0"/>
                        </a:spcBef>
                        <a:spcAft>
                          <a:spcPts val="0"/>
                        </a:spcAft>
                        <a:buNone/>
                      </a:pPr>
                      <a:r>
                        <a:rPr lang="pt-BR" sz="1100"/>
                        <a:t>Grossos </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CAPS I</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Tibau</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99000">
                <a:tc>
                  <a:txBody>
                    <a:bodyPr/>
                    <a:lstStyle/>
                    <a:p>
                      <a:pPr marL="0" lvl="0" indent="0" algn="l" rtl="0">
                        <a:spcBef>
                          <a:spcPts val="0"/>
                        </a:spcBef>
                        <a:spcAft>
                          <a:spcPts val="0"/>
                        </a:spcAft>
                        <a:buNone/>
                      </a:pPr>
                      <a:r>
                        <a:rPr lang="pt-BR" sz="1100"/>
                        <a:t>Serra do Mel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CAPS IA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Areia Branca, Grossos, Tibau</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99000">
                <a:tc rowSpan="2">
                  <a:txBody>
                    <a:bodyPr/>
                    <a:lstStyle/>
                    <a:p>
                      <a:pPr marL="0" lvl="0" indent="0" algn="l" rtl="0">
                        <a:spcBef>
                          <a:spcPts val="0"/>
                        </a:spcBef>
                        <a:spcAft>
                          <a:spcPts val="0"/>
                        </a:spcAft>
                        <a:buNone/>
                      </a:pPr>
                      <a:r>
                        <a:rPr lang="pt-BR" sz="1100"/>
                        <a:t>Upanema</a:t>
                      </a: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CAPS IA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Apodi, Baraúna, Campo Grande, Caraúbas, Felipe Guerra, Governador Dix-sept Rosado, Janduís e Messias Targino</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99000">
                <a:tc vMerge="1">
                  <a:txBody>
                    <a:bodyPr/>
                    <a:lstStyle/>
                    <a:p>
                      <a:endParaRPr lang="pt-BR"/>
                    </a:p>
                  </a:txBody>
                  <a:tcPr/>
                </a:tc>
                <a:tc>
                  <a:txBody>
                    <a:bodyPr/>
                    <a:lstStyle/>
                    <a:p>
                      <a:pPr marL="0" lvl="0" indent="0" algn="l" rtl="0">
                        <a:spcBef>
                          <a:spcPts val="0"/>
                        </a:spcBef>
                        <a:spcAft>
                          <a:spcPts val="0"/>
                        </a:spcAft>
                        <a:buNone/>
                      </a:pPr>
                      <a:r>
                        <a:rPr lang="pt-BR" sz="1100"/>
                        <a:t>UA IA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Apodi, Baraúna, Caraúbas, Campo Grande, Felipe Guerra, Governador Dix-sept Rosado, Janduís e Messias Targino.</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5"/>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297" name="Google Shape;297;p25"/>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298" name="Google Shape;298;p25"/>
          <p:cNvSpPr txBox="1"/>
          <p:nvPr/>
        </p:nvSpPr>
        <p:spPr>
          <a:xfrm>
            <a:off x="850116" y="-33430"/>
            <a:ext cx="6128753" cy="403957"/>
          </a:xfrm>
          <a:prstGeom prst="rect">
            <a:avLst/>
          </a:prstGeom>
          <a:noFill/>
          <a:ln>
            <a:noFill/>
          </a:ln>
        </p:spPr>
        <p:txBody>
          <a:bodyPr spcFirstLastPara="1" wrap="square" lIns="0" tIns="0" rIns="0" bIns="0" anchor="t" anchorCtr="0">
            <a:spAutoFit/>
          </a:bodyPr>
          <a:lstStyle/>
          <a:p>
            <a:pPr lvl="0">
              <a:lnSpc>
                <a:spcPct val="175000"/>
              </a:lnSpc>
              <a:buSzPts val="2800"/>
            </a:pPr>
            <a:r>
              <a:rPr lang="pt-BR" sz="1500" b="1" dirty="0" smtClean="0">
                <a:solidFill>
                  <a:srgbClr val="BF3B6D"/>
                </a:solidFill>
                <a:latin typeface="Montserrat"/>
                <a:ea typeface="Montserrat"/>
                <a:cs typeface="Montserrat"/>
              </a:rPr>
              <a:t>FLUXO DO </a:t>
            </a:r>
            <a:r>
              <a:rPr lang="pt-BR" sz="1500" b="1" dirty="0">
                <a:solidFill>
                  <a:srgbClr val="BF3B6D"/>
                </a:solidFill>
                <a:latin typeface="Montserrat"/>
                <a:ea typeface="Montserrat"/>
                <a:cs typeface="Montserrat"/>
              </a:rPr>
              <a:t>DESENHO DE REDE – 2ª REGIÃO DE </a:t>
            </a:r>
            <a:r>
              <a:rPr lang="pt-BR" sz="1500" b="1" dirty="0" smtClean="0">
                <a:solidFill>
                  <a:srgbClr val="BF3B6D"/>
                </a:solidFill>
                <a:latin typeface="Montserrat"/>
                <a:ea typeface="Montserrat"/>
                <a:cs typeface="Montserrat"/>
              </a:rPr>
              <a:t>SAÚDE</a:t>
            </a:r>
            <a:endParaRPr sz="3200" b="1" i="0" u="none" strike="noStrike" cap="none" dirty="0">
              <a:solidFill>
                <a:srgbClr val="3E0952"/>
              </a:solidFill>
              <a:latin typeface="Montserrat"/>
              <a:ea typeface="Montserrat"/>
              <a:cs typeface="Montserrat"/>
              <a:sym typeface="Montserrat"/>
            </a:endParaRPr>
          </a:p>
        </p:txBody>
      </p:sp>
      <p:sp>
        <p:nvSpPr>
          <p:cNvPr id="299" name="Google Shape;299;p25"/>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4" name="Tabela 3"/>
          <p:cNvGraphicFramePr>
            <a:graphicFrameLocks noGrp="1"/>
          </p:cNvGraphicFramePr>
          <p:nvPr>
            <p:extLst>
              <p:ext uri="{D42A27DB-BD31-4B8C-83A1-F6EECF244321}">
                <p14:modId xmlns:p14="http://schemas.microsoft.com/office/powerpoint/2010/main" val="4194368406"/>
              </p:ext>
            </p:extLst>
          </p:nvPr>
        </p:nvGraphicFramePr>
        <p:xfrm>
          <a:off x="536027" y="460062"/>
          <a:ext cx="8298975" cy="4042986"/>
        </p:xfrm>
        <a:graphic>
          <a:graphicData uri="http://schemas.openxmlformats.org/drawingml/2006/table">
            <a:tbl>
              <a:tblPr firstRow="1" firstCol="1" bandRow="1"/>
              <a:tblGrid>
                <a:gridCol w="1501611"/>
                <a:gridCol w="2392151"/>
                <a:gridCol w="2330469"/>
                <a:gridCol w="2074744"/>
              </a:tblGrid>
              <a:tr h="137906">
                <a:tc>
                  <a:txBody>
                    <a:bodyPr/>
                    <a:lstStyle/>
                    <a:p>
                      <a:pPr algn="ctr">
                        <a:lnSpc>
                          <a:spcPct val="107000"/>
                        </a:lnSpc>
                        <a:spcAft>
                          <a:spcPts val="0"/>
                        </a:spcAft>
                      </a:pPr>
                      <a:r>
                        <a:rPr lang="pt-BR" sz="1100" b="1" dirty="0">
                          <a:solidFill>
                            <a:srgbClr val="FFFFFF"/>
                          </a:solidFill>
                          <a:effectLst/>
                          <a:latin typeface="+mj-lt"/>
                          <a:ea typeface="Times New Roman" panose="02020603050405020304" pitchFamily="18" charset="0"/>
                          <a:cs typeface="Times New Roman" panose="02020603050405020304" pitchFamily="18" charset="0"/>
                        </a:rPr>
                        <a:t>Município</a:t>
                      </a:r>
                      <a:endParaRPr lang="pt-BR" sz="1100" dirty="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pt-BR" sz="1100" b="1">
                          <a:solidFill>
                            <a:srgbClr val="FFFFFF"/>
                          </a:solidFill>
                          <a:effectLst/>
                          <a:latin typeface="+mj-lt"/>
                          <a:ea typeface="Times New Roman" panose="02020603050405020304" pitchFamily="18" charset="0"/>
                          <a:cs typeface="Times New Roman" panose="02020603050405020304" pitchFamily="18" charset="0"/>
                        </a:rPr>
                        <a:t>Serviços Próprios / Situação</a:t>
                      </a:r>
                      <a:endParaRPr lang="pt-BR" sz="1100">
                        <a:effectLst/>
                        <a:latin typeface="+mj-lt"/>
                        <a:ea typeface="Calibri" panose="020F0502020204030204" pitchFamily="34" charset="0"/>
                        <a:cs typeface="Times New Roman" panose="02020603050405020304" pitchFamily="18" charset="0"/>
                      </a:endParaRPr>
                    </a:p>
                  </a:txBody>
                  <a:tcPr marL="31504" marR="31504"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pt-BR" sz="1100" b="1">
                          <a:solidFill>
                            <a:srgbClr val="FFFFFF"/>
                          </a:solidFill>
                          <a:effectLst/>
                          <a:latin typeface="+mj-lt"/>
                          <a:ea typeface="Times New Roman" panose="02020603050405020304" pitchFamily="18" charset="0"/>
                          <a:cs typeface="Times New Roman" panose="02020603050405020304" pitchFamily="18" charset="0"/>
                        </a:rPr>
                        <a:t>Pactuações (Recebe / Referência)</a:t>
                      </a:r>
                      <a:endParaRPr lang="pt-BR" sz="1100">
                        <a:effectLst/>
                        <a:latin typeface="+mj-lt"/>
                        <a:ea typeface="Calibri" panose="020F0502020204030204" pitchFamily="34" charset="0"/>
                        <a:cs typeface="Times New Roman" panose="02020603050405020304" pitchFamily="18" charset="0"/>
                      </a:endParaRPr>
                    </a:p>
                  </a:txBody>
                  <a:tcPr marL="31504" marR="31504"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pt-BR" sz="1100" b="1">
                          <a:solidFill>
                            <a:srgbClr val="FFFFFF"/>
                          </a:solidFill>
                          <a:effectLst/>
                          <a:latin typeface="+mj-lt"/>
                          <a:ea typeface="Times New Roman" panose="02020603050405020304" pitchFamily="18" charset="0"/>
                          <a:cs typeface="Times New Roman" panose="02020603050405020304" pitchFamily="18" charset="0"/>
                        </a:rPr>
                        <a:t>Observações Estratégicas</a:t>
                      </a:r>
                      <a:endParaRPr lang="pt-BR" sz="1100">
                        <a:effectLst/>
                        <a:latin typeface="+mj-lt"/>
                        <a:ea typeface="Calibri" panose="020F0502020204030204" pitchFamily="34" charset="0"/>
                        <a:cs typeface="Times New Roman" panose="02020603050405020304" pitchFamily="18" charset="0"/>
                      </a:endParaRPr>
                    </a:p>
                  </a:txBody>
                  <a:tcPr marL="31504" marR="31504"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365554">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Apodi</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mantido (solicitou recurso MS)</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IA e UAi (Upanema); CAPS AD e UA Adulto (Gov. Dix-sept Rosado).</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Pactua com Felipe Guerra e Severiano Melo</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365554">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Areia Branca</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existente </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AD (verificar recurso)</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IA (Serra do Mel); CAPS AD atende Grossos, Serra do Mel e Tibau</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Verificar nova sede CAPS AD</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43703">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Baraúna</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mantido</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AD e UA Adulto (Gov. </a:t>
                      </a:r>
                      <a:r>
                        <a:rPr lang="pt-BR" sz="1200" dirty="0" err="1">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Dix-sept</a:t>
                      </a: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Rosado)</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Verificar proposta ao MS</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365554">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Campo Grande</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CAPS IA e UA IA (Upanema); CAPS AD e UA Adulto (Gov.)</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Dependência regional elevada</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43703">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Caraúbas</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em construção</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IA e UA IA (Upanema); CAPS AD e UA Adulto (Gov.)</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Não implantará CAPS IA nem UA Adulto</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365554">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Felipe Guerra</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(Apodi); CAPS IA e UA IA (Upanema); CAPS AD e UA Adulto (Gov.)</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Totalmente referenciado</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34861">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Gov. </a:t>
                      </a:r>
                      <a:r>
                        <a:rPr lang="pt-BR" sz="1400" b="0" dirty="0" err="1">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Dix-sept</a:t>
                      </a: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Rosado</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AD em construção</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IA e UA IA (Upanema)</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sem </a:t>
                      </a:r>
                      <a:r>
                        <a:rPr lang="pt-BR" sz="1200" dirty="0" err="1">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pactuação</a:t>
                      </a: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(uso próprio)</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43703">
                <a:tc>
                  <a:txBody>
                    <a:bodyPr/>
                    <a:lstStyle/>
                    <a:p>
                      <a:pPr>
                        <a:lnSpc>
                          <a:spcPct val="107000"/>
                        </a:lnSpc>
                        <a:spcAft>
                          <a:spcPts val="0"/>
                        </a:spcAft>
                      </a:pPr>
                      <a:r>
                        <a:rPr lang="pt-BR" sz="1400" b="0"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Grossos</a:t>
                      </a:r>
                      <a:endParaRPr lang="pt-BR" sz="1400" b="0" dirty="0">
                        <a:solidFill>
                          <a:schemeClr val="accent1">
                            <a:lumMod val="50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 em construção</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CAPS IA (Serra do Mel); CAPS AD (Areia Branca)</a:t>
                      </a:r>
                      <a:endParaRPr lang="pt-BR" sz="120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r>
                        <a:rPr lang="pt-BR" sz="12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Pactua CAPS I com </a:t>
                      </a:r>
                      <a:r>
                        <a:rPr lang="pt-BR" sz="1200" dirty="0" err="1">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Tibau</a:t>
                      </a:r>
                      <a:endParaRPr lang="pt-BR" sz="1200"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46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5"/>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297" name="Google Shape;297;p25"/>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298" name="Google Shape;298;p25"/>
          <p:cNvSpPr txBox="1"/>
          <p:nvPr/>
        </p:nvSpPr>
        <p:spPr>
          <a:xfrm>
            <a:off x="850116" y="-33430"/>
            <a:ext cx="6128753" cy="403957"/>
          </a:xfrm>
          <a:prstGeom prst="rect">
            <a:avLst/>
          </a:prstGeom>
          <a:noFill/>
          <a:ln>
            <a:noFill/>
          </a:ln>
        </p:spPr>
        <p:txBody>
          <a:bodyPr spcFirstLastPara="1" wrap="square" lIns="0" tIns="0" rIns="0" bIns="0" anchor="t" anchorCtr="0">
            <a:spAutoFit/>
          </a:bodyPr>
          <a:lstStyle/>
          <a:p>
            <a:pPr lvl="0">
              <a:lnSpc>
                <a:spcPct val="175000"/>
              </a:lnSpc>
              <a:buSzPts val="2800"/>
            </a:pPr>
            <a:r>
              <a:rPr lang="pt-BR" sz="1500" b="1" dirty="0" smtClean="0">
                <a:solidFill>
                  <a:srgbClr val="BF3B6D"/>
                </a:solidFill>
                <a:latin typeface="Montserrat"/>
                <a:ea typeface="Montserrat"/>
                <a:cs typeface="Montserrat"/>
              </a:rPr>
              <a:t>FLUXO DO </a:t>
            </a:r>
            <a:r>
              <a:rPr lang="pt-BR" sz="1500" b="1" dirty="0">
                <a:solidFill>
                  <a:srgbClr val="BF3B6D"/>
                </a:solidFill>
                <a:latin typeface="Montserrat"/>
                <a:ea typeface="Montserrat"/>
                <a:cs typeface="Montserrat"/>
              </a:rPr>
              <a:t>DESENHO DE REDE – 2ª REGIÃO DE </a:t>
            </a:r>
            <a:r>
              <a:rPr lang="pt-BR" sz="1500" b="1" dirty="0" smtClean="0">
                <a:solidFill>
                  <a:srgbClr val="BF3B6D"/>
                </a:solidFill>
                <a:latin typeface="Montserrat"/>
                <a:ea typeface="Montserrat"/>
                <a:cs typeface="Montserrat"/>
              </a:rPr>
              <a:t>SAÚDE</a:t>
            </a:r>
            <a:endParaRPr sz="3200" b="1" i="0" u="none" strike="noStrike" cap="none" dirty="0">
              <a:solidFill>
                <a:srgbClr val="3E0952"/>
              </a:solidFill>
              <a:latin typeface="Montserrat"/>
              <a:ea typeface="Montserrat"/>
              <a:cs typeface="Montserrat"/>
              <a:sym typeface="Montserrat"/>
            </a:endParaRPr>
          </a:p>
        </p:txBody>
      </p:sp>
      <p:sp>
        <p:nvSpPr>
          <p:cNvPr id="299" name="Google Shape;299;p25"/>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4" name="Tabela 3"/>
          <p:cNvGraphicFramePr>
            <a:graphicFrameLocks noGrp="1"/>
          </p:cNvGraphicFramePr>
          <p:nvPr>
            <p:extLst>
              <p:ext uri="{D42A27DB-BD31-4B8C-83A1-F6EECF244321}">
                <p14:modId xmlns:p14="http://schemas.microsoft.com/office/powerpoint/2010/main" val="840747091"/>
              </p:ext>
            </p:extLst>
          </p:nvPr>
        </p:nvGraphicFramePr>
        <p:xfrm>
          <a:off x="536027" y="460062"/>
          <a:ext cx="8298975" cy="3704304"/>
        </p:xfrm>
        <a:graphic>
          <a:graphicData uri="http://schemas.openxmlformats.org/drawingml/2006/table">
            <a:tbl>
              <a:tblPr firstRow="1" firstCol="1" bandRow="1"/>
              <a:tblGrid>
                <a:gridCol w="1501611"/>
                <a:gridCol w="2392151"/>
                <a:gridCol w="2330469"/>
                <a:gridCol w="2074744"/>
              </a:tblGrid>
              <a:tr h="137906">
                <a:tc>
                  <a:txBody>
                    <a:bodyPr/>
                    <a:lstStyle/>
                    <a:p>
                      <a:pPr algn="ctr">
                        <a:lnSpc>
                          <a:spcPct val="107000"/>
                        </a:lnSpc>
                        <a:spcAft>
                          <a:spcPts val="0"/>
                        </a:spcAft>
                      </a:pPr>
                      <a:r>
                        <a:rPr lang="pt-BR" sz="1100" b="1" dirty="0">
                          <a:solidFill>
                            <a:srgbClr val="FFFFFF"/>
                          </a:solidFill>
                          <a:effectLst/>
                          <a:latin typeface="+mj-lt"/>
                          <a:ea typeface="Times New Roman" panose="02020603050405020304" pitchFamily="18" charset="0"/>
                          <a:cs typeface="Times New Roman" panose="02020603050405020304" pitchFamily="18" charset="0"/>
                        </a:rPr>
                        <a:t>Município</a:t>
                      </a:r>
                      <a:endParaRPr lang="pt-BR" sz="1100" dirty="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pt-BR" sz="1100" b="1">
                          <a:solidFill>
                            <a:srgbClr val="FFFFFF"/>
                          </a:solidFill>
                          <a:effectLst/>
                          <a:latin typeface="+mj-lt"/>
                          <a:ea typeface="Times New Roman" panose="02020603050405020304" pitchFamily="18" charset="0"/>
                          <a:cs typeface="Times New Roman" panose="02020603050405020304" pitchFamily="18" charset="0"/>
                        </a:rPr>
                        <a:t>Serviços Próprios / Situação</a:t>
                      </a:r>
                      <a:endParaRPr lang="pt-BR" sz="1100">
                        <a:effectLst/>
                        <a:latin typeface="+mj-lt"/>
                        <a:ea typeface="Calibri" panose="020F0502020204030204" pitchFamily="34" charset="0"/>
                        <a:cs typeface="Times New Roman" panose="02020603050405020304" pitchFamily="18" charset="0"/>
                      </a:endParaRPr>
                    </a:p>
                  </a:txBody>
                  <a:tcPr marL="31504" marR="31504"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pt-BR" sz="1100" b="1">
                          <a:solidFill>
                            <a:srgbClr val="FFFFFF"/>
                          </a:solidFill>
                          <a:effectLst/>
                          <a:latin typeface="+mj-lt"/>
                          <a:ea typeface="Times New Roman" panose="02020603050405020304" pitchFamily="18" charset="0"/>
                          <a:cs typeface="Times New Roman" panose="02020603050405020304" pitchFamily="18" charset="0"/>
                        </a:rPr>
                        <a:t>Pactuações (Recebe / Referência)</a:t>
                      </a:r>
                      <a:endParaRPr lang="pt-BR" sz="1100">
                        <a:effectLst/>
                        <a:latin typeface="+mj-lt"/>
                        <a:ea typeface="Calibri" panose="020F0502020204030204" pitchFamily="34" charset="0"/>
                        <a:cs typeface="Times New Roman" panose="02020603050405020304" pitchFamily="18" charset="0"/>
                      </a:endParaRPr>
                    </a:p>
                  </a:txBody>
                  <a:tcPr marL="31504" marR="31504"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lnSpc>
                          <a:spcPct val="107000"/>
                        </a:lnSpc>
                        <a:spcAft>
                          <a:spcPts val="0"/>
                        </a:spcAft>
                      </a:pPr>
                      <a:r>
                        <a:rPr lang="pt-BR" sz="1100" b="1">
                          <a:solidFill>
                            <a:srgbClr val="FFFFFF"/>
                          </a:solidFill>
                          <a:effectLst/>
                          <a:latin typeface="+mj-lt"/>
                          <a:ea typeface="Times New Roman" panose="02020603050405020304" pitchFamily="18" charset="0"/>
                          <a:cs typeface="Times New Roman" panose="02020603050405020304" pitchFamily="18" charset="0"/>
                        </a:rPr>
                        <a:t>Observações Estratégicas</a:t>
                      </a:r>
                      <a:endParaRPr lang="pt-BR" sz="1100">
                        <a:effectLst/>
                        <a:latin typeface="+mj-lt"/>
                        <a:ea typeface="Calibri" panose="020F0502020204030204" pitchFamily="34" charset="0"/>
                        <a:cs typeface="Times New Roman" panose="02020603050405020304" pitchFamily="18" charset="0"/>
                      </a:endParaRPr>
                    </a:p>
                  </a:txBody>
                  <a:tcPr marL="31504" marR="31504"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r>
              <a:tr h="365554">
                <a:tc>
                  <a:txBody>
                    <a:bodyPr/>
                    <a:lstStyle/>
                    <a:p>
                      <a:pPr marR="0" algn="l" rtl="0">
                        <a:lnSpc>
                          <a:spcPct val="107000"/>
                        </a:lnSpc>
                        <a:spcBef>
                          <a:spcPts val="0"/>
                        </a:spcBef>
                        <a:spcAft>
                          <a:spcPts val="0"/>
                        </a:spcAft>
                        <a:buClr>
                          <a:srgbClr val="000000"/>
                        </a:buClr>
                        <a:buFont typeface="Arial"/>
                      </a:pPr>
                      <a:r>
                        <a:rPr lang="pt-BR" sz="1400" b="0" i="0" u="none" strike="noStrike" cap="none" dirty="0" err="1">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Janduís</a:t>
                      </a:r>
                      <a:endPar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 CAPS IA e UA IA (Upanema); CAPS AD (Gov. </a:t>
                      </a:r>
                      <a:r>
                        <a:rPr lang="pt-BR" sz="1200" b="0" i="0" u="none" strike="noStrike" cap="none" dirty="0" err="1">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Dix-sept</a:t>
                      </a: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 Rosado)</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Forte dependência de Upanema</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365554">
                <a:tc>
                  <a:txBody>
                    <a:bodyPr/>
                    <a:lstStyle/>
                    <a:p>
                      <a:pPr marR="0" algn="l" rtl="0">
                        <a:lnSpc>
                          <a:spcPct val="107000"/>
                        </a:lnSpc>
                        <a:spcBef>
                          <a:spcPts val="0"/>
                        </a:spcBef>
                        <a:spcAft>
                          <a:spcPts val="0"/>
                        </a:spcAft>
                        <a:buClr>
                          <a:srgbClr val="000000"/>
                        </a:buClr>
                        <a:buFont typeface="Arial"/>
                      </a:pPr>
                      <a:r>
                        <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Messias </a:t>
                      </a:r>
                      <a:r>
                        <a:rPr lang="pt-BR" sz="1400" b="0" i="0" u="none" strike="noStrike" cap="none" dirty="0" err="1">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Targino</a:t>
                      </a:r>
                      <a:endPar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Atendido atualmente por Patu</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 CAPS IA e UA IA (Upanema); CAPS AD (Gov. </a:t>
                      </a:r>
                      <a:r>
                        <a:rPr lang="pt-BR" sz="1200" b="0" i="0" u="none" strike="noStrike" cap="none" dirty="0" err="1">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Dix-sept</a:t>
                      </a: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 Rosado)</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Transição de referência</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43703">
                <a:tc>
                  <a:txBody>
                    <a:bodyPr/>
                    <a:lstStyle/>
                    <a:p>
                      <a:pPr marR="0" algn="l" rtl="0">
                        <a:lnSpc>
                          <a:spcPct val="107000"/>
                        </a:lnSpc>
                        <a:spcBef>
                          <a:spcPts val="0"/>
                        </a:spcBef>
                        <a:spcAft>
                          <a:spcPts val="0"/>
                        </a:spcAft>
                        <a:buClr>
                          <a:srgbClr val="000000"/>
                        </a:buClr>
                        <a:buFont typeface="Arial"/>
                      </a:pPr>
                      <a:r>
                        <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Mossoró</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II (2), CAPS IA, CAPS AD, UA IA; CAPS III, UA Adulto e RT em construção</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Não pactua com outros municípios</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Alta demanda; precisa redefinir </a:t>
                      </a:r>
                      <a:r>
                        <a:rPr lang="pt-BR" sz="1200" b="0" i="0" u="none" strike="noStrike" cap="none" dirty="0" err="1">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pactuações</a:t>
                      </a:r>
                      <a:endPar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365554">
                <a:tc>
                  <a:txBody>
                    <a:bodyPr/>
                    <a:lstStyle/>
                    <a:p>
                      <a:pPr marR="0" algn="l" rtl="0">
                        <a:lnSpc>
                          <a:spcPct val="107000"/>
                        </a:lnSpc>
                        <a:spcBef>
                          <a:spcPts val="0"/>
                        </a:spcBef>
                        <a:spcAft>
                          <a:spcPts val="0"/>
                        </a:spcAft>
                        <a:buClr>
                          <a:srgbClr val="000000"/>
                        </a:buClr>
                        <a:buFont typeface="Arial"/>
                      </a:pPr>
                      <a:r>
                        <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Serra do Mel</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IA e CAPS I em construção</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AD (Areia Branca)</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IA atenderá Areia Branca, Grossos e </a:t>
                      </a:r>
                      <a:r>
                        <a:rPr lang="pt-BR" sz="1200" b="0" i="0" u="none" strike="noStrike" cap="none" dirty="0" err="1">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Tibau</a:t>
                      </a:r>
                      <a:endPar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43703">
                <a:tc>
                  <a:txBody>
                    <a:bodyPr/>
                    <a:lstStyle/>
                    <a:p>
                      <a:pPr marR="0" algn="l" rtl="0">
                        <a:lnSpc>
                          <a:spcPct val="107000"/>
                        </a:lnSpc>
                        <a:spcBef>
                          <a:spcPts val="0"/>
                        </a:spcBef>
                        <a:spcAft>
                          <a:spcPts val="0"/>
                        </a:spcAft>
                        <a:buClr>
                          <a:srgbClr val="000000"/>
                        </a:buClr>
                        <a:buFont typeface="Arial"/>
                      </a:pPr>
                      <a:r>
                        <a:rPr lang="pt-BR" sz="1400" b="0" i="0" u="none" strike="noStrike" cap="none" dirty="0" err="1">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Tibau</a:t>
                      </a:r>
                      <a:endPar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 (Grossos); CAPS IA (Serra do Mel); CAPS AD (Areia Branca)</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Rede totalmente pactuada</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365554">
                <a:tc>
                  <a:txBody>
                    <a:bodyPr/>
                    <a:lstStyle/>
                    <a:p>
                      <a:pPr marR="0" algn="l" rtl="0">
                        <a:lnSpc>
                          <a:spcPct val="107000"/>
                        </a:lnSpc>
                        <a:spcBef>
                          <a:spcPts val="0"/>
                        </a:spcBef>
                        <a:spcAft>
                          <a:spcPts val="0"/>
                        </a:spcAft>
                        <a:buClr>
                          <a:srgbClr val="000000"/>
                        </a:buClr>
                        <a:buFont typeface="Arial"/>
                      </a:pPr>
                      <a:r>
                        <a:rPr lang="pt-BR" sz="1400" b="0" i="0" u="none" strike="noStrike" cap="none" dirty="0">
                          <a:solidFill>
                            <a:schemeClr val="accent1">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Upanema</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I existente; CAPS IA e UA IA em construção</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CAPS AD (Gov. </a:t>
                      </a:r>
                      <a:r>
                        <a:rPr lang="pt-BR" sz="1200" b="0" i="0" u="none" strike="noStrike" cap="none" dirty="0" err="1">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Dix-sept</a:t>
                      </a: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 Rosado); UA Adulto (Gov.)</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pt-BR" sz="1200" b="0" i="0" u="none" strike="noStrike" cap="none" dirty="0">
                          <a:solidFill>
                            <a:schemeClr val="tx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sym typeface="Arial"/>
                        </a:rPr>
                        <a:t>Principal polo regional de IA e acolhimento</a:t>
                      </a: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r h="234861">
                <a:tc>
                  <a:txBody>
                    <a:bodyPr/>
                    <a:lstStyle/>
                    <a:p>
                      <a:pPr>
                        <a:lnSpc>
                          <a:spcPct val="107000"/>
                        </a:lnSpc>
                        <a:spcAft>
                          <a:spcPts val="0"/>
                        </a:spcAft>
                      </a:pPr>
                      <a:endParaRPr lang="pt-BR" sz="110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endParaRPr lang="pt-BR" sz="110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endParaRPr lang="pt-BR" sz="1100" dirty="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0"/>
                        </a:spcAft>
                      </a:pPr>
                      <a:endParaRPr lang="pt-BR" sz="1100" dirty="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r>
              <a:tr h="243703">
                <a:tc>
                  <a:txBody>
                    <a:bodyPr/>
                    <a:lstStyle/>
                    <a:p>
                      <a:pPr>
                        <a:lnSpc>
                          <a:spcPct val="107000"/>
                        </a:lnSpc>
                        <a:spcAft>
                          <a:spcPts val="0"/>
                        </a:spcAft>
                      </a:pPr>
                      <a:endParaRPr lang="pt-BR" sz="110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endParaRPr lang="pt-BR" sz="110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endParaRPr lang="pt-BR" sz="110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nSpc>
                          <a:spcPct val="107000"/>
                        </a:lnSpc>
                        <a:spcAft>
                          <a:spcPts val="0"/>
                        </a:spcAft>
                      </a:pPr>
                      <a:endParaRPr lang="pt-BR" sz="1100" dirty="0">
                        <a:effectLst/>
                        <a:latin typeface="+mj-lt"/>
                        <a:ea typeface="Calibri" panose="020F0502020204030204" pitchFamily="34" charset="0"/>
                        <a:cs typeface="Times New Roman" panose="02020603050405020304" pitchFamily="18" charset="0"/>
                      </a:endParaRPr>
                    </a:p>
                  </a:txBody>
                  <a:tcPr marL="31504" marR="3150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605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p27"/>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316" name="Google Shape;316;p27"/>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317" name="Google Shape;317;p27"/>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2ª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318" name="Google Shape;318;p27"/>
          <p:cNvGraphicFramePr/>
          <p:nvPr/>
        </p:nvGraphicFramePr>
        <p:xfrm>
          <a:off x="586125" y="959363"/>
          <a:ext cx="8031425" cy="1402640"/>
        </p:xfrm>
        <a:graphic>
          <a:graphicData uri="http://schemas.openxmlformats.org/drawingml/2006/table">
            <a:tbl>
              <a:tblPr>
                <a:noFill/>
                <a:tableStyleId>{9625997A-2233-4DBB-B0FB-0D81867FBE20}</a:tableStyleId>
              </a:tblPr>
              <a:tblGrid>
                <a:gridCol w="1215425"/>
                <a:gridCol w="3852000"/>
                <a:gridCol w="923725"/>
                <a:gridCol w="2040275"/>
              </a:tblGrid>
              <a:tr h="328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spcBef>
                          <a:spcPts val="0"/>
                        </a:spcBef>
                        <a:spcAft>
                          <a:spcPts val="0"/>
                        </a:spcAft>
                        <a:buNone/>
                      </a:pPr>
                      <a:r>
                        <a:rPr lang="pt-BR"/>
                        <a:t>Mossoró</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 Leitos de Saúde Mental no Hospital  Regional Tarcísio de Vasconcelos Maia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07</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Apodi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chemeClr val="dk1"/>
                        </a:buClr>
                        <a:buSzPts val="1100"/>
                        <a:buFont typeface="Arial"/>
                        <a:buNone/>
                      </a:pPr>
                      <a:r>
                        <a:rPr lang="pt-BR">
                          <a:solidFill>
                            <a:schemeClr val="dk1"/>
                          </a:solidFill>
                        </a:rPr>
                        <a:t>Leitos de Saúde Mental no Hospital  Regional Hélio Marinho</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04</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p:nvPr/>
        </p:nvSpPr>
        <p:spPr>
          <a:xfrm>
            <a:off x="2627325" y="195284"/>
            <a:ext cx="4751700" cy="369300"/>
          </a:xfrm>
          <a:prstGeom prst="rect">
            <a:avLst/>
          </a:prstGeom>
          <a:solidFill>
            <a:srgbClr val="CCC0D9"/>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3ª REGIÃO DE SAÚDE -  JOÃO CÂMARA</a:t>
            </a:r>
            <a:endParaRPr sz="2400" b="0" i="0" u="none" strike="noStrike" cap="none">
              <a:solidFill>
                <a:srgbClr val="17365D"/>
              </a:solidFill>
              <a:latin typeface="Balthazar"/>
              <a:ea typeface="Balthazar"/>
              <a:cs typeface="Balthazar"/>
              <a:sym typeface="Balthazar"/>
            </a:endParaRPr>
          </a:p>
        </p:txBody>
      </p:sp>
      <p:sp>
        <p:nvSpPr>
          <p:cNvPr id="324" name="Google Shape;324;p28"/>
          <p:cNvSpPr/>
          <p:nvPr/>
        </p:nvSpPr>
        <p:spPr>
          <a:xfrm>
            <a:off x="7581900" y="2561035"/>
            <a:ext cx="1055688" cy="586978"/>
          </a:xfrm>
          <a:custGeom>
            <a:avLst/>
            <a:gdLst/>
            <a:ahLst/>
            <a:cxnLst/>
            <a:rect l="l" t="t" r="r" b="b"/>
            <a:pathLst>
              <a:path w="270" h="169" extrusionOk="0">
                <a:moveTo>
                  <a:pt x="259" y="169"/>
                </a:moveTo>
                <a:cubicBezTo>
                  <a:pt x="257" y="135"/>
                  <a:pt x="270" y="124"/>
                  <a:pt x="245" y="120"/>
                </a:cubicBezTo>
                <a:cubicBezTo>
                  <a:pt x="244" y="113"/>
                  <a:pt x="240" y="107"/>
                  <a:pt x="235" y="102"/>
                </a:cubicBezTo>
                <a:cubicBezTo>
                  <a:pt x="233" y="96"/>
                  <a:pt x="227" y="90"/>
                  <a:pt x="223" y="85"/>
                </a:cubicBezTo>
                <a:cubicBezTo>
                  <a:pt x="224" y="55"/>
                  <a:pt x="230" y="56"/>
                  <a:pt x="209" y="49"/>
                </a:cubicBezTo>
                <a:cubicBezTo>
                  <a:pt x="202" y="40"/>
                  <a:pt x="204" y="9"/>
                  <a:pt x="203" y="0"/>
                </a:cubicBezTo>
                <a:cubicBezTo>
                  <a:pt x="198" y="1"/>
                  <a:pt x="193" y="3"/>
                  <a:pt x="188" y="4"/>
                </a:cubicBezTo>
                <a:cubicBezTo>
                  <a:pt x="180" y="10"/>
                  <a:pt x="170" y="14"/>
                  <a:pt x="160" y="16"/>
                </a:cubicBezTo>
                <a:cubicBezTo>
                  <a:pt x="147" y="24"/>
                  <a:pt x="135" y="40"/>
                  <a:pt x="119" y="43"/>
                </a:cubicBezTo>
                <a:cubicBezTo>
                  <a:pt x="114" y="47"/>
                  <a:pt x="111" y="50"/>
                  <a:pt x="107" y="55"/>
                </a:cubicBezTo>
                <a:cubicBezTo>
                  <a:pt x="102" y="51"/>
                  <a:pt x="102" y="48"/>
                  <a:pt x="95" y="49"/>
                </a:cubicBezTo>
                <a:cubicBezTo>
                  <a:pt x="75" y="59"/>
                  <a:pt x="48" y="54"/>
                  <a:pt x="26" y="58"/>
                </a:cubicBezTo>
                <a:cubicBezTo>
                  <a:pt x="15" y="77"/>
                  <a:pt x="28" y="92"/>
                  <a:pt x="7" y="108"/>
                </a:cubicBezTo>
                <a:cubicBezTo>
                  <a:pt x="5" y="112"/>
                  <a:pt x="4" y="117"/>
                  <a:pt x="2" y="121"/>
                </a:cubicBezTo>
                <a:cubicBezTo>
                  <a:pt x="0" y="135"/>
                  <a:pt x="5" y="123"/>
                  <a:pt x="13" y="118"/>
                </a:cubicBezTo>
                <a:cubicBezTo>
                  <a:pt x="26" y="122"/>
                  <a:pt x="29" y="112"/>
                  <a:pt x="41" y="109"/>
                </a:cubicBezTo>
                <a:cubicBezTo>
                  <a:pt x="43" y="105"/>
                  <a:pt x="44" y="100"/>
                  <a:pt x="46" y="96"/>
                </a:cubicBezTo>
                <a:cubicBezTo>
                  <a:pt x="62" y="97"/>
                  <a:pt x="61" y="99"/>
                  <a:pt x="79" y="97"/>
                </a:cubicBezTo>
                <a:cubicBezTo>
                  <a:pt x="83" y="91"/>
                  <a:pt x="83" y="88"/>
                  <a:pt x="91" y="87"/>
                </a:cubicBezTo>
                <a:cubicBezTo>
                  <a:pt x="117" y="89"/>
                  <a:pt x="110" y="100"/>
                  <a:pt x="133" y="105"/>
                </a:cubicBezTo>
                <a:cubicBezTo>
                  <a:pt x="133" y="108"/>
                  <a:pt x="131" y="114"/>
                  <a:pt x="134" y="115"/>
                </a:cubicBezTo>
                <a:cubicBezTo>
                  <a:pt x="144" y="120"/>
                  <a:pt x="200" y="126"/>
                  <a:pt x="206" y="126"/>
                </a:cubicBezTo>
                <a:cubicBezTo>
                  <a:pt x="209" y="135"/>
                  <a:pt x="208" y="140"/>
                  <a:pt x="217" y="144"/>
                </a:cubicBezTo>
                <a:cubicBezTo>
                  <a:pt x="227" y="139"/>
                  <a:pt x="237" y="141"/>
                  <a:pt x="247" y="142"/>
                </a:cubicBezTo>
                <a:cubicBezTo>
                  <a:pt x="248" y="153"/>
                  <a:pt x="247" y="165"/>
                  <a:pt x="259" y="169"/>
                </a:cubicBezTo>
                <a:close/>
              </a:path>
            </a:pathLst>
          </a:custGeom>
          <a:solidFill>
            <a:srgbClr val="FFE79B"/>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5" name="Google Shape;325;p28"/>
          <p:cNvSpPr/>
          <p:nvPr/>
        </p:nvSpPr>
        <p:spPr>
          <a:xfrm>
            <a:off x="6750050" y="2845594"/>
            <a:ext cx="1038225" cy="1045369"/>
          </a:xfrm>
          <a:custGeom>
            <a:avLst/>
            <a:gdLst/>
            <a:ahLst/>
            <a:cxnLst/>
            <a:rect l="l" t="t" r="r" b="b"/>
            <a:pathLst>
              <a:path w="213" h="274" extrusionOk="0">
                <a:moveTo>
                  <a:pt x="196" y="21"/>
                </a:moveTo>
                <a:lnTo>
                  <a:pt x="196" y="30"/>
                </a:lnTo>
                <a:lnTo>
                  <a:pt x="196" y="41"/>
                </a:lnTo>
                <a:lnTo>
                  <a:pt x="205" y="41"/>
                </a:lnTo>
                <a:lnTo>
                  <a:pt x="205" y="51"/>
                </a:lnTo>
                <a:lnTo>
                  <a:pt x="213" y="61"/>
                </a:lnTo>
                <a:lnTo>
                  <a:pt x="213" y="71"/>
                </a:lnTo>
                <a:lnTo>
                  <a:pt x="213" y="81"/>
                </a:lnTo>
                <a:lnTo>
                  <a:pt x="205" y="91"/>
                </a:lnTo>
                <a:lnTo>
                  <a:pt x="196" y="103"/>
                </a:lnTo>
                <a:lnTo>
                  <a:pt x="196" y="112"/>
                </a:lnTo>
                <a:lnTo>
                  <a:pt x="186" y="112"/>
                </a:lnTo>
                <a:lnTo>
                  <a:pt x="186" y="121"/>
                </a:lnTo>
                <a:lnTo>
                  <a:pt x="186" y="132"/>
                </a:lnTo>
                <a:lnTo>
                  <a:pt x="186" y="142"/>
                </a:lnTo>
                <a:lnTo>
                  <a:pt x="176" y="142"/>
                </a:lnTo>
                <a:lnTo>
                  <a:pt x="176" y="152"/>
                </a:lnTo>
                <a:lnTo>
                  <a:pt x="176" y="163"/>
                </a:lnTo>
                <a:lnTo>
                  <a:pt x="186" y="173"/>
                </a:lnTo>
                <a:lnTo>
                  <a:pt x="186" y="183"/>
                </a:lnTo>
                <a:lnTo>
                  <a:pt x="186" y="194"/>
                </a:lnTo>
                <a:lnTo>
                  <a:pt x="186" y="204"/>
                </a:lnTo>
                <a:lnTo>
                  <a:pt x="186" y="223"/>
                </a:lnTo>
                <a:lnTo>
                  <a:pt x="186" y="233"/>
                </a:lnTo>
                <a:lnTo>
                  <a:pt x="176" y="233"/>
                </a:lnTo>
                <a:lnTo>
                  <a:pt x="176" y="243"/>
                </a:lnTo>
                <a:lnTo>
                  <a:pt x="168" y="243"/>
                </a:lnTo>
                <a:lnTo>
                  <a:pt x="158" y="243"/>
                </a:lnTo>
                <a:lnTo>
                  <a:pt x="149" y="243"/>
                </a:lnTo>
                <a:lnTo>
                  <a:pt x="140" y="243"/>
                </a:lnTo>
                <a:lnTo>
                  <a:pt x="130" y="255"/>
                </a:lnTo>
                <a:lnTo>
                  <a:pt x="121" y="255"/>
                </a:lnTo>
                <a:lnTo>
                  <a:pt x="121" y="264"/>
                </a:lnTo>
                <a:lnTo>
                  <a:pt x="112" y="264"/>
                </a:lnTo>
                <a:lnTo>
                  <a:pt x="103" y="264"/>
                </a:lnTo>
                <a:lnTo>
                  <a:pt x="93" y="264"/>
                </a:lnTo>
                <a:lnTo>
                  <a:pt x="75" y="274"/>
                </a:lnTo>
                <a:lnTo>
                  <a:pt x="64" y="274"/>
                </a:lnTo>
                <a:lnTo>
                  <a:pt x="56" y="264"/>
                </a:lnTo>
                <a:lnTo>
                  <a:pt x="47" y="264"/>
                </a:lnTo>
                <a:lnTo>
                  <a:pt x="37" y="264"/>
                </a:lnTo>
                <a:lnTo>
                  <a:pt x="37" y="255"/>
                </a:lnTo>
                <a:lnTo>
                  <a:pt x="37" y="243"/>
                </a:lnTo>
                <a:lnTo>
                  <a:pt x="37" y="233"/>
                </a:lnTo>
                <a:lnTo>
                  <a:pt x="37" y="223"/>
                </a:lnTo>
                <a:lnTo>
                  <a:pt x="37" y="213"/>
                </a:lnTo>
                <a:lnTo>
                  <a:pt x="47" y="204"/>
                </a:lnTo>
                <a:lnTo>
                  <a:pt x="47" y="194"/>
                </a:lnTo>
                <a:lnTo>
                  <a:pt x="47" y="183"/>
                </a:lnTo>
                <a:lnTo>
                  <a:pt x="37" y="163"/>
                </a:lnTo>
                <a:lnTo>
                  <a:pt x="37" y="152"/>
                </a:lnTo>
                <a:lnTo>
                  <a:pt x="28" y="132"/>
                </a:lnTo>
                <a:lnTo>
                  <a:pt x="19" y="91"/>
                </a:lnTo>
                <a:lnTo>
                  <a:pt x="19" y="81"/>
                </a:lnTo>
                <a:lnTo>
                  <a:pt x="0" y="21"/>
                </a:lnTo>
                <a:lnTo>
                  <a:pt x="0" y="11"/>
                </a:lnTo>
                <a:lnTo>
                  <a:pt x="9" y="11"/>
                </a:lnTo>
                <a:lnTo>
                  <a:pt x="9" y="0"/>
                </a:lnTo>
                <a:lnTo>
                  <a:pt x="19" y="0"/>
                </a:lnTo>
                <a:lnTo>
                  <a:pt x="28" y="0"/>
                </a:lnTo>
                <a:lnTo>
                  <a:pt x="37" y="11"/>
                </a:lnTo>
                <a:lnTo>
                  <a:pt x="47" y="11"/>
                </a:lnTo>
                <a:lnTo>
                  <a:pt x="56" y="11"/>
                </a:lnTo>
                <a:lnTo>
                  <a:pt x="64" y="21"/>
                </a:lnTo>
                <a:lnTo>
                  <a:pt x="84" y="30"/>
                </a:lnTo>
                <a:lnTo>
                  <a:pt x="93" y="30"/>
                </a:lnTo>
                <a:lnTo>
                  <a:pt x="103" y="30"/>
                </a:lnTo>
                <a:lnTo>
                  <a:pt x="112" y="30"/>
                </a:lnTo>
                <a:lnTo>
                  <a:pt x="121" y="30"/>
                </a:lnTo>
                <a:lnTo>
                  <a:pt x="130" y="30"/>
                </a:lnTo>
                <a:lnTo>
                  <a:pt x="140" y="30"/>
                </a:lnTo>
                <a:lnTo>
                  <a:pt x="140" y="41"/>
                </a:lnTo>
                <a:lnTo>
                  <a:pt x="149" y="41"/>
                </a:lnTo>
                <a:lnTo>
                  <a:pt x="158" y="41"/>
                </a:lnTo>
                <a:lnTo>
                  <a:pt x="168" y="41"/>
                </a:lnTo>
                <a:lnTo>
                  <a:pt x="196" y="2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28"/>
          <p:cNvSpPr/>
          <p:nvPr/>
        </p:nvSpPr>
        <p:spPr>
          <a:xfrm>
            <a:off x="6750050" y="3697999"/>
            <a:ext cx="1241425" cy="788194"/>
          </a:xfrm>
          <a:custGeom>
            <a:avLst/>
            <a:gdLst/>
            <a:ahLst/>
            <a:cxnLst/>
            <a:rect l="l" t="t" r="r" b="b"/>
            <a:pathLst>
              <a:path w="269" h="202" extrusionOk="0">
                <a:moveTo>
                  <a:pt x="214" y="141"/>
                </a:moveTo>
                <a:lnTo>
                  <a:pt x="214" y="152"/>
                </a:lnTo>
                <a:lnTo>
                  <a:pt x="203" y="152"/>
                </a:lnTo>
                <a:lnTo>
                  <a:pt x="203" y="161"/>
                </a:lnTo>
                <a:lnTo>
                  <a:pt x="195" y="171"/>
                </a:lnTo>
                <a:lnTo>
                  <a:pt x="185" y="171"/>
                </a:lnTo>
                <a:lnTo>
                  <a:pt x="175" y="192"/>
                </a:lnTo>
                <a:lnTo>
                  <a:pt x="167" y="192"/>
                </a:lnTo>
                <a:lnTo>
                  <a:pt x="167" y="202"/>
                </a:lnTo>
                <a:lnTo>
                  <a:pt x="148" y="192"/>
                </a:lnTo>
                <a:lnTo>
                  <a:pt x="138" y="192"/>
                </a:lnTo>
                <a:lnTo>
                  <a:pt x="130" y="192"/>
                </a:lnTo>
                <a:lnTo>
                  <a:pt x="121" y="192"/>
                </a:lnTo>
                <a:lnTo>
                  <a:pt x="111" y="192"/>
                </a:lnTo>
                <a:lnTo>
                  <a:pt x="111" y="182"/>
                </a:lnTo>
                <a:lnTo>
                  <a:pt x="102" y="182"/>
                </a:lnTo>
                <a:lnTo>
                  <a:pt x="102" y="171"/>
                </a:lnTo>
                <a:lnTo>
                  <a:pt x="102" y="161"/>
                </a:lnTo>
                <a:lnTo>
                  <a:pt x="93" y="152"/>
                </a:lnTo>
                <a:lnTo>
                  <a:pt x="93" y="141"/>
                </a:lnTo>
                <a:lnTo>
                  <a:pt x="83" y="141"/>
                </a:lnTo>
                <a:lnTo>
                  <a:pt x="83" y="121"/>
                </a:lnTo>
                <a:lnTo>
                  <a:pt x="83" y="111"/>
                </a:lnTo>
                <a:lnTo>
                  <a:pt x="83" y="101"/>
                </a:lnTo>
                <a:lnTo>
                  <a:pt x="74" y="101"/>
                </a:lnTo>
                <a:lnTo>
                  <a:pt x="65" y="101"/>
                </a:lnTo>
                <a:lnTo>
                  <a:pt x="54" y="101"/>
                </a:lnTo>
                <a:lnTo>
                  <a:pt x="46" y="101"/>
                </a:lnTo>
                <a:lnTo>
                  <a:pt x="46" y="111"/>
                </a:lnTo>
                <a:lnTo>
                  <a:pt x="37" y="101"/>
                </a:lnTo>
                <a:lnTo>
                  <a:pt x="26" y="91"/>
                </a:lnTo>
                <a:lnTo>
                  <a:pt x="18" y="91"/>
                </a:lnTo>
                <a:lnTo>
                  <a:pt x="18" y="80"/>
                </a:lnTo>
                <a:lnTo>
                  <a:pt x="9" y="80"/>
                </a:lnTo>
                <a:lnTo>
                  <a:pt x="0" y="19"/>
                </a:lnTo>
                <a:lnTo>
                  <a:pt x="26" y="19"/>
                </a:lnTo>
                <a:lnTo>
                  <a:pt x="46" y="19"/>
                </a:lnTo>
                <a:lnTo>
                  <a:pt x="54" y="9"/>
                </a:lnTo>
                <a:lnTo>
                  <a:pt x="65" y="9"/>
                </a:lnTo>
                <a:lnTo>
                  <a:pt x="74" y="9"/>
                </a:lnTo>
                <a:lnTo>
                  <a:pt x="83" y="19"/>
                </a:lnTo>
                <a:lnTo>
                  <a:pt x="93" y="19"/>
                </a:lnTo>
                <a:lnTo>
                  <a:pt x="111" y="9"/>
                </a:lnTo>
                <a:lnTo>
                  <a:pt x="121" y="9"/>
                </a:lnTo>
                <a:lnTo>
                  <a:pt x="130" y="9"/>
                </a:lnTo>
                <a:lnTo>
                  <a:pt x="138" y="9"/>
                </a:lnTo>
                <a:lnTo>
                  <a:pt x="138" y="0"/>
                </a:lnTo>
                <a:lnTo>
                  <a:pt x="148" y="0"/>
                </a:lnTo>
                <a:lnTo>
                  <a:pt x="148" y="9"/>
                </a:lnTo>
                <a:lnTo>
                  <a:pt x="158" y="9"/>
                </a:lnTo>
                <a:lnTo>
                  <a:pt x="158" y="19"/>
                </a:lnTo>
                <a:lnTo>
                  <a:pt x="158" y="30"/>
                </a:lnTo>
                <a:lnTo>
                  <a:pt x="167" y="19"/>
                </a:lnTo>
                <a:lnTo>
                  <a:pt x="175" y="19"/>
                </a:lnTo>
                <a:lnTo>
                  <a:pt x="185" y="19"/>
                </a:lnTo>
                <a:lnTo>
                  <a:pt x="195" y="19"/>
                </a:lnTo>
                <a:lnTo>
                  <a:pt x="203" y="19"/>
                </a:lnTo>
                <a:lnTo>
                  <a:pt x="214" y="19"/>
                </a:lnTo>
                <a:lnTo>
                  <a:pt x="223" y="19"/>
                </a:lnTo>
                <a:lnTo>
                  <a:pt x="232" y="19"/>
                </a:lnTo>
                <a:lnTo>
                  <a:pt x="242" y="19"/>
                </a:lnTo>
                <a:lnTo>
                  <a:pt x="251" y="19"/>
                </a:lnTo>
                <a:lnTo>
                  <a:pt x="251" y="30"/>
                </a:lnTo>
                <a:lnTo>
                  <a:pt x="260" y="30"/>
                </a:lnTo>
                <a:lnTo>
                  <a:pt x="260" y="39"/>
                </a:lnTo>
                <a:lnTo>
                  <a:pt x="269" y="39"/>
                </a:lnTo>
                <a:lnTo>
                  <a:pt x="251" y="70"/>
                </a:lnTo>
                <a:lnTo>
                  <a:pt x="242" y="91"/>
                </a:lnTo>
                <a:lnTo>
                  <a:pt x="232" y="101"/>
                </a:lnTo>
                <a:lnTo>
                  <a:pt x="232" y="121"/>
                </a:lnTo>
                <a:lnTo>
                  <a:pt x="223" y="131"/>
                </a:lnTo>
                <a:lnTo>
                  <a:pt x="214" y="141"/>
                </a:lnTo>
                <a:lnTo>
                  <a:pt x="214" y="152"/>
                </a:lnTo>
                <a:lnTo>
                  <a:pt x="214" y="14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28"/>
          <p:cNvSpPr/>
          <p:nvPr/>
        </p:nvSpPr>
        <p:spPr>
          <a:xfrm>
            <a:off x="6561138" y="2852737"/>
            <a:ext cx="473075" cy="951310"/>
          </a:xfrm>
          <a:custGeom>
            <a:avLst/>
            <a:gdLst/>
            <a:ahLst/>
            <a:cxnLst/>
            <a:rect l="l" t="t" r="r" b="b"/>
            <a:pathLst>
              <a:path w="121" h="274" extrusionOk="0">
                <a:moveTo>
                  <a:pt x="83" y="10"/>
                </a:moveTo>
                <a:lnTo>
                  <a:pt x="83" y="21"/>
                </a:lnTo>
                <a:lnTo>
                  <a:pt x="74" y="21"/>
                </a:lnTo>
                <a:lnTo>
                  <a:pt x="74" y="30"/>
                </a:lnTo>
                <a:lnTo>
                  <a:pt x="93" y="91"/>
                </a:lnTo>
                <a:lnTo>
                  <a:pt x="93" y="102"/>
                </a:lnTo>
                <a:lnTo>
                  <a:pt x="102" y="142"/>
                </a:lnTo>
                <a:lnTo>
                  <a:pt x="111" y="162"/>
                </a:lnTo>
                <a:lnTo>
                  <a:pt x="111" y="173"/>
                </a:lnTo>
                <a:lnTo>
                  <a:pt x="121" y="193"/>
                </a:lnTo>
                <a:lnTo>
                  <a:pt x="121" y="203"/>
                </a:lnTo>
                <a:lnTo>
                  <a:pt x="121" y="213"/>
                </a:lnTo>
                <a:lnTo>
                  <a:pt x="111" y="222"/>
                </a:lnTo>
                <a:lnTo>
                  <a:pt x="111" y="233"/>
                </a:lnTo>
                <a:lnTo>
                  <a:pt x="111" y="243"/>
                </a:lnTo>
                <a:lnTo>
                  <a:pt x="111" y="254"/>
                </a:lnTo>
                <a:lnTo>
                  <a:pt x="111" y="265"/>
                </a:lnTo>
                <a:lnTo>
                  <a:pt x="111" y="274"/>
                </a:lnTo>
                <a:lnTo>
                  <a:pt x="102" y="254"/>
                </a:lnTo>
                <a:lnTo>
                  <a:pt x="93" y="243"/>
                </a:lnTo>
                <a:lnTo>
                  <a:pt x="93" y="233"/>
                </a:lnTo>
                <a:lnTo>
                  <a:pt x="93" y="222"/>
                </a:lnTo>
                <a:lnTo>
                  <a:pt x="93" y="213"/>
                </a:lnTo>
                <a:lnTo>
                  <a:pt x="83" y="203"/>
                </a:lnTo>
                <a:lnTo>
                  <a:pt x="74" y="203"/>
                </a:lnTo>
                <a:lnTo>
                  <a:pt x="65" y="203"/>
                </a:lnTo>
                <a:lnTo>
                  <a:pt x="56" y="193"/>
                </a:lnTo>
                <a:lnTo>
                  <a:pt x="46" y="193"/>
                </a:lnTo>
                <a:lnTo>
                  <a:pt x="37" y="193"/>
                </a:lnTo>
                <a:lnTo>
                  <a:pt x="27" y="203"/>
                </a:lnTo>
                <a:lnTo>
                  <a:pt x="27" y="193"/>
                </a:lnTo>
                <a:lnTo>
                  <a:pt x="27" y="183"/>
                </a:lnTo>
                <a:lnTo>
                  <a:pt x="18" y="183"/>
                </a:lnTo>
                <a:lnTo>
                  <a:pt x="9" y="193"/>
                </a:lnTo>
                <a:lnTo>
                  <a:pt x="9" y="183"/>
                </a:lnTo>
                <a:lnTo>
                  <a:pt x="0" y="183"/>
                </a:lnTo>
                <a:lnTo>
                  <a:pt x="9" y="152"/>
                </a:lnTo>
                <a:lnTo>
                  <a:pt x="9" y="142"/>
                </a:lnTo>
                <a:lnTo>
                  <a:pt x="9" y="121"/>
                </a:lnTo>
                <a:lnTo>
                  <a:pt x="18" y="112"/>
                </a:lnTo>
                <a:lnTo>
                  <a:pt x="37" y="81"/>
                </a:lnTo>
                <a:lnTo>
                  <a:pt x="37" y="61"/>
                </a:lnTo>
                <a:lnTo>
                  <a:pt x="46" y="51"/>
                </a:lnTo>
                <a:lnTo>
                  <a:pt x="46" y="40"/>
                </a:lnTo>
                <a:lnTo>
                  <a:pt x="56" y="30"/>
                </a:lnTo>
                <a:lnTo>
                  <a:pt x="56" y="21"/>
                </a:lnTo>
                <a:lnTo>
                  <a:pt x="65" y="10"/>
                </a:lnTo>
                <a:lnTo>
                  <a:pt x="65" y="0"/>
                </a:lnTo>
                <a:lnTo>
                  <a:pt x="74" y="10"/>
                </a:lnTo>
                <a:lnTo>
                  <a:pt x="83" y="10"/>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28"/>
          <p:cNvSpPr/>
          <p:nvPr/>
        </p:nvSpPr>
        <p:spPr>
          <a:xfrm>
            <a:off x="7379990" y="2841780"/>
            <a:ext cx="1347787" cy="1056084"/>
          </a:xfrm>
          <a:custGeom>
            <a:avLst/>
            <a:gdLst/>
            <a:ahLst/>
            <a:cxnLst/>
            <a:rect l="l" t="t" r="r" b="b"/>
            <a:pathLst>
              <a:path w="345" h="304" extrusionOk="0">
                <a:moveTo>
                  <a:pt x="121" y="304"/>
                </a:moveTo>
                <a:lnTo>
                  <a:pt x="112" y="304"/>
                </a:lnTo>
                <a:lnTo>
                  <a:pt x="112" y="294"/>
                </a:lnTo>
                <a:lnTo>
                  <a:pt x="103" y="294"/>
                </a:lnTo>
                <a:lnTo>
                  <a:pt x="103" y="283"/>
                </a:lnTo>
                <a:lnTo>
                  <a:pt x="94" y="283"/>
                </a:lnTo>
                <a:lnTo>
                  <a:pt x="84" y="283"/>
                </a:lnTo>
                <a:lnTo>
                  <a:pt x="75" y="283"/>
                </a:lnTo>
                <a:lnTo>
                  <a:pt x="66" y="283"/>
                </a:lnTo>
                <a:lnTo>
                  <a:pt x="56" y="283"/>
                </a:lnTo>
                <a:lnTo>
                  <a:pt x="48" y="283"/>
                </a:lnTo>
                <a:lnTo>
                  <a:pt x="38" y="283"/>
                </a:lnTo>
                <a:lnTo>
                  <a:pt x="28" y="283"/>
                </a:lnTo>
                <a:lnTo>
                  <a:pt x="19" y="283"/>
                </a:lnTo>
                <a:lnTo>
                  <a:pt x="10" y="294"/>
                </a:lnTo>
                <a:lnTo>
                  <a:pt x="10" y="283"/>
                </a:lnTo>
                <a:lnTo>
                  <a:pt x="10" y="273"/>
                </a:lnTo>
                <a:lnTo>
                  <a:pt x="0" y="273"/>
                </a:lnTo>
                <a:lnTo>
                  <a:pt x="0" y="264"/>
                </a:lnTo>
                <a:lnTo>
                  <a:pt x="10" y="253"/>
                </a:lnTo>
                <a:lnTo>
                  <a:pt x="19" y="253"/>
                </a:lnTo>
                <a:lnTo>
                  <a:pt x="28" y="253"/>
                </a:lnTo>
                <a:lnTo>
                  <a:pt x="38" y="253"/>
                </a:lnTo>
                <a:lnTo>
                  <a:pt x="48" y="253"/>
                </a:lnTo>
                <a:lnTo>
                  <a:pt x="48" y="243"/>
                </a:lnTo>
                <a:lnTo>
                  <a:pt x="56" y="243"/>
                </a:lnTo>
                <a:lnTo>
                  <a:pt x="56" y="234"/>
                </a:lnTo>
                <a:lnTo>
                  <a:pt x="56" y="213"/>
                </a:lnTo>
                <a:lnTo>
                  <a:pt x="56" y="203"/>
                </a:lnTo>
                <a:lnTo>
                  <a:pt x="56" y="192"/>
                </a:lnTo>
                <a:lnTo>
                  <a:pt x="56" y="182"/>
                </a:lnTo>
                <a:lnTo>
                  <a:pt x="48" y="172"/>
                </a:lnTo>
                <a:lnTo>
                  <a:pt x="48" y="161"/>
                </a:lnTo>
                <a:lnTo>
                  <a:pt x="48" y="152"/>
                </a:lnTo>
                <a:lnTo>
                  <a:pt x="56" y="152"/>
                </a:lnTo>
                <a:lnTo>
                  <a:pt x="56" y="143"/>
                </a:lnTo>
                <a:lnTo>
                  <a:pt x="56" y="132"/>
                </a:lnTo>
                <a:lnTo>
                  <a:pt x="56" y="122"/>
                </a:lnTo>
                <a:lnTo>
                  <a:pt x="66" y="122"/>
                </a:lnTo>
                <a:lnTo>
                  <a:pt x="66" y="112"/>
                </a:lnTo>
                <a:lnTo>
                  <a:pt x="75" y="101"/>
                </a:lnTo>
                <a:lnTo>
                  <a:pt x="84" y="91"/>
                </a:lnTo>
                <a:lnTo>
                  <a:pt x="84" y="81"/>
                </a:lnTo>
                <a:lnTo>
                  <a:pt x="84" y="71"/>
                </a:lnTo>
                <a:lnTo>
                  <a:pt x="75" y="61"/>
                </a:lnTo>
                <a:lnTo>
                  <a:pt x="75" y="51"/>
                </a:lnTo>
                <a:lnTo>
                  <a:pt x="66" y="51"/>
                </a:lnTo>
                <a:lnTo>
                  <a:pt x="66" y="41"/>
                </a:lnTo>
                <a:lnTo>
                  <a:pt x="66" y="31"/>
                </a:lnTo>
                <a:lnTo>
                  <a:pt x="75" y="31"/>
                </a:lnTo>
                <a:lnTo>
                  <a:pt x="84" y="21"/>
                </a:lnTo>
                <a:lnTo>
                  <a:pt x="94" y="21"/>
                </a:lnTo>
                <a:lnTo>
                  <a:pt x="94" y="10"/>
                </a:lnTo>
                <a:lnTo>
                  <a:pt x="103" y="10"/>
                </a:lnTo>
                <a:lnTo>
                  <a:pt x="112" y="10"/>
                </a:lnTo>
                <a:lnTo>
                  <a:pt x="121" y="10"/>
                </a:lnTo>
                <a:lnTo>
                  <a:pt x="131" y="10"/>
                </a:lnTo>
                <a:lnTo>
                  <a:pt x="139" y="0"/>
                </a:lnTo>
                <a:lnTo>
                  <a:pt x="149" y="0"/>
                </a:lnTo>
                <a:lnTo>
                  <a:pt x="159" y="0"/>
                </a:lnTo>
                <a:lnTo>
                  <a:pt x="168" y="0"/>
                </a:lnTo>
                <a:lnTo>
                  <a:pt x="177" y="10"/>
                </a:lnTo>
                <a:lnTo>
                  <a:pt x="187" y="10"/>
                </a:lnTo>
                <a:lnTo>
                  <a:pt x="196" y="10"/>
                </a:lnTo>
                <a:lnTo>
                  <a:pt x="196" y="21"/>
                </a:lnTo>
                <a:lnTo>
                  <a:pt x="205" y="21"/>
                </a:lnTo>
                <a:lnTo>
                  <a:pt x="215" y="21"/>
                </a:lnTo>
                <a:lnTo>
                  <a:pt x="224" y="31"/>
                </a:lnTo>
                <a:lnTo>
                  <a:pt x="233" y="31"/>
                </a:lnTo>
                <a:lnTo>
                  <a:pt x="242" y="31"/>
                </a:lnTo>
                <a:lnTo>
                  <a:pt x="252" y="31"/>
                </a:lnTo>
                <a:lnTo>
                  <a:pt x="261" y="31"/>
                </a:lnTo>
                <a:lnTo>
                  <a:pt x="270" y="31"/>
                </a:lnTo>
                <a:lnTo>
                  <a:pt x="270" y="41"/>
                </a:lnTo>
                <a:lnTo>
                  <a:pt x="279" y="41"/>
                </a:lnTo>
                <a:lnTo>
                  <a:pt x="288" y="41"/>
                </a:lnTo>
                <a:lnTo>
                  <a:pt x="298" y="41"/>
                </a:lnTo>
                <a:lnTo>
                  <a:pt x="298" y="51"/>
                </a:lnTo>
                <a:lnTo>
                  <a:pt x="298" y="61"/>
                </a:lnTo>
                <a:lnTo>
                  <a:pt x="308" y="71"/>
                </a:lnTo>
                <a:lnTo>
                  <a:pt x="308" y="81"/>
                </a:lnTo>
                <a:lnTo>
                  <a:pt x="317" y="81"/>
                </a:lnTo>
                <a:lnTo>
                  <a:pt x="317" y="71"/>
                </a:lnTo>
                <a:lnTo>
                  <a:pt x="326" y="71"/>
                </a:lnTo>
                <a:lnTo>
                  <a:pt x="326" y="81"/>
                </a:lnTo>
                <a:lnTo>
                  <a:pt x="326" y="91"/>
                </a:lnTo>
                <a:lnTo>
                  <a:pt x="326" y="101"/>
                </a:lnTo>
                <a:lnTo>
                  <a:pt x="326" y="112"/>
                </a:lnTo>
                <a:lnTo>
                  <a:pt x="326" y="122"/>
                </a:lnTo>
                <a:lnTo>
                  <a:pt x="335" y="122"/>
                </a:lnTo>
                <a:lnTo>
                  <a:pt x="345" y="132"/>
                </a:lnTo>
                <a:lnTo>
                  <a:pt x="345" y="143"/>
                </a:lnTo>
                <a:lnTo>
                  <a:pt x="345" y="152"/>
                </a:lnTo>
                <a:lnTo>
                  <a:pt x="345" y="161"/>
                </a:lnTo>
                <a:lnTo>
                  <a:pt x="317" y="172"/>
                </a:lnTo>
                <a:lnTo>
                  <a:pt x="279" y="182"/>
                </a:lnTo>
                <a:lnTo>
                  <a:pt x="261" y="203"/>
                </a:lnTo>
                <a:lnTo>
                  <a:pt x="224" y="253"/>
                </a:lnTo>
                <a:lnTo>
                  <a:pt x="205" y="283"/>
                </a:lnTo>
                <a:lnTo>
                  <a:pt x="196" y="294"/>
                </a:lnTo>
                <a:lnTo>
                  <a:pt x="187" y="294"/>
                </a:lnTo>
                <a:lnTo>
                  <a:pt x="177" y="304"/>
                </a:lnTo>
                <a:lnTo>
                  <a:pt x="168" y="304"/>
                </a:lnTo>
                <a:lnTo>
                  <a:pt x="159" y="304"/>
                </a:lnTo>
                <a:lnTo>
                  <a:pt x="149" y="304"/>
                </a:lnTo>
                <a:lnTo>
                  <a:pt x="139" y="304"/>
                </a:lnTo>
                <a:lnTo>
                  <a:pt x="131" y="304"/>
                </a:lnTo>
                <a:lnTo>
                  <a:pt x="121" y="304"/>
                </a:lnTo>
                <a:close/>
              </a:path>
            </a:pathLst>
          </a:custGeom>
          <a:solidFill>
            <a:srgbClr val="C58BC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28"/>
          <p:cNvSpPr/>
          <p:nvPr/>
        </p:nvSpPr>
        <p:spPr>
          <a:xfrm>
            <a:off x="5842000" y="1347788"/>
            <a:ext cx="688975" cy="706041"/>
          </a:xfrm>
          <a:custGeom>
            <a:avLst/>
            <a:gdLst/>
            <a:ahLst/>
            <a:cxnLst/>
            <a:rect l="l" t="t" r="r" b="b"/>
            <a:pathLst>
              <a:path w="176" h="203" extrusionOk="0">
                <a:moveTo>
                  <a:pt x="139" y="161"/>
                </a:moveTo>
                <a:lnTo>
                  <a:pt x="130" y="161"/>
                </a:lnTo>
                <a:lnTo>
                  <a:pt x="112" y="172"/>
                </a:lnTo>
                <a:lnTo>
                  <a:pt x="65" y="182"/>
                </a:lnTo>
                <a:lnTo>
                  <a:pt x="28" y="192"/>
                </a:lnTo>
                <a:lnTo>
                  <a:pt x="0" y="203"/>
                </a:lnTo>
                <a:lnTo>
                  <a:pt x="18" y="122"/>
                </a:lnTo>
                <a:lnTo>
                  <a:pt x="46" y="0"/>
                </a:lnTo>
                <a:lnTo>
                  <a:pt x="54" y="0"/>
                </a:lnTo>
                <a:lnTo>
                  <a:pt x="65" y="0"/>
                </a:lnTo>
                <a:lnTo>
                  <a:pt x="65" y="10"/>
                </a:lnTo>
                <a:lnTo>
                  <a:pt x="74" y="10"/>
                </a:lnTo>
                <a:lnTo>
                  <a:pt x="83" y="10"/>
                </a:lnTo>
                <a:lnTo>
                  <a:pt x="93" y="10"/>
                </a:lnTo>
                <a:lnTo>
                  <a:pt x="93" y="0"/>
                </a:lnTo>
                <a:lnTo>
                  <a:pt x="102" y="0"/>
                </a:lnTo>
                <a:lnTo>
                  <a:pt x="112" y="10"/>
                </a:lnTo>
                <a:lnTo>
                  <a:pt x="121" y="10"/>
                </a:lnTo>
                <a:lnTo>
                  <a:pt x="130" y="10"/>
                </a:lnTo>
                <a:lnTo>
                  <a:pt x="139" y="10"/>
                </a:lnTo>
                <a:lnTo>
                  <a:pt x="149" y="10"/>
                </a:lnTo>
                <a:lnTo>
                  <a:pt x="158" y="21"/>
                </a:lnTo>
                <a:lnTo>
                  <a:pt x="167" y="21"/>
                </a:lnTo>
                <a:lnTo>
                  <a:pt x="176" y="21"/>
                </a:lnTo>
                <a:lnTo>
                  <a:pt x="167" y="50"/>
                </a:lnTo>
                <a:lnTo>
                  <a:pt x="167" y="60"/>
                </a:lnTo>
                <a:lnTo>
                  <a:pt x="167" y="70"/>
                </a:lnTo>
                <a:lnTo>
                  <a:pt x="139" y="16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28"/>
          <p:cNvSpPr/>
          <p:nvPr/>
        </p:nvSpPr>
        <p:spPr>
          <a:xfrm>
            <a:off x="5795963" y="3813572"/>
            <a:ext cx="762000" cy="778669"/>
          </a:xfrm>
          <a:custGeom>
            <a:avLst/>
            <a:gdLst/>
            <a:ahLst/>
            <a:cxnLst/>
            <a:rect l="l" t="t" r="r" b="b"/>
            <a:pathLst>
              <a:path w="195" h="224" extrusionOk="0">
                <a:moveTo>
                  <a:pt x="195" y="0"/>
                </a:moveTo>
                <a:lnTo>
                  <a:pt x="186" y="61"/>
                </a:lnTo>
                <a:lnTo>
                  <a:pt x="176" y="132"/>
                </a:lnTo>
                <a:lnTo>
                  <a:pt x="167" y="152"/>
                </a:lnTo>
                <a:lnTo>
                  <a:pt x="167" y="163"/>
                </a:lnTo>
                <a:lnTo>
                  <a:pt x="157" y="173"/>
                </a:lnTo>
                <a:lnTo>
                  <a:pt x="147" y="183"/>
                </a:lnTo>
                <a:lnTo>
                  <a:pt x="139" y="194"/>
                </a:lnTo>
                <a:lnTo>
                  <a:pt x="139" y="203"/>
                </a:lnTo>
                <a:lnTo>
                  <a:pt x="130" y="213"/>
                </a:lnTo>
                <a:lnTo>
                  <a:pt x="121" y="224"/>
                </a:lnTo>
                <a:lnTo>
                  <a:pt x="111" y="224"/>
                </a:lnTo>
                <a:lnTo>
                  <a:pt x="102" y="224"/>
                </a:lnTo>
                <a:lnTo>
                  <a:pt x="94" y="224"/>
                </a:lnTo>
                <a:lnTo>
                  <a:pt x="84" y="213"/>
                </a:lnTo>
                <a:lnTo>
                  <a:pt x="65" y="183"/>
                </a:lnTo>
                <a:lnTo>
                  <a:pt x="46" y="132"/>
                </a:lnTo>
                <a:lnTo>
                  <a:pt x="28" y="92"/>
                </a:lnTo>
                <a:lnTo>
                  <a:pt x="28" y="81"/>
                </a:lnTo>
                <a:lnTo>
                  <a:pt x="18" y="71"/>
                </a:lnTo>
                <a:lnTo>
                  <a:pt x="28" y="71"/>
                </a:lnTo>
                <a:lnTo>
                  <a:pt x="18" y="71"/>
                </a:lnTo>
                <a:lnTo>
                  <a:pt x="18" y="51"/>
                </a:lnTo>
                <a:lnTo>
                  <a:pt x="9" y="51"/>
                </a:lnTo>
                <a:lnTo>
                  <a:pt x="9" y="41"/>
                </a:lnTo>
                <a:lnTo>
                  <a:pt x="9" y="30"/>
                </a:lnTo>
                <a:lnTo>
                  <a:pt x="0" y="21"/>
                </a:lnTo>
                <a:lnTo>
                  <a:pt x="9" y="21"/>
                </a:lnTo>
                <a:lnTo>
                  <a:pt x="18" y="21"/>
                </a:lnTo>
                <a:lnTo>
                  <a:pt x="37" y="21"/>
                </a:lnTo>
                <a:lnTo>
                  <a:pt x="46" y="11"/>
                </a:lnTo>
                <a:lnTo>
                  <a:pt x="57" y="11"/>
                </a:lnTo>
                <a:lnTo>
                  <a:pt x="65" y="11"/>
                </a:lnTo>
                <a:lnTo>
                  <a:pt x="74" y="11"/>
                </a:lnTo>
                <a:lnTo>
                  <a:pt x="84" y="11"/>
                </a:lnTo>
                <a:lnTo>
                  <a:pt x="94" y="0"/>
                </a:lnTo>
                <a:lnTo>
                  <a:pt x="102" y="0"/>
                </a:lnTo>
                <a:lnTo>
                  <a:pt x="111" y="0"/>
                </a:lnTo>
                <a:lnTo>
                  <a:pt x="121" y="0"/>
                </a:lnTo>
                <a:lnTo>
                  <a:pt x="157" y="0"/>
                </a:lnTo>
                <a:lnTo>
                  <a:pt x="195" y="0"/>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28"/>
          <p:cNvSpPr/>
          <p:nvPr/>
        </p:nvSpPr>
        <p:spPr>
          <a:xfrm>
            <a:off x="5181600" y="3665935"/>
            <a:ext cx="766763" cy="666750"/>
          </a:xfrm>
          <a:custGeom>
            <a:avLst/>
            <a:gdLst/>
            <a:ahLst/>
            <a:cxnLst/>
            <a:rect l="l" t="t" r="r" b="b"/>
            <a:pathLst>
              <a:path w="196" h="192" extrusionOk="0">
                <a:moveTo>
                  <a:pt x="196" y="121"/>
                </a:moveTo>
                <a:lnTo>
                  <a:pt x="186" y="131"/>
                </a:lnTo>
                <a:lnTo>
                  <a:pt x="177" y="131"/>
                </a:lnTo>
                <a:lnTo>
                  <a:pt x="177" y="141"/>
                </a:lnTo>
                <a:lnTo>
                  <a:pt x="168" y="141"/>
                </a:lnTo>
                <a:lnTo>
                  <a:pt x="168" y="152"/>
                </a:lnTo>
                <a:lnTo>
                  <a:pt x="158" y="152"/>
                </a:lnTo>
                <a:lnTo>
                  <a:pt x="149" y="152"/>
                </a:lnTo>
                <a:lnTo>
                  <a:pt x="140" y="152"/>
                </a:lnTo>
                <a:lnTo>
                  <a:pt x="131" y="152"/>
                </a:lnTo>
                <a:lnTo>
                  <a:pt x="122" y="152"/>
                </a:lnTo>
                <a:lnTo>
                  <a:pt x="112" y="162"/>
                </a:lnTo>
                <a:lnTo>
                  <a:pt x="102" y="171"/>
                </a:lnTo>
                <a:lnTo>
                  <a:pt x="93" y="171"/>
                </a:lnTo>
                <a:lnTo>
                  <a:pt x="84" y="182"/>
                </a:lnTo>
                <a:lnTo>
                  <a:pt x="75" y="182"/>
                </a:lnTo>
                <a:lnTo>
                  <a:pt x="75" y="192"/>
                </a:lnTo>
                <a:lnTo>
                  <a:pt x="65" y="192"/>
                </a:lnTo>
                <a:lnTo>
                  <a:pt x="56" y="192"/>
                </a:lnTo>
                <a:lnTo>
                  <a:pt x="47" y="192"/>
                </a:lnTo>
                <a:lnTo>
                  <a:pt x="37" y="192"/>
                </a:lnTo>
                <a:lnTo>
                  <a:pt x="28" y="192"/>
                </a:lnTo>
                <a:lnTo>
                  <a:pt x="28" y="182"/>
                </a:lnTo>
                <a:lnTo>
                  <a:pt x="19" y="182"/>
                </a:lnTo>
                <a:lnTo>
                  <a:pt x="19" y="192"/>
                </a:lnTo>
                <a:lnTo>
                  <a:pt x="9" y="192"/>
                </a:lnTo>
                <a:lnTo>
                  <a:pt x="0" y="192"/>
                </a:lnTo>
                <a:lnTo>
                  <a:pt x="0" y="182"/>
                </a:lnTo>
                <a:lnTo>
                  <a:pt x="0" y="171"/>
                </a:lnTo>
                <a:lnTo>
                  <a:pt x="0" y="162"/>
                </a:lnTo>
                <a:lnTo>
                  <a:pt x="0" y="152"/>
                </a:lnTo>
                <a:lnTo>
                  <a:pt x="0" y="141"/>
                </a:lnTo>
                <a:lnTo>
                  <a:pt x="9" y="121"/>
                </a:lnTo>
                <a:lnTo>
                  <a:pt x="9" y="50"/>
                </a:lnTo>
                <a:lnTo>
                  <a:pt x="9" y="31"/>
                </a:lnTo>
                <a:lnTo>
                  <a:pt x="37" y="0"/>
                </a:lnTo>
                <a:lnTo>
                  <a:pt x="47" y="0"/>
                </a:lnTo>
                <a:lnTo>
                  <a:pt x="56" y="10"/>
                </a:lnTo>
                <a:lnTo>
                  <a:pt x="56" y="20"/>
                </a:lnTo>
                <a:lnTo>
                  <a:pt x="65" y="20"/>
                </a:lnTo>
                <a:lnTo>
                  <a:pt x="75" y="20"/>
                </a:lnTo>
                <a:lnTo>
                  <a:pt x="84" y="31"/>
                </a:lnTo>
                <a:lnTo>
                  <a:pt x="112" y="40"/>
                </a:lnTo>
                <a:lnTo>
                  <a:pt x="122" y="50"/>
                </a:lnTo>
                <a:lnTo>
                  <a:pt x="131" y="50"/>
                </a:lnTo>
                <a:lnTo>
                  <a:pt x="140" y="40"/>
                </a:lnTo>
                <a:lnTo>
                  <a:pt x="149" y="40"/>
                </a:lnTo>
                <a:lnTo>
                  <a:pt x="158" y="40"/>
                </a:lnTo>
                <a:lnTo>
                  <a:pt x="168" y="40"/>
                </a:lnTo>
                <a:lnTo>
                  <a:pt x="177" y="40"/>
                </a:lnTo>
                <a:lnTo>
                  <a:pt x="186" y="40"/>
                </a:lnTo>
                <a:lnTo>
                  <a:pt x="186" y="50"/>
                </a:lnTo>
                <a:lnTo>
                  <a:pt x="177" y="50"/>
                </a:lnTo>
                <a:lnTo>
                  <a:pt x="177" y="61"/>
                </a:lnTo>
                <a:lnTo>
                  <a:pt x="168" y="61"/>
                </a:lnTo>
                <a:lnTo>
                  <a:pt x="168" y="70"/>
                </a:lnTo>
                <a:lnTo>
                  <a:pt x="177" y="80"/>
                </a:lnTo>
                <a:lnTo>
                  <a:pt x="177" y="90"/>
                </a:lnTo>
                <a:lnTo>
                  <a:pt x="177" y="101"/>
                </a:lnTo>
                <a:lnTo>
                  <a:pt x="186" y="101"/>
                </a:lnTo>
                <a:lnTo>
                  <a:pt x="186" y="121"/>
                </a:lnTo>
                <a:lnTo>
                  <a:pt x="196" y="12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28"/>
          <p:cNvSpPr/>
          <p:nvPr/>
        </p:nvSpPr>
        <p:spPr>
          <a:xfrm>
            <a:off x="5838825" y="3418285"/>
            <a:ext cx="1157288" cy="494109"/>
          </a:xfrm>
          <a:custGeom>
            <a:avLst/>
            <a:gdLst/>
            <a:ahLst/>
            <a:cxnLst/>
            <a:rect l="l" t="t" r="r" b="b"/>
            <a:pathLst>
              <a:path w="296" h="142" extrusionOk="0">
                <a:moveTo>
                  <a:pt x="185" y="21"/>
                </a:moveTo>
                <a:lnTo>
                  <a:pt x="194" y="21"/>
                </a:lnTo>
                <a:lnTo>
                  <a:pt x="194" y="30"/>
                </a:lnTo>
                <a:lnTo>
                  <a:pt x="203" y="21"/>
                </a:lnTo>
                <a:lnTo>
                  <a:pt x="213" y="21"/>
                </a:lnTo>
                <a:lnTo>
                  <a:pt x="213" y="30"/>
                </a:lnTo>
                <a:lnTo>
                  <a:pt x="213" y="41"/>
                </a:lnTo>
                <a:lnTo>
                  <a:pt x="222" y="30"/>
                </a:lnTo>
                <a:lnTo>
                  <a:pt x="231" y="30"/>
                </a:lnTo>
                <a:lnTo>
                  <a:pt x="239" y="30"/>
                </a:lnTo>
                <a:lnTo>
                  <a:pt x="250" y="41"/>
                </a:lnTo>
                <a:lnTo>
                  <a:pt x="259" y="41"/>
                </a:lnTo>
                <a:lnTo>
                  <a:pt x="268" y="41"/>
                </a:lnTo>
                <a:lnTo>
                  <a:pt x="278" y="51"/>
                </a:lnTo>
                <a:lnTo>
                  <a:pt x="278" y="61"/>
                </a:lnTo>
                <a:lnTo>
                  <a:pt x="278" y="72"/>
                </a:lnTo>
                <a:lnTo>
                  <a:pt x="278" y="81"/>
                </a:lnTo>
                <a:lnTo>
                  <a:pt x="287" y="91"/>
                </a:lnTo>
                <a:lnTo>
                  <a:pt x="296" y="112"/>
                </a:lnTo>
                <a:lnTo>
                  <a:pt x="287" y="121"/>
                </a:lnTo>
                <a:lnTo>
                  <a:pt x="268" y="121"/>
                </a:lnTo>
                <a:lnTo>
                  <a:pt x="239" y="121"/>
                </a:lnTo>
                <a:lnTo>
                  <a:pt x="203" y="121"/>
                </a:lnTo>
                <a:lnTo>
                  <a:pt x="194" y="121"/>
                </a:lnTo>
                <a:lnTo>
                  <a:pt x="158" y="121"/>
                </a:lnTo>
                <a:lnTo>
                  <a:pt x="120" y="121"/>
                </a:lnTo>
                <a:lnTo>
                  <a:pt x="110" y="121"/>
                </a:lnTo>
                <a:lnTo>
                  <a:pt x="101" y="121"/>
                </a:lnTo>
                <a:lnTo>
                  <a:pt x="92" y="121"/>
                </a:lnTo>
                <a:lnTo>
                  <a:pt x="82" y="132"/>
                </a:lnTo>
                <a:lnTo>
                  <a:pt x="73" y="132"/>
                </a:lnTo>
                <a:lnTo>
                  <a:pt x="65" y="132"/>
                </a:lnTo>
                <a:lnTo>
                  <a:pt x="55" y="132"/>
                </a:lnTo>
                <a:lnTo>
                  <a:pt x="45" y="132"/>
                </a:lnTo>
                <a:lnTo>
                  <a:pt x="37" y="142"/>
                </a:lnTo>
                <a:lnTo>
                  <a:pt x="18" y="142"/>
                </a:lnTo>
                <a:lnTo>
                  <a:pt x="9" y="142"/>
                </a:lnTo>
                <a:lnTo>
                  <a:pt x="0" y="142"/>
                </a:lnTo>
                <a:lnTo>
                  <a:pt x="0" y="132"/>
                </a:lnTo>
                <a:lnTo>
                  <a:pt x="9" y="132"/>
                </a:lnTo>
                <a:lnTo>
                  <a:pt x="9" y="121"/>
                </a:lnTo>
                <a:lnTo>
                  <a:pt x="18" y="121"/>
                </a:lnTo>
                <a:lnTo>
                  <a:pt x="18" y="112"/>
                </a:lnTo>
                <a:lnTo>
                  <a:pt x="18" y="103"/>
                </a:lnTo>
                <a:lnTo>
                  <a:pt x="18" y="91"/>
                </a:lnTo>
                <a:lnTo>
                  <a:pt x="9" y="91"/>
                </a:lnTo>
                <a:lnTo>
                  <a:pt x="9" y="81"/>
                </a:lnTo>
                <a:lnTo>
                  <a:pt x="0" y="72"/>
                </a:lnTo>
                <a:lnTo>
                  <a:pt x="0" y="61"/>
                </a:lnTo>
                <a:lnTo>
                  <a:pt x="9" y="51"/>
                </a:lnTo>
                <a:lnTo>
                  <a:pt x="18" y="51"/>
                </a:lnTo>
                <a:lnTo>
                  <a:pt x="18" y="41"/>
                </a:lnTo>
                <a:lnTo>
                  <a:pt x="28" y="30"/>
                </a:lnTo>
                <a:lnTo>
                  <a:pt x="37" y="30"/>
                </a:lnTo>
                <a:lnTo>
                  <a:pt x="45" y="21"/>
                </a:lnTo>
                <a:lnTo>
                  <a:pt x="55" y="30"/>
                </a:lnTo>
                <a:lnTo>
                  <a:pt x="65" y="30"/>
                </a:lnTo>
                <a:lnTo>
                  <a:pt x="73" y="30"/>
                </a:lnTo>
                <a:lnTo>
                  <a:pt x="73" y="21"/>
                </a:lnTo>
                <a:lnTo>
                  <a:pt x="82" y="21"/>
                </a:lnTo>
                <a:lnTo>
                  <a:pt x="82" y="11"/>
                </a:lnTo>
                <a:lnTo>
                  <a:pt x="82" y="0"/>
                </a:lnTo>
                <a:lnTo>
                  <a:pt x="92" y="11"/>
                </a:lnTo>
                <a:lnTo>
                  <a:pt x="101" y="0"/>
                </a:lnTo>
                <a:lnTo>
                  <a:pt x="110" y="11"/>
                </a:lnTo>
                <a:lnTo>
                  <a:pt x="120" y="11"/>
                </a:lnTo>
                <a:lnTo>
                  <a:pt x="129" y="11"/>
                </a:lnTo>
                <a:lnTo>
                  <a:pt x="139" y="21"/>
                </a:lnTo>
                <a:lnTo>
                  <a:pt x="147" y="21"/>
                </a:lnTo>
                <a:lnTo>
                  <a:pt x="158" y="21"/>
                </a:lnTo>
                <a:lnTo>
                  <a:pt x="166" y="30"/>
                </a:lnTo>
                <a:lnTo>
                  <a:pt x="175" y="30"/>
                </a:lnTo>
                <a:lnTo>
                  <a:pt x="185" y="41"/>
                </a:lnTo>
                <a:lnTo>
                  <a:pt x="185" y="30"/>
                </a:lnTo>
                <a:lnTo>
                  <a:pt x="185" y="2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28"/>
          <p:cNvSpPr/>
          <p:nvPr/>
        </p:nvSpPr>
        <p:spPr>
          <a:xfrm>
            <a:off x="5365750" y="2821781"/>
            <a:ext cx="542925" cy="1014412"/>
          </a:xfrm>
          <a:custGeom>
            <a:avLst/>
            <a:gdLst/>
            <a:ahLst/>
            <a:cxnLst/>
            <a:rect l="l" t="t" r="r" b="b"/>
            <a:pathLst>
              <a:path w="139" h="292" extrusionOk="0">
                <a:moveTo>
                  <a:pt x="139" y="282"/>
                </a:moveTo>
                <a:lnTo>
                  <a:pt x="130" y="282"/>
                </a:lnTo>
                <a:lnTo>
                  <a:pt x="121" y="282"/>
                </a:lnTo>
                <a:lnTo>
                  <a:pt x="111" y="282"/>
                </a:lnTo>
                <a:lnTo>
                  <a:pt x="101" y="282"/>
                </a:lnTo>
                <a:lnTo>
                  <a:pt x="92" y="282"/>
                </a:lnTo>
                <a:lnTo>
                  <a:pt x="83" y="292"/>
                </a:lnTo>
                <a:lnTo>
                  <a:pt x="74" y="292"/>
                </a:lnTo>
                <a:lnTo>
                  <a:pt x="65" y="282"/>
                </a:lnTo>
                <a:lnTo>
                  <a:pt x="37" y="273"/>
                </a:lnTo>
                <a:lnTo>
                  <a:pt x="28" y="262"/>
                </a:lnTo>
                <a:lnTo>
                  <a:pt x="18" y="262"/>
                </a:lnTo>
                <a:lnTo>
                  <a:pt x="9" y="262"/>
                </a:lnTo>
                <a:lnTo>
                  <a:pt x="9" y="251"/>
                </a:lnTo>
                <a:lnTo>
                  <a:pt x="0" y="242"/>
                </a:lnTo>
                <a:lnTo>
                  <a:pt x="0" y="222"/>
                </a:lnTo>
                <a:lnTo>
                  <a:pt x="18" y="192"/>
                </a:lnTo>
                <a:lnTo>
                  <a:pt x="37" y="130"/>
                </a:lnTo>
                <a:lnTo>
                  <a:pt x="55" y="80"/>
                </a:lnTo>
                <a:lnTo>
                  <a:pt x="55" y="70"/>
                </a:lnTo>
                <a:lnTo>
                  <a:pt x="65" y="50"/>
                </a:lnTo>
                <a:lnTo>
                  <a:pt x="65" y="0"/>
                </a:lnTo>
                <a:lnTo>
                  <a:pt x="83" y="40"/>
                </a:lnTo>
                <a:lnTo>
                  <a:pt x="92" y="70"/>
                </a:lnTo>
                <a:lnTo>
                  <a:pt x="92" y="80"/>
                </a:lnTo>
                <a:lnTo>
                  <a:pt x="101" y="91"/>
                </a:lnTo>
                <a:lnTo>
                  <a:pt x="121" y="140"/>
                </a:lnTo>
                <a:lnTo>
                  <a:pt x="139" y="212"/>
                </a:lnTo>
                <a:lnTo>
                  <a:pt x="139" y="222"/>
                </a:lnTo>
                <a:lnTo>
                  <a:pt x="130" y="222"/>
                </a:lnTo>
                <a:lnTo>
                  <a:pt x="121" y="231"/>
                </a:lnTo>
                <a:lnTo>
                  <a:pt x="121" y="242"/>
                </a:lnTo>
                <a:lnTo>
                  <a:pt x="130" y="251"/>
                </a:lnTo>
                <a:lnTo>
                  <a:pt x="130" y="262"/>
                </a:lnTo>
                <a:lnTo>
                  <a:pt x="139" y="262"/>
                </a:lnTo>
                <a:lnTo>
                  <a:pt x="139" y="273"/>
                </a:lnTo>
                <a:lnTo>
                  <a:pt x="139" y="282"/>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28"/>
          <p:cNvSpPr/>
          <p:nvPr/>
        </p:nvSpPr>
        <p:spPr>
          <a:xfrm>
            <a:off x="4932363" y="2751535"/>
            <a:ext cx="687387" cy="917972"/>
          </a:xfrm>
          <a:custGeom>
            <a:avLst/>
            <a:gdLst/>
            <a:ahLst/>
            <a:cxnLst/>
            <a:rect l="l" t="t" r="r" b="b"/>
            <a:pathLst>
              <a:path w="176" h="264" extrusionOk="0">
                <a:moveTo>
                  <a:pt x="112" y="264"/>
                </a:moveTo>
                <a:lnTo>
                  <a:pt x="92" y="243"/>
                </a:lnTo>
                <a:lnTo>
                  <a:pt x="83" y="233"/>
                </a:lnTo>
                <a:lnTo>
                  <a:pt x="73" y="233"/>
                </a:lnTo>
                <a:lnTo>
                  <a:pt x="73" y="222"/>
                </a:lnTo>
                <a:lnTo>
                  <a:pt x="73" y="213"/>
                </a:lnTo>
                <a:lnTo>
                  <a:pt x="64" y="213"/>
                </a:lnTo>
                <a:lnTo>
                  <a:pt x="64" y="203"/>
                </a:lnTo>
                <a:lnTo>
                  <a:pt x="64" y="192"/>
                </a:lnTo>
                <a:lnTo>
                  <a:pt x="55" y="192"/>
                </a:lnTo>
                <a:lnTo>
                  <a:pt x="55" y="183"/>
                </a:lnTo>
                <a:lnTo>
                  <a:pt x="47" y="183"/>
                </a:lnTo>
                <a:lnTo>
                  <a:pt x="9" y="152"/>
                </a:lnTo>
                <a:lnTo>
                  <a:pt x="9" y="142"/>
                </a:lnTo>
                <a:lnTo>
                  <a:pt x="0" y="142"/>
                </a:lnTo>
                <a:lnTo>
                  <a:pt x="0" y="131"/>
                </a:lnTo>
                <a:lnTo>
                  <a:pt x="0" y="121"/>
                </a:lnTo>
                <a:lnTo>
                  <a:pt x="18" y="91"/>
                </a:lnTo>
                <a:lnTo>
                  <a:pt x="73" y="21"/>
                </a:lnTo>
                <a:lnTo>
                  <a:pt x="83" y="10"/>
                </a:lnTo>
                <a:lnTo>
                  <a:pt x="83" y="0"/>
                </a:lnTo>
                <a:lnTo>
                  <a:pt x="92" y="0"/>
                </a:lnTo>
                <a:lnTo>
                  <a:pt x="101" y="0"/>
                </a:lnTo>
                <a:lnTo>
                  <a:pt x="112" y="0"/>
                </a:lnTo>
                <a:lnTo>
                  <a:pt x="121" y="0"/>
                </a:lnTo>
                <a:lnTo>
                  <a:pt x="129" y="0"/>
                </a:lnTo>
                <a:lnTo>
                  <a:pt x="139" y="10"/>
                </a:lnTo>
                <a:lnTo>
                  <a:pt x="157" y="10"/>
                </a:lnTo>
                <a:lnTo>
                  <a:pt x="166" y="10"/>
                </a:lnTo>
                <a:lnTo>
                  <a:pt x="176" y="10"/>
                </a:lnTo>
                <a:lnTo>
                  <a:pt x="176" y="21"/>
                </a:lnTo>
                <a:lnTo>
                  <a:pt x="176" y="71"/>
                </a:lnTo>
                <a:lnTo>
                  <a:pt x="166" y="91"/>
                </a:lnTo>
                <a:lnTo>
                  <a:pt x="166" y="101"/>
                </a:lnTo>
                <a:lnTo>
                  <a:pt x="149" y="152"/>
                </a:lnTo>
                <a:lnTo>
                  <a:pt x="129" y="213"/>
                </a:lnTo>
                <a:lnTo>
                  <a:pt x="112" y="243"/>
                </a:lnTo>
                <a:lnTo>
                  <a:pt x="112" y="264"/>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28"/>
          <p:cNvSpPr/>
          <p:nvPr/>
        </p:nvSpPr>
        <p:spPr>
          <a:xfrm>
            <a:off x="5545933" y="2187774"/>
            <a:ext cx="1274762" cy="1376362"/>
          </a:xfrm>
          <a:custGeom>
            <a:avLst/>
            <a:gdLst/>
            <a:ahLst/>
            <a:cxnLst/>
            <a:rect l="l" t="t" r="r" b="b"/>
            <a:pathLst>
              <a:path w="326" h="396" extrusionOk="0">
                <a:moveTo>
                  <a:pt x="326" y="192"/>
                </a:moveTo>
                <a:lnTo>
                  <a:pt x="326" y="203"/>
                </a:lnTo>
                <a:lnTo>
                  <a:pt x="317" y="214"/>
                </a:lnTo>
                <a:lnTo>
                  <a:pt x="317" y="223"/>
                </a:lnTo>
                <a:lnTo>
                  <a:pt x="307" y="233"/>
                </a:lnTo>
                <a:lnTo>
                  <a:pt x="307" y="243"/>
                </a:lnTo>
                <a:lnTo>
                  <a:pt x="298" y="253"/>
                </a:lnTo>
                <a:lnTo>
                  <a:pt x="298" y="274"/>
                </a:lnTo>
                <a:lnTo>
                  <a:pt x="279" y="305"/>
                </a:lnTo>
                <a:lnTo>
                  <a:pt x="270" y="315"/>
                </a:lnTo>
                <a:lnTo>
                  <a:pt x="270" y="335"/>
                </a:lnTo>
                <a:lnTo>
                  <a:pt x="270" y="344"/>
                </a:lnTo>
                <a:lnTo>
                  <a:pt x="262" y="375"/>
                </a:lnTo>
                <a:lnTo>
                  <a:pt x="262" y="385"/>
                </a:lnTo>
                <a:lnTo>
                  <a:pt x="262" y="396"/>
                </a:lnTo>
                <a:lnTo>
                  <a:pt x="251" y="385"/>
                </a:lnTo>
                <a:lnTo>
                  <a:pt x="242" y="385"/>
                </a:lnTo>
                <a:lnTo>
                  <a:pt x="233" y="375"/>
                </a:lnTo>
                <a:lnTo>
                  <a:pt x="223" y="375"/>
                </a:lnTo>
                <a:lnTo>
                  <a:pt x="214" y="375"/>
                </a:lnTo>
                <a:lnTo>
                  <a:pt x="205" y="365"/>
                </a:lnTo>
                <a:lnTo>
                  <a:pt x="196" y="365"/>
                </a:lnTo>
                <a:lnTo>
                  <a:pt x="186" y="365"/>
                </a:lnTo>
                <a:lnTo>
                  <a:pt x="177" y="354"/>
                </a:lnTo>
                <a:lnTo>
                  <a:pt x="168" y="365"/>
                </a:lnTo>
                <a:lnTo>
                  <a:pt x="158" y="354"/>
                </a:lnTo>
                <a:lnTo>
                  <a:pt x="158" y="365"/>
                </a:lnTo>
                <a:lnTo>
                  <a:pt x="158" y="375"/>
                </a:lnTo>
                <a:lnTo>
                  <a:pt x="149" y="375"/>
                </a:lnTo>
                <a:lnTo>
                  <a:pt x="149" y="385"/>
                </a:lnTo>
                <a:lnTo>
                  <a:pt x="140" y="385"/>
                </a:lnTo>
                <a:lnTo>
                  <a:pt x="130" y="385"/>
                </a:lnTo>
                <a:lnTo>
                  <a:pt x="121" y="375"/>
                </a:lnTo>
                <a:lnTo>
                  <a:pt x="112" y="385"/>
                </a:lnTo>
                <a:lnTo>
                  <a:pt x="103" y="385"/>
                </a:lnTo>
                <a:lnTo>
                  <a:pt x="94" y="396"/>
                </a:lnTo>
                <a:lnTo>
                  <a:pt x="75" y="324"/>
                </a:lnTo>
                <a:lnTo>
                  <a:pt x="55" y="274"/>
                </a:lnTo>
                <a:lnTo>
                  <a:pt x="47" y="263"/>
                </a:lnTo>
                <a:lnTo>
                  <a:pt x="47" y="253"/>
                </a:lnTo>
                <a:lnTo>
                  <a:pt x="37" y="223"/>
                </a:lnTo>
                <a:lnTo>
                  <a:pt x="19" y="183"/>
                </a:lnTo>
                <a:lnTo>
                  <a:pt x="19" y="172"/>
                </a:lnTo>
                <a:lnTo>
                  <a:pt x="0" y="132"/>
                </a:lnTo>
                <a:lnTo>
                  <a:pt x="9" y="122"/>
                </a:lnTo>
                <a:lnTo>
                  <a:pt x="9" y="111"/>
                </a:lnTo>
                <a:lnTo>
                  <a:pt x="28" y="101"/>
                </a:lnTo>
                <a:lnTo>
                  <a:pt x="37" y="80"/>
                </a:lnTo>
                <a:lnTo>
                  <a:pt x="47" y="61"/>
                </a:lnTo>
                <a:lnTo>
                  <a:pt x="149" y="21"/>
                </a:lnTo>
                <a:lnTo>
                  <a:pt x="214" y="0"/>
                </a:lnTo>
                <a:lnTo>
                  <a:pt x="233" y="61"/>
                </a:lnTo>
                <a:lnTo>
                  <a:pt x="251" y="152"/>
                </a:lnTo>
                <a:lnTo>
                  <a:pt x="251" y="183"/>
                </a:lnTo>
                <a:lnTo>
                  <a:pt x="270" y="183"/>
                </a:lnTo>
                <a:lnTo>
                  <a:pt x="270" y="192"/>
                </a:lnTo>
                <a:lnTo>
                  <a:pt x="279" y="192"/>
                </a:lnTo>
                <a:lnTo>
                  <a:pt x="289" y="192"/>
                </a:lnTo>
                <a:lnTo>
                  <a:pt x="307" y="192"/>
                </a:lnTo>
                <a:lnTo>
                  <a:pt x="317" y="192"/>
                </a:lnTo>
                <a:lnTo>
                  <a:pt x="326" y="192"/>
                </a:lnTo>
                <a:close/>
              </a:path>
            </a:pathLst>
          </a:custGeom>
          <a:solidFill>
            <a:srgbClr val="C58BC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28"/>
          <p:cNvSpPr/>
          <p:nvPr/>
        </p:nvSpPr>
        <p:spPr>
          <a:xfrm>
            <a:off x="5330825" y="1903810"/>
            <a:ext cx="1055688" cy="736996"/>
          </a:xfrm>
          <a:custGeom>
            <a:avLst/>
            <a:gdLst/>
            <a:ahLst/>
            <a:cxnLst/>
            <a:rect l="l" t="t" r="r" b="b"/>
            <a:pathLst>
              <a:path w="270" h="212" extrusionOk="0">
                <a:moveTo>
                  <a:pt x="270" y="81"/>
                </a:moveTo>
                <a:lnTo>
                  <a:pt x="205" y="102"/>
                </a:lnTo>
                <a:lnTo>
                  <a:pt x="103" y="141"/>
                </a:lnTo>
                <a:lnTo>
                  <a:pt x="93" y="161"/>
                </a:lnTo>
                <a:lnTo>
                  <a:pt x="84" y="182"/>
                </a:lnTo>
                <a:lnTo>
                  <a:pt x="65" y="191"/>
                </a:lnTo>
                <a:lnTo>
                  <a:pt x="65" y="202"/>
                </a:lnTo>
                <a:lnTo>
                  <a:pt x="55" y="212"/>
                </a:lnTo>
                <a:lnTo>
                  <a:pt x="55" y="202"/>
                </a:lnTo>
                <a:lnTo>
                  <a:pt x="47" y="191"/>
                </a:lnTo>
                <a:lnTo>
                  <a:pt x="47" y="182"/>
                </a:lnTo>
                <a:lnTo>
                  <a:pt x="47" y="172"/>
                </a:lnTo>
                <a:lnTo>
                  <a:pt x="37" y="161"/>
                </a:lnTo>
                <a:lnTo>
                  <a:pt x="37" y="151"/>
                </a:lnTo>
                <a:lnTo>
                  <a:pt x="37" y="141"/>
                </a:lnTo>
                <a:lnTo>
                  <a:pt x="27" y="130"/>
                </a:lnTo>
                <a:lnTo>
                  <a:pt x="19" y="121"/>
                </a:lnTo>
                <a:lnTo>
                  <a:pt x="19" y="111"/>
                </a:lnTo>
                <a:lnTo>
                  <a:pt x="10" y="111"/>
                </a:lnTo>
                <a:lnTo>
                  <a:pt x="10" y="102"/>
                </a:lnTo>
                <a:lnTo>
                  <a:pt x="0" y="91"/>
                </a:lnTo>
                <a:lnTo>
                  <a:pt x="10" y="81"/>
                </a:lnTo>
                <a:lnTo>
                  <a:pt x="19" y="81"/>
                </a:lnTo>
                <a:lnTo>
                  <a:pt x="37" y="70"/>
                </a:lnTo>
                <a:lnTo>
                  <a:pt x="75" y="50"/>
                </a:lnTo>
                <a:lnTo>
                  <a:pt x="103" y="39"/>
                </a:lnTo>
                <a:lnTo>
                  <a:pt x="121" y="39"/>
                </a:lnTo>
                <a:lnTo>
                  <a:pt x="131" y="39"/>
                </a:lnTo>
                <a:lnTo>
                  <a:pt x="159" y="30"/>
                </a:lnTo>
                <a:lnTo>
                  <a:pt x="196" y="21"/>
                </a:lnTo>
                <a:lnTo>
                  <a:pt x="242" y="11"/>
                </a:lnTo>
                <a:lnTo>
                  <a:pt x="261" y="0"/>
                </a:lnTo>
                <a:lnTo>
                  <a:pt x="270" y="0"/>
                </a:lnTo>
                <a:lnTo>
                  <a:pt x="261" y="39"/>
                </a:lnTo>
                <a:lnTo>
                  <a:pt x="270" y="81"/>
                </a:lnTo>
                <a:close/>
              </a:path>
            </a:pathLst>
          </a:custGeom>
          <a:solidFill>
            <a:srgbClr val="C58BC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28"/>
          <p:cNvSpPr/>
          <p:nvPr/>
        </p:nvSpPr>
        <p:spPr>
          <a:xfrm>
            <a:off x="4564063" y="2043113"/>
            <a:ext cx="1060450" cy="781050"/>
          </a:xfrm>
          <a:custGeom>
            <a:avLst/>
            <a:gdLst/>
            <a:ahLst/>
            <a:cxnLst/>
            <a:rect l="l" t="t" r="r" b="b"/>
            <a:pathLst>
              <a:path w="271" h="225" extrusionOk="0">
                <a:moveTo>
                  <a:pt x="177" y="204"/>
                </a:moveTo>
                <a:lnTo>
                  <a:pt x="149" y="214"/>
                </a:lnTo>
                <a:lnTo>
                  <a:pt x="131" y="214"/>
                </a:lnTo>
                <a:lnTo>
                  <a:pt x="122" y="214"/>
                </a:lnTo>
                <a:lnTo>
                  <a:pt x="112" y="214"/>
                </a:lnTo>
                <a:lnTo>
                  <a:pt x="102" y="214"/>
                </a:lnTo>
                <a:lnTo>
                  <a:pt x="94" y="214"/>
                </a:lnTo>
                <a:lnTo>
                  <a:pt x="94" y="204"/>
                </a:lnTo>
                <a:lnTo>
                  <a:pt x="85" y="204"/>
                </a:lnTo>
                <a:lnTo>
                  <a:pt x="75" y="204"/>
                </a:lnTo>
                <a:lnTo>
                  <a:pt x="66" y="204"/>
                </a:lnTo>
                <a:lnTo>
                  <a:pt x="57" y="214"/>
                </a:lnTo>
                <a:lnTo>
                  <a:pt x="37" y="163"/>
                </a:lnTo>
                <a:lnTo>
                  <a:pt x="9" y="92"/>
                </a:lnTo>
                <a:lnTo>
                  <a:pt x="0" y="51"/>
                </a:lnTo>
                <a:lnTo>
                  <a:pt x="57" y="31"/>
                </a:lnTo>
                <a:lnTo>
                  <a:pt x="122" y="11"/>
                </a:lnTo>
                <a:lnTo>
                  <a:pt x="168" y="0"/>
                </a:lnTo>
                <a:lnTo>
                  <a:pt x="186" y="31"/>
                </a:lnTo>
                <a:lnTo>
                  <a:pt x="195" y="51"/>
                </a:lnTo>
                <a:lnTo>
                  <a:pt x="206" y="61"/>
                </a:lnTo>
                <a:lnTo>
                  <a:pt x="206" y="71"/>
                </a:lnTo>
                <a:lnTo>
                  <a:pt x="215" y="71"/>
                </a:lnTo>
                <a:lnTo>
                  <a:pt x="215" y="82"/>
                </a:lnTo>
                <a:lnTo>
                  <a:pt x="224" y="92"/>
                </a:lnTo>
                <a:lnTo>
                  <a:pt x="234" y="103"/>
                </a:lnTo>
                <a:lnTo>
                  <a:pt x="234" y="113"/>
                </a:lnTo>
                <a:lnTo>
                  <a:pt x="234" y="122"/>
                </a:lnTo>
                <a:lnTo>
                  <a:pt x="243" y="133"/>
                </a:lnTo>
                <a:lnTo>
                  <a:pt x="243" y="143"/>
                </a:lnTo>
                <a:lnTo>
                  <a:pt x="243" y="152"/>
                </a:lnTo>
                <a:lnTo>
                  <a:pt x="251" y="163"/>
                </a:lnTo>
                <a:lnTo>
                  <a:pt x="251" y="173"/>
                </a:lnTo>
                <a:lnTo>
                  <a:pt x="271" y="214"/>
                </a:lnTo>
                <a:lnTo>
                  <a:pt x="271" y="225"/>
                </a:lnTo>
                <a:lnTo>
                  <a:pt x="271" y="214"/>
                </a:lnTo>
                <a:lnTo>
                  <a:pt x="261" y="214"/>
                </a:lnTo>
                <a:lnTo>
                  <a:pt x="251" y="214"/>
                </a:lnTo>
                <a:lnTo>
                  <a:pt x="234" y="214"/>
                </a:lnTo>
                <a:lnTo>
                  <a:pt x="224" y="204"/>
                </a:lnTo>
                <a:lnTo>
                  <a:pt x="215" y="204"/>
                </a:lnTo>
                <a:lnTo>
                  <a:pt x="206" y="204"/>
                </a:lnTo>
                <a:lnTo>
                  <a:pt x="195" y="204"/>
                </a:lnTo>
                <a:lnTo>
                  <a:pt x="186" y="204"/>
                </a:lnTo>
                <a:lnTo>
                  <a:pt x="177" y="204"/>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28"/>
          <p:cNvSpPr/>
          <p:nvPr/>
        </p:nvSpPr>
        <p:spPr>
          <a:xfrm>
            <a:off x="5045075" y="1275160"/>
            <a:ext cx="977900" cy="952500"/>
          </a:xfrm>
          <a:custGeom>
            <a:avLst/>
            <a:gdLst/>
            <a:ahLst/>
            <a:cxnLst/>
            <a:rect l="l" t="t" r="r" b="b"/>
            <a:pathLst>
              <a:path w="250" h="274" extrusionOk="0">
                <a:moveTo>
                  <a:pt x="250" y="20"/>
                </a:moveTo>
                <a:lnTo>
                  <a:pt x="222" y="142"/>
                </a:lnTo>
                <a:lnTo>
                  <a:pt x="203" y="223"/>
                </a:lnTo>
                <a:lnTo>
                  <a:pt x="194" y="223"/>
                </a:lnTo>
                <a:lnTo>
                  <a:pt x="176" y="223"/>
                </a:lnTo>
                <a:lnTo>
                  <a:pt x="149" y="233"/>
                </a:lnTo>
                <a:lnTo>
                  <a:pt x="112" y="254"/>
                </a:lnTo>
                <a:lnTo>
                  <a:pt x="92" y="264"/>
                </a:lnTo>
                <a:lnTo>
                  <a:pt x="83" y="264"/>
                </a:lnTo>
                <a:lnTo>
                  <a:pt x="73" y="274"/>
                </a:lnTo>
                <a:lnTo>
                  <a:pt x="64" y="254"/>
                </a:lnTo>
                <a:lnTo>
                  <a:pt x="46" y="223"/>
                </a:lnTo>
                <a:lnTo>
                  <a:pt x="0" y="233"/>
                </a:lnTo>
                <a:lnTo>
                  <a:pt x="18" y="142"/>
                </a:lnTo>
                <a:lnTo>
                  <a:pt x="55" y="41"/>
                </a:lnTo>
                <a:lnTo>
                  <a:pt x="64" y="30"/>
                </a:lnTo>
                <a:lnTo>
                  <a:pt x="73" y="30"/>
                </a:lnTo>
                <a:lnTo>
                  <a:pt x="92" y="20"/>
                </a:lnTo>
                <a:lnTo>
                  <a:pt x="101" y="20"/>
                </a:lnTo>
                <a:lnTo>
                  <a:pt x="112" y="20"/>
                </a:lnTo>
                <a:lnTo>
                  <a:pt x="112" y="11"/>
                </a:lnTo>
                <a:lnTo>
                  <a:pt x="121" y="11"/>
                </a:lnTo>
                <a:lnTo>
                  <a:pt x="129" y="11"/>
                </a:lnTo>
                <a:lnTo>
                  <a:pt x="138" y="11"/>
                </a:lnTo>
                <a:lnTo>
                  <a:pt x="149" y="0"/>
                </a:lnTo>
                <a:lnTo>
                  <a:pt x="157" y="0"/>
                </a:lnTo>
                <a:lnTo>
                  <a:pt x="166" y="0"/>
                </a:lnTo>
                <a:lnTo>
                  <a:pt x="176" y="0"/>
                </a:lnTo>
                <a:lnTo>
                  <a:pt x="185" y="0"/>
                </a:lnTo>
                <a:lnTo>
                  <a:pt x="194" y="0"/>
                </a:lnTo>
                <a:lnTo>
                  <a:pt x="203" y="0"/>
                </a:lnTo>
                <a:lnTo>
                  <a:pt x="213" y="0"/>
                </a:lnTo>
                <a:lnTo>
                  <a:pt x="222" y="11"/>
                </a:lnTo>
                <a:lnTo>
                  <a:pt x="232" y="11"/>
                </a:lnTo>
                <a:lnTo>
                  <a:pt x="241" y="20"/>
                </a:lnTo>
                <a:lnTo>
                  <a:pt x="250" y="20"/>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8"/>
          <p:cNvSpPr/>
          <p:nvPr/>
        </p:nvSpPr>
        <p:spPr>
          <a:xfrm>
            <a:off x="4419600" y="1421606"/>
            <a:ext cx="836613" cy="806054"/>
          </a:xfrm>
          <a:custGeom>
            <a:avLst/>
            <a:gdLst/>
            <a:ahLst/>
            <a:cxnLst/>
            <a:rect l="l" t="t" r="r" b="b"/>
            <a:pathLst>
              <a:path w="214" h="232" extrusionOk="0">
                <a:moveTo>
                  <a:pt x="158" y="191"/>
                </a:moveTo>
                <a:lnTo>
                  <a:pt x="93" y="212"/>
                </a:lnTo>
                <a:lnTo>
                  <a:pt x="36" y="232"/>
                </a:lnTo>
                <a:lnTo>
                  <a:pt x="36" y="201"/>
                </a:lnTo>
                <a:lnTo>
                  <a:pt x="36" y="141"/>
                </a:lnTo>
                <a:lnTo>
                  <a:pt x="28" y="91"/>
                </a:lnTo>
                <a:lnTo>
                  <a:pt x="28" y="80"/>
                </a:lnTo>
                <a:lnTo>
                  <a:pt x="18" y="80"/>
                </a:lnTo>
                <a:lnTo>
                  <a:pt x="18" y="70"/>
                </a:lnTo>
                <a:lnTo>
                  <a:pt x="9" y="70"/>
                </a:lnTo>
                <a:lnTo>
                  <a:pt x="9" y="61"/>
                </a:lnTo>
                <a:lnTo>
                  <a:pt x="0" y="61"/>
                </a:lnTo>
                <a:lnTo>
                  <a:pt x="9" y="61"/>
                </a:lnTo>
                <a:lnTo>
                  <a:pt x="9" y="50"/>
                </a:lnTo>
                <a:lnTo>
                  <a:pt x="18" y="50"/>
                </a:lnTo>
                <a:lnTo>
                  <a:pt x="28" y="50"/>
                </a:lnTo>
                <a:lnTo>
                  <a:pt x="18" y="40"/>
                </a:lnTo>
                <a:lnTo>
                  <a:pt x="18" y="31"/>
                </a:lnTo>
                <a:lnTo>
                  <a:pt x="9" y="31"/>
                </a:lnTo>
                <a:lnTo>
                  <a:pt x="0" y="31"/>
                </a:lnTo>
                <a:lnTo>
                  <a:pt x="9" y="31"/>
                </a:lnTo>
                <a:lnTo>
                  <a:pt x="18" y="31"/>
                </a:lnTo>
                <a:lnTo>
                  <a:pt x="28" y="31"/>
                </a:lnTo>
                <a:lnTo>
                  <a:pt x="28" y="20"/>
                </a:lnTo>
                <a:lnTo>
                  <a:pt x="36" y="20"/>
                </a:lnTo>
                <a:lnTo>
                  <a:pt x="46" y="31"/>
                </a:lnTo>
                <a:lnTo>
                  <a:pt x="56" y="31"/>
                </a:lnTo>
                <a:lnTo>
                  <a:pt x="65" y="40"/>
                </a:lnTo>
                <a:lnTo>
                  <a:pt x="65" y="31"/>
                </a:lnTo>
                <a:lnTo>
                  <a:pt x="74" y="31"/>
                </a:lnTo>
                <a:lnTo>
                  <a:pt x="83" y="31"/>
                </a:lnTo>
                <a:lnTo>
                  <a:pt x="93" y="31"/>
                </a:lnTo>
                <a:lnTo>
                  <a:pt x="93" y="20"/>
                </a:lnTo>
                <a:lnTo>
                  <a:pt x="83" y="20"/>
                </a:lnTo>
                <a:lnTo>
                  <a:pt x="74" y="20"/>
                </a:lnTo>
                <a:lnTo>
                  <a:pt x="65" y="20"/>
                </a:lnTo>
                <a:lnTo>
                  <a:pt x="56" y="20"/>
                </a:lnTo>
                <a:lnTo>
                  <a:pt x="46" y="20"/>
                </a:lnTo>
                <a:lnTo>
                  <a:pt x="36" y="20"/>
                </a:lnTo>
                <a:lnTo>
                  <a:pt x="28" y="20"/>
                </a:lnTo>
                <a:lnTo>
                  <a:pt x="18" y="10"/>
                </a:lnTo>
                <a:lnTo>
                  <a:pt x="28" y="10"/>
                </a:lnTo>
                <a:lnTo>
                  <a:pt x="36" y="10"/>
                </a:lnTo>
                <a:lnTo>
                  <a:pt x="46" y="10"/>
                </a:lnTo>
                <a:lnTo>
                  <a:pt x="65" y="10"/>
                </a:lnTo>
                <a:lnTo>
                  <a:pt x="103" y="20"/>
                </a:lnTo>
                <a:lnTo>
                  <a:pt x="158" y="20"/>
                </a:lnTo>
                <a:lnTo>
                  <a:pt x="167" y="10"/>
                </a:lnTo>
                <a:lnTo>
                  <a:pt x="176" y="10"/>
                </a:lnTo>
                <a:lnTo>
                  <a:pt x="185" y="10"/>
                </a:lnTo>
                <a:lnTo>
                  <a:pt x="204" y="0"/>
                </a:lnTo>
                <a:lnTo>
                  <a:pt x="214" y="0"/>
                </a:lnTo>
                <a:lnTo>
                  <a:pt x="176" y="101"/>
                </a:lnTo>
                <a:lnTo>
                  <a:pt x="158" y="191"/>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8"/>
          <p:cNvSpPr/>
          <p:nvPr/>
        </p:nvSpPr>
        <p:spPr>
          <a:xfrm>
            <a:off x="3884613" y="1379935"/>
            <a:ext cx="687387" cy="847725"/>
          </a:xfrm>
          <a:custGeom>
            <a:avLst/>
            <a:gdLst/>
            <a:ahLst/>
            <a:cxnLst/>
            <a:rect l="l" t="t" r="r" b="b"/>
            <a:pathLst>
              <a:path w="176" h="244" extrusionOk="0">
                <a:moveTo>
                  <a:pt x="148" y="42"/>
                </a:moveTo>
                <a:lnTo>
                  <a:pt x="140" y="42"/>
                </a:lnTo>
                <a:lnTo>
                  <a:pt x="148" y="42"/>
                </a:lnTo>
                <a:lnTo>
                  <a:pt x="157" y="42"/>
                </a:lnTo>
                <a:lnTo>
                  <a:pt x="157" y="51"/>
                </a:lnTo>
                <a:lnTo>
                  <a:pt x="167" y="61"/>
                </a:lnTo>
                <a:lnTo>
                  <a:pt x="157" y="61"/>
                </a:lnTo>
                <a:lnTo>
                  <a:pt x="148" y="61"/>
                </a:lnTo>
                <a:lnTo>
                  <a:pt x="148" y="72"/>
                </a:lnTo>
                <a:lnTo>
                  <a:pt x="140" y="72"/>
                </a:lnTo>
                <a:lnTo>
                  <a:pt x="148" y="72"/>
                </a:lnTo>
                <a:lnTo>
                  <a:pt x="148" y="82"/>
                </a:lnTo>
                <a:lnTo>
                  <a:pt x="157" y="82"/>
                </a:lnTo>
                <a:lnTo>
                  <a:pt x="157" y="92"/>
                </a:lnTo>
                <a:lnTo>
                  <a:pt x="167" y="92"/>
                </a:lnTo>
                <a:lnTo>
                  <a:pt x="167" y="102"/>
                </a:lnTo>
                <a:lnTo>
                  <a:pt x="176" y="152"/>
                </a:lnTo>
                <a:lnTo>
                  <a:pt x="176" y="213"/>
                </a:lnTo>
                <a:lnTo>
                  <a:pt x="176" y="244"/>
                </a:lnTo>
                <a:lnTo>
                  <a:pt x="121" y="213"/>
                </a:lnTo>
                <a:lnTo>
                  <a:pt x="84" y="203"/>
                </a:lnTo>
                <a:lnTo>
                  <a:pt x="75" y="174"/>
                </a:lnTo>
                <a:lnTo>
                  <a:pt x="37" y="122"/>
                </a:lnTo>
                <a:lnTo>
                  <a:pt x="0" y="61"/>
                </a:lnTo>
                <a:lnTo>
                  <a:pt x="10" y="42"/>
                </a:lnTo>
                <a:lnTo>
                  <a:pt x="19" y="21"/>
                </a:lnTo>
                <a:lnTo>
                  <a:pt x="19" y="11"/>
                </a:lnTo>
                <a:lnTo>
                  <a:pt x="19" y="0"/>
                </a:lnTo>
                <a:lnTo>
                  <a:pt x="47" y="11"/>
                </a:lnTo>
                <a:lnTo>
                  <a:pt x="55" y="11"/>
                </a:lnTo>
                <a:lnTo>
                  <a:pt x="65" y="21"/>
                </a:lnTo>
                <a:lnTo>
                  <a:pt x="75" y="21"/>
                </a:lnTo>
                <a:lnTo>
                  <a:pt x="84" y="21"/>
                </a:lnTo>
                <a:lnTo>
                  <a:pt x="93" y="21"/>
                </a:lnTo>
                <a:lnTo>
                  <a:pt x="103" y="21"/>
                </a:lnTo>
                <a:lnTo>
                  <a:pt x="112" y="11"/>
                </a:lnTo>
                <a:lnTo>
                  <a:pt x="121" y="21"/>
                </a:lnTo>
                <a:lnTo>
                  <a:pt x="129" y="21"/>
                </a:lnTo>
                <a:lnTo>
                  <a:pt x="140" y="31"/>
                </a:lnTo>
                <a:lnTo>
                  <a:pt x="140" y="42"/>
                </a:lnTo>
                <a:lnTo>
                  <a:pt x="140" y="51"/>
                </a:lnTo>
                <a:lnTo>
                  <a:pt x="140" y="42"/>
                </a:lnTo>
                <a:lnTo>
                  <a:pt x="148" y="42"/>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8"/>
          <p:cNvSpPr/>
          <p:nvPr/>
        </p:nvSpPr>
        <p:spPr>
          <a:xfrm>
            <a:off x="5037138" y="1293019"/>
            <a:ext cx="547687" cy="934641"/>
          </a:xfrm>
          <a:custGeom>
            <a:avLst/>
            <a:gdLst/>
            <a:ahLst/>
            <a:cxnLst/>
            <a:rect l="l" t="t" r="r" b="b"/>
            <a:pathLst>
              <a:path w="140" h="269" extrusionOk="0">
                <a:moveTo>
                  <a:pt x="140" y="230"/>
                </a:moveTo>
                <a:lnTo>
                  <a:pt x="84" y="208"/>
                </a:lnTo>
                <a:lnTo>
                  <a:pt x="128" y="44"/>
                </a:lnTo>
                <a:lnTo>
                  <a:pt x="120" y="0"/>
                </a:lnTo>
                <a:lnTo>
                  <a:pt x="112" y="0"/>
                </a:lnTo>
                <a:lnTo>
                  <a:pt x="112" y="12"/>
                </a:lnTo>
                <a:lnTo>
                  <a:pt x="94" y="12"/>
                </a:lnTo>
                <a:lnTo>
                  <a:pt x="78" y="22"/>
                </a:lnTo>
                <a:lnTo>
                  <a:pt x="65" y="22"/>
                </a:lnTo>
                <a:lnTo>
                  <a:pt x="56" y="32"/>
                </a:lnTo>
                <a:lnTo>
                  <a:pt x="21" y="130"/>
                </a:lnTo>
                <a:lnTo>
                  <a:pt x="0" y="225"/>
                </a:lnTo>
                <a:lnTo>
                  <a:pt x="46" y="216"/>
                </a:lnTo>
                <a:lnTo>
                  <a:pt x="75" y="269"/>
                </a:lnTo>
                <a:lnTo>
                  <a:pt x="84" y="255"/>
                </a:lnTo>
                <a:lnTo>
                  <a:pt x="98" y="255"/>
                </a:lnTo>
                <a:lnTo>
                  <a:pt x="140" y="23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42" name="Google Shape;342;p28"/>
          <p:cNvCxnSpPr/>
          <p:nvPr/>
        </p:nvCxnSpPr>
        <p:spPr>
          <a:xfrm>
            <a:off x="7316788" y="2331244"/>
            <a:ext cx="19200" cy="3600"/>
          </a:xfrm>
          <a:prstGeom prst="straightConnector1">
            <a:avLst/>
          </a:prstGeom>
          <a:noFill/>
          <a:ln w="9525" cap="flat" cmpd="sng">
            <a:solidFill>
              <a:srgbClr val="FFFFFF"/>
            </a:solidFill>
            <a:prstDash val="solid"/>
            <a:round/>
            <a:headEnd type="none" w="sm" len="sm"/>
            <a:tailEnd type="none" w="sm" len="sm"/>
          </a:ln>
        </p:spPr>
      </p:cxnSp>
      <p:sp>
        <p:nvSpPr>
          <p:cNvPr id="343" name="Google Shape;343;p28"/>
          <p:cNvSpPr/>
          <p:nvPr/>
        </p:nvSpPr>
        <p:spPr>
          <a:xfrm>
            <a:off x="6496050" y="1932385"/>
            <a:ext cx="6300" cy="132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8"/>
          <p:cNvSpPr/>
          <p:nvPr/>
        </p:nvSpPr>
        <p:spPr>
          <a:xfrm>
            <a:off x="6357938" y="1432322"/>
            <a:ext cx="793750" cy="823913"/>
          </a:xfrm>
          <a:custGeom>
            <a:avLst/>
            <a:gdLst/>
            <a:ahLst/>
            <a:cxnLst/>
            <a:rect l="l" t="t" r="r" b="b"/>
            <a:pathLst>
              <a:path w="203" h="237" extrusionOk="0">
                <a:moveTo>
                  <a:pt x="42" y="0"/>
                </a:moveTo>
                <a:lnTo>
                  <a:pt x="73" y="5"/>
                </a:lnTo>
                <a:lnTo>
                  <a:pt x="98" y="10"/>
                </a:lnTo>
                <a:lnTo>
                  <a:pt x="125" y="14"/>
                </a:lnTo>
                <a:lnTo>
                  <a:pt x="145" y="15"/>
                </a:lnTo>
                <a:lnTo>
                  <a:pt x="165" y="17"/>
                </a:lnTo>
                <a:lnTo>
                  <a:pt x="182" y="17"/>
                </a:lnTo>
                <a:lnTo>
                  <a:pt x="203" y="17"/>
                </a:lnTo>
                <a:lnTo>
                  <a:pt x="187" y="41"/>
                </a:lnTo>
                <a:lnTo>
                  <a:pt x="180" y="61"/>
                </a:lnTo>
                <a:lnTo>
                  <a:pt x="176" y="85"/>
                </a:lnTo>
                <a:lnTo>
                  <a:pt x="169" y="115"/>
                </a:lnTo>
                <a:lnTo>
                  <a:pt x="158" y="142"/>
                </a:lnTo>
                <a:lnTo>
                  <a:pt x="149" y="159"/>
                </a:lnTo>
                <a:lnTo>
                  <a:pt x="137" y="181"/>
                </a:lnTo>
                <a:lnTo>
                  <a:pt x="131" y="197"/>
                </a:lnTo>
                <a:lnTo>
                  <a:pt x="130" y="210"/>
                </a:lnTo>
                <a:lnTo>
                  <a:pt x="129" y="230"/>
                </a:lnTo>
                <a:lnTo>
                  <a:pt x="129" y="237"/>
                </a:lnTo>
                <a:lnTo>
                  <a:pt x="130" y="236"/>
                </a:lnTo>
                <a:lnTo>
                  <a:pt x="106" y="227"/>
                </a:lnTo>
                <a:lnTo>
                  <a:pt x="89" y="225"/>
                </a:lnTo>
                <a:lnTo>
                  <a:pt x="73" y="222"/>
                </a:lnTo>
                <a:lnTo>
                  <a:pt x="65" y="225"/>
                </a:lnTo>
                <a:lnTo>
                  <a:pt x="59" y="233"/>
                </a:lnTo>
                <a:lnTo>
                  <a:pt x="54" y="220"/>
                </a:lnTo>
                <a:lnTo>
                  <a:pt x="49" y="207"/>
                </a:lnTo>
                <a:lnTo>
                  <a:pt x="42" y="202"/>
                </a:lnTo>
                <a:lnTo>
                  <a:pt x="30" y="200"/>
                </a:lnTo>
                <a:lnTo>
                  <a:pt x="17" y="197"/>
                </a:lnTo>
                <a:lnTo>
                  <a:pt x="8" y="193"/>
                </a:lnTo>
                <a:lnTo>
                  <a:pt x="3" y="186"/>
                </a:lnTo>
                <a:lnTo>
                  <a:pt x="0" y="179"/>
                </a:lnTo>
                <a:lnTo>
                  <a:pt x="0" y="169"/>
                </a:lnTo>
                <a:lnTo>
                  <a:pt x="12" y="121"/>
                </a:lnTo>
                <a:lnTo>
                  <a:pt x="22" y="94"/>
                </a:lnTo>
                <a:lnTo>
                  <a:pt x="25" y="78"/>
                </a:lnTo>
                <a:lnTo>
                  <a:pt x="33" y="50"/>
                </a:lnTo>
                <a:lnTo>
                  <a:pt x="34" y="29"/>
                </a:lnTo>
                <a:lnTo>
                  <a:pt x="42" y="0"/>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8"/>
          <p:cNvSpPr/>
          <p:nvPr/>
        </p:nvSpPr>
        <p:spPr>
          <a:xfrm>
            <a:off x="7394575" y="2883694"/>
            <a:ext cx="46038" cy="45244"/>
          </a:xfrm>
          <a:custGeom>
            <a:avLst/>
            <a:gdLst/>
            <a:ahLst/>
            <a:cxnLst/>
            <a:rect l="l" t="t" r="r" b="b"/>
            <a:pathLst>
              <a:path w="12" h="13" extrusionOk="0">
                <a:moveTo>
                  <a:pt x="0" y="7"/>
                </a:moveTo>
                <a:lnTo>
                  <a:pt x="0" y="7"/>
                </a:lnTo>
                <a:lnTo>
                  <a:pt x="0" y="6"/>
                </a:lnTo>
                <a:lnTo>
                  <a:pt x="0" y="5"/>
                </a:lnTo>
                <a:lnTo>
                  <a:pt x="0" y="3"/>
                </a:lnTo>
                <a:lnTo>
                  <a:pt x="1" y="3"/>
                </a:lnTo>
                <a:lnTo>
                  <a:pt x="1" y="2"/>
                </a:lnTo>
                <a:lnTo>
                  <a:pt x="1" y="1"/>
                </a:lnTo>
                <a:lnTo>
                  <a:pt x="2" y="1"/>
                </a:lnTo>
                <a:lnTo>
                  <a:pt x="3" y="1"/>
                </a:lnTo>
                <a:lnTo>
                  <a:pt x="4" y="1"/>
                </a:lnTo>
                <a:lnTo>
                  <a:pt x="4" y="0"/>
                </a:lnTo>
                <a:lnTo>
                  <a:pt x="5" y="0"/>
                </a:lnTo>
                <a:lnTo>
                  <a:pt x="6" y="0"/>
                </a:lnTo>
                <a:lnTo>
                  <a:pt x="7" y="0"/>
                </a:lnTo>
                <a:lnTo>
                  <a:pt x="8" y="0"/>
                </a:lnTo>
                <a:lnTo>
                  <a:pt x="8" y="1"/>
                </a:lnTo>
                <a:lnTo>
                  <a:pt x="9" y="1"/>
                </a:lnTo>
                <a:lnTo>
                  <a:pt x="10" y="1"/>
                </a:lnTo>
                <a:lnTo>
                  <a:pt x="11" y="2"/>
                </a:lnTo>
                <a:lnTo>
                  <a:pt x="11" y="3"/>
                </a:lnTo>
                <a:lnTo>
                  <a:pt x="12" y="3"/>
                </a:lnTo>
                <a:lnTo>
                  <a:pt x="12" y="5"/>
                </a:lnTo>
                <a:lnTo>
                  <a:pt x="12" y="6"/>
                </a:lnTo>
                <a:lnTo>
                  <a:pt x="12" y="7"/>
                </a:lnTo>
                <a:lnTo>
                  <a:pt x="12" y="8"/>
                </a:lnTo>
                <a:lnTo>
                  <a:pt x="12" y="9"/>
                </a:lnTo>
                <a:lnTo>
                  <a:pt x="11" y="10"/>
                </a:lnTo>
                <a:lnTo>
                  <a:pt x="11" y="11"/>
                </a:lnTo>
                <a:lnTo>
                  <a:pt x="10" y="12"/>
                </a:lnTo>
                <a:lnTo>
                  <a:pt x="9" y="12"/>
                </a:lnTo>
                <a:lnTo>
                  <a:pt x="8" y="12"/>
                </a:lnTo>
                <a:lnTo>
                  <a:pt x="8" y="13"/>
                </a:lnTo>
                <a:lnTo>
                  <a:pt x="7" y="13"/>
                </a:lnTo>
                <a:lnTo>
                  <a:pt x="6" y="13"/>
                </a:lnTo>
                <a:lnTo>
                  <a:pt x="5" y="13"/>
                </a:lnTo>
                <a:lnTo>
                  <a:pt x="4" y="13"/>
                </a:lnTo>
                <a:lnTo>
                  <a:pt x="4" y="12"/>
                </a:lnTo>
                <a:lnTo>
                  <a:pt x="3" y="12"/>
                </a:lnTo>
                <a:lnTo>
                  <a:pt x="2" y="12"/>
                </a:lnTo>
                <a:lnTo>
                  <a:pt x="1" y="12"/>
                </a:lnTo>
                <a:lnTo>
                  <a:pt x="1" y="11"/>
                </a:lnTo>
                <a:lnTo>
                  <a:pt x="1" y="10"/>
                </a:lnTo>
                <a:lnTo>
                  <a:pt x="0" y="10"/>
                </a:lnTo>
                <a:lnTo>
                  <a:pt x="0" y="9"/>
                </a:lnTo>
                <a:lnTo>
                  <a:pt x="0" y="8"/>
                </a:lnTo>
                <a:lnTo>
                  <a:pt x="0" y="7"/>
                </a:lnTo>
                <a:close/>
                <a:moveTo>
                  <a:pt x="4" y="7"/>
                </a:moveTo>
                <a:lnTo>
                  <a:pt x="4" y="7"/>
                </a:lnTo>
                <a:lnTo>
                  <a:pt x="4" y="8"/>
                </a:lnTo>
                <a:lnTo>
                  <a:pt x="4" y="9"/>
                </a:lnTo>
                <a:lnTo>
                  <a:pt x="4" y="10"/>
                </a:lnTo>
                <a:lnTo>
                  <a:pt x="4" y="11"/>
                </a:lnTo>
                <a:lnTo>
                  <a:pt x="5" y="11"/>
                </a:lnTo>
                <a:lnTo>
                  <a:pt x="6" y="11"/>
                </a:lnTo>
                <a:lnTo>
                  <a:pt x="7" y="11"/>
                </a:lnTo>
                <a:lnTo>
                  <a:pt x="8" y="11"/>
                </a:lnTo>
                <a:lnTo>
                  <a:pt x="8" y="10"/>
                </a:lnTo>
                <a:lnTo>
                  <a:pt x="8" y="9"/>
                </a:lnTo>
                <a:lnTo>
                  <a:pt x="8" y="8"/>
                </a:lnTo>
                <a:lnTo>
                  <a:pt x="8" y="7"/>
                </a:lnTo>
                <a:lnTo>
                  <a:pt x="8" y="6"/>
                </a:lnTo>
                <a:lnTo>
                  <a:pt x="8" y="5"/>
                </a:lnTo>
                <a:lnTo>
                  <a:pt x="8" y="3"/>
                </a:lnTo>
                <a:lnTo>
                  <a:pt x="8" y="2"/>
                </a:lnTo>
                <a:lnTo>
                  <a:pt x="7" y="2"/>
                </a:lnTo>
                <a:lnTo>
                  <a:pt x="6" y="2"/>
                </a:lnTo>
                <a:lnTo>
                  <a:pt x="5" y="2"/>
                </a:lnTo>
                <a:lnTo>
                  <a:pt x="4" y="2"/>
                </a:lnTo>
                <a:lnTo>
                  <a:pt x="4" y="3"/>
                </a:lnTo>
                <a:lnTo>
                  <a:pt x="4" y="5"/>
                </a:lnTo>
                <a:lnTo>
                  <a:pt x="4" y="6"/>
                </a:lnTo>
                <a:lnTo>
                  <a:pt x="4" y="7"/>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28"/>
          <p:cNvSpPr/>
          <p:nvPr/>
        </p:nvSpPr>
        <p:spPr>
          <a:xfrm>
            <a:off x="7069138" y="2183606"/>
            <a:ext cx="50800" cy="58341"/>
          </a:xfrm>
          <a:custGeom>
            <a:avLst/>
            <a:gdLst/>
            <a:ahLst/>
            <a:cxnLst/>
            <a:rect l="l" t="t" r="r" b="b"/>
            <a:pathLst>
              <a:path w="13" h="17" extrusionOk="0">
                <a:moveTo>
                  <a:pt x="6" y="17"/>
                </a:moveTo>
                <a:lnTo>
                  <a:pt x="6" y="2"/>
                </a:lnTo>
                <a:lnTo>
                  <a:pt x="0" y="2"/>
                </a:lnTo>
                <a:lnTo>
                  <a:pt x="0" y="0"/>
                </a:lnTo>
                <a:lnTo>
                  <a:pt x="13" y="0"/>
                </a:lnTo>
                <a:lnTo>
                  <a:pt x="13" y="2"/>
                </a:lnTo>
                <a:lnTo>
                  <a:pt x="7" y="2"/>
                </a:lnTo>
                <a:lnTo>
                  <a:pt x="7" y="17"/>
                </a:lnTo>
                <a:lnTo>
                  <a:pt x="6" y="17"/>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8"/>
          <p:cNvSpPr/>
          <p:nvPr/>
        </p:nvSpPr>
        <p:spPr>
          <a:xfrm>
            <a:off x="7394575" y="2883694"/>
            <a:ext cx="46038" cy="45244"/>
          </a:xfrm>
          <a:custGeom>
            <a:avLst/>
            <a:gdLst/>
            <a:ahLst/>
            <a:cxnLst/>
            <a:rect l="l" t="t" r="r" b="b"/>
            <a:pathLst>
              <a:path w="12" h="13" extrusionOk="0">
                <a:moveTo>
                  <a:pt x="0" y="7"/>
                </a:moveTo>
                <a:lnTo>
                  <a:pt x="0" y="7"/>
                </a:lnTo>
                <a:lnTo>
                  <a:pt x="0" y="6"/>
                </a:lnTo>
                <a:lnTo>
                  <a:pt x="0" y="5"/>
                </a:lnTo>
                <a:lnTo>
                  <a:pt x="0" y="3"/>
                </a:lnTo>
                <a:lnTo>
                  <a:pt x="1" y="3"/>
                </a:lnTo>
                <a:lnTo>
                  <a:pt x="1" y="2"/>
                </a:lnTo>
                <a:lnTo>
                  <a:pt x="1" y="1"/>
                </a:lnTo>
                <a:lnTo>
                  <a:pt x="2" y="1"/>
                </a:lnTo>
                <a:lnTo>
                  <a:pt x="3" y="1"/>
                </a:lnTo>
                <a:lnTo>
                  <a:pt x="4" y="1"/>
                </a:lnTo>
                <a:lnTo>
                  <a:pt x="4" y="0"/>
                </a:lnTo>
                <a:lnTo>
                  <a:pt x="5" y="0"/>
                </a:lnTo>
                <a:lnTo>
                  <a:pt x="6" y="0"/>
                </a:lnTo>
                <a:lnTo>
                  <a:pt x="7" y="0"/>
                </a:lnTo>
                <a:lnTo>
                  <a:pt x="8" y="0"/>
                </a:lnTo>
                <a:lnTo>
                  <a:pt x="8" y="1"/>
                </a:lnTo>
                <a:lnTo>
                  <a:pt x="9" y="1"/>
                </a:lnTo>
                <a:lnTo>
                  <a:pt x="10" y="1"/>
                </a:lnTo>
                <a:lnTo>
                  <a:pt x="11" y="2"/>
                </a:lnTo>
                <a:lnTo>
                  <a:pt x="11" y="3"/>
                </a:lnTo>
                <a:lnTo>
                  <a:pt x="12" y="3"/>
                </a:lnTo>
                <a:lnTo>
                  <a:pt x="12" y="5"/>
                </a:lnTo>
                <a:lnTo>
                  <a:pt x="12" y="6"/>
                </a:lnTo>
                <a:lnTo>
                  <a:pt x="12" y="7"/>
                </a:lnTo>
                <a:lnTo>
                  <a:pt x="12" y="8"/>
                </a:lnTo>
                <a:lnTo>
                  <a:pt x="12" y="9"/>
                </a:lnTo>
                <a:lnTo>
                  <a:pt x="11" y="10"/>
                </a:lnTo>
                <a:lnTo>
                  <a:pt x="11" y="11"/>
                </a:lnTo>
                <a:lnTo>
                  <a:pt x="10" y="12"/>
                </a:lnTo>
                <a:lnTo>
                  <a:pt x="9" y="12"/>
                </a:lnTo>
                <a:lnTo>
                  <a:pt x="8" y="12"/>
                </a:lnTo>
                <a:lnTo>
                  <a:pt x="8" y="13"/>
                </a:lnTo>
                <a:lnTo>
                  <a:pt x="7" y="13"/>
                </a:lnTo>
                <a:lnTo>
                  <a:pt x="6" y="13"/>
                </a:lnTo>
                <a:lnTo>
                  <a:pt x="5" y="13"/>
                </a:lnTo>
                <a:lnTo>
                  <a:pt x="4" y="13"/>
                </a:lnTo>
                <a:lnTo>
                  <a:pt x="4" y="12"/>
                </a:lnTo>
                <a:lnTo>
                  <a:pt x="3" y="12"/>
                </a:lnTo>
                <a:lnTo>
                  <a:pt x="2" y="12"/>
                </a:lnTo>
                <a:lnTo>
                  <a:pt x="1" y="12"/>
                </a:lnTo>
                <a:lnTo>
                  <a:pt x="1" y="11"/>
                </a:lnTo>
                <a:lnTo>
                  <a:pt x="1" y="10"/>
                </a:lnTo>
                <a:lnTo>
                  <a:pt x="0" y="10"/>
                </a:lnTo>
                <a:lnTo>
                  <a:pt x="0" y="9"/>
                </a:lnTo>
                <a:lnTo>
                  <a:pt x="0" y="8"/>
                </a:lnTo>
                <a:lnTo>
                  <a:pt x="0" y="7"/>
                </a:lnTo>
                <a:close/>
                <a:moveTo>
                  <a:pt x="4" y="7"/>
                </a:moveTo>
                <a:lnTo>
                  <a:pt x="4" y="7"/>
                </a:lnTo>
                <a:lnTo>
                  <a:pt x="4" y="8"/>
                </a:lnTo>
                <a:lnTo>
                  <a:pt x="4" y="9"/>
                </a:lnTo>
                <a:lnTo>
                  <a:pt x="4" y="10"/>
                </a:lnTo>
                <a:lnTo>
                  <a:pt x="4" y="11"/>
                </a:lnTo>
                <a:lnTo>
                  <a:pt x="5" y="11"/>
                </a:lnTo>
                <a:lnTo>
                  <a:pt x="6" y="11"/>
                </a:lnTo>
                <a:lnTo>
                  <a:pt x="7" y="11"/>
                </a:lnTo>
                <a:lnTo>
                  <a:pt x="8" y="11"/>
                </a:lnTo>
                <a:lnTo>
                  <a:pt x="8" y="10"/>
                </a:lnTo>
                <a:lnTo>
                  <a:pt x="8" y="9"/>
                </a:lnTo>
                <a:lnTo>
                  <a:pt x="8" y="8"/>
                </a:lnTo>
                <a:lnTo>
                  <a:pt x="8" y="7"/>
                </a:lnTo>
                <a:lnTo>
                  <a:pt x="8" y="6"/>
                </a:lnTo>
                <a:lnTo>
                  <a:pt x="8" y="5"/>
                </a:lnTo>
                <a:lnTo>
                  <a:pt x="8" y="3"/>
                </a:lnTo>
                <a:lnTo>
                  <a:pt x="8" y="2"/>
                </a:lnTo>
                <a:lnTo>
                  <a:pt x="7" y="2"/>
                </a:lnTo>
                <a:lnTo>
                  <a:pt x="6" y="2"/>
                </a:lnTo>
                <a:lnTo>
                  <a:pt x="5" y="2"/>
                </a:lnTo>
                <a:lnTo>
                  <a:pt x="4" y="2"/>
                </a:lnTo>
                <a:lnTo>
                  <a:pt x="4" y="3"/>
                </a:lnTo>
                <a:lnTo>
                  <a:pt x="4" y="5"/>
                </a:lnTo>
                <a:lnTo>
                  <a:pt x="4" y="6"/>
                </a:lnTo>
                <a:lnTo>
                  <a:pt x="4" y="7"/>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28"/>
          <p:cNvSpPr/>
          <p:nvPr/>
        </p:nvSpPr>
        <p:spPr>
          <a:xfrm>
            <a:off x="7069138" y="2183606"/>
            <a:ext cx="50800" cy="58341"/>
          </a:xfrm>
          <a:custGeom>
            <a:avLst/>
            <a:gdLst/>
            <a:ahLst/>
            <a:cxnLst/>
            <a:rect l="l" t="t" r="r" b="b"/>
            <a:pathLst>
              <a:path w="13" h="17" extrusionOk="0">
                <a:moveTo>
                  <a:pt x="6" y="17"/>
                </a:moveTo>
                <a:lnTo>
                  <a:pt x="6" y="2"/>
                </a:lnTo>
                <a:lnTo>
                  <a:pt x="0" y="2"/>
                </a:lnTo>
                <a:lnTo>
                  <a:pt x="0" y="0"/>
                </a:lnTo>
                <a:lnTo>
                  <a:pt x="13" y="0"/>
                </a:lnTo>
                <a:lnTo>
                  <a:pt x="13" y="2"/>
                </a:lnTo>
                <a:lnTo>
                  <a:pt x="7" y="2"/>
                </a:lnTo>
                <a:lnTo>
                  <a:pt x="7" y="17"/>
                </a:lnTo>
                <a:lnTo>
                  <a:pt x="6" y="17"/>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28"/>
          <p:cNvSpPr/>
          <p:nvPr/>
        </p:nvSpPr>
        <p:spPr>
          <a:xfrm>
            <a:off x="4630738" y="1762125"/>
            <a:ext cx="395400" cy="40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28"/>
          <p:cNvSpPr/>
          <p:nvPr/>
        </p:nvSpPr>
        <p:spPr>
          <a:xfrm>
            <a:off x="5842000" y="2699147"/>
            <a:ext cx="392100" cy="40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28"/>
          <p:cNvSpPr/>
          <p:nvPr/>
        </p:nvSpPr>
        <p:spPr>
          <a:xfrm>
            <a:off x="4678363" y="2653904"/>
            <a:ext cx="495300" cy="2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28"/>
          <p:cNvSpPr/>
          <p:nvPr/>
        </p:nvSpPr>
        <p:spPr>
          <a:xfrm>
            <a:off x="3197225" y="2247900"/>
            <a:ext cx="6127800" cy="74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28"/>
          <p:cNvSpPr/>
          <p:nvPr/>
        </p:nvSpPr>
        <p:spPr>
          <a:xfrm>
            <a:off x="2700338" y="1354931"/>
            <a:ext cx="1566862" cy="1188244"/>
          </a:xfrm>
          <a:custGeom>
            <a:avLst/>
            <a:gdLst/>
            <a:ahLst/>
            <a:cxnLst/>
            <a:rect l="l" t="t" r="r" b="b"/>
            <a:pathLst>
              <a:path w="401" h="342" extrusionOk="0">
                <a:moveTo>
                  <a:pt x="28" y="21"/>
                </a:moveTo>
                <a:lnTo>
                  <a:pt x="42" y="13"/>
                </a:lnTo>
                <a:lnTo>
                  <a:pt x="46" y="15"/>
                </a:lnTo>
                <a:lnTo>
                  <a:pt x="47" y="25"/>
                </a:lnTo>
                <a:lnTo>
                  <a:pt x="56" y="29"/>
                </a:lnTo>
                <a:lnTo>
                  <a:pt x="62" y="27"/>
                </a:lnTo>
                <a:lnTo>
                  <a:pt x="60" y="17"/>
                </a:lnTo>
                <a:lnTo>
                  <a:pt x="108" y="17"/>
                </a:lnTo>
                <a:lnTo>
                  <a:pt x="114" y="27"/>
                </a:lnTo>
                <a:lnTo>
                  <a:pt x="116" y="27"/>
                </a:lnTo>
                <a:lnTo>
                  <a:pt x="120" y="31"/>
                </a:lnTo>
                <a:lnTo>
                  <a:pt x="144" y="29"/>
                </a:lnTo>
                <a:lnTo>
                  <a:pt x="144" y="22"/>
                </a:lnTo>
                <a:lnTo>
                  <a:pt x="134" y="21"/>
                </a:lnTo>
                <a:lnTo>
                  <a:pt x="134" y="15"/>
                </a:lnTo>
                <a:lnTo>
                  <a:pt x="274" y="21"/>
                </a:lnTo>
                <a:lnTo>
                  <a:pt x="274" y="15"/>
                </a:lnTo>
                <a:lnTo>
                  <a:pt x="262" y="15"/>
                </a:lnTo>
                <a:lnTo>
                  <a:pt x="262" y="8"/>
                </a:lnTo>
                <a:lnTo>
                  <a:pt x="220" y="8"/>
                </a:lnTo>
                <a:lnTo>
                  <a:pt x="219" y="13"/>
                </a:lnTo>
                <a:lnTo>
                  <a:pt x="210" y="13"/>
                </a:lnTo>
                <a:lnTo>
                  <a:pt x="215" y="8"/>
                </a:lnTo>
                <a:lnTo>
                  <a:pt x="317" y="0"/>
                </a:lnTo>
                <a:lnTo>
                  <a:pt x="326" y="13"/>
                </a:lnTo>
                <a:lnTo>
                  <a:pt x="326" y="29"/>
                </a:lnTo>
                <a:lnTo>
                  <a:pt x="304" y="71"/>
                </a:lnTo>
                <a:lnTo>
                  <a:pt x="339" y="120"/>
                </a:lnTo>
                <a:lnTo>
                  <a:pt x="371" y="173"/>
                </a:lnTo>
                <a:lnTo>
                  <a:pt x="380" y="182"/>
                </a:lnTo>
                <a:lnTo>
                  <a:pt x="388" y="201"/>
                </a:lnTo>
                <a:lnTo>
                  <a:pt x="393" y="215"/>
                </a:lnTo>
                <a:lnTo>
                  <a:pt x="390" y="258"/>
                </a:lnTo>
                <a:lnTo>
                  <a:pt x="397" y="273"/>
                </a:lnTo>
                <a:lnTo>
                  <a:pt x="401" y="292"/>
                </a:lnTo>
                <a:lnTo>
                  <a:pt x="394" y="302"/>
                </a:lnTo>
                <a:lnTo>
                  <a:pt x="371" y="305"/>
                </a:lnTo>
                <a:lnTo>
                  <a:pt x="356" y="311"/>
                </a:lnTo>
                <a:lnTo>
                  <a:pt x="326" y="316"/>
                </a:lnTo>
                <a:lnTo>
                  <a:pt x="302" y="320"/>
                </a:lnTo>
                <a:lnTo>
                  <a:pt x="288" y="321"/>
                </a:lnTo>
                <a:lnTo>
                  <a:pt x="258" y="333"/>
                </a:lnTo>
                <a:lnTo>
                  <a:pt x="234" y="342"/>
                </a:lnTo>
                <a:lnTo>
                  <a:pt x="228" y="340"/>
                </a:lnTo>
                <a:lnTo>
                  <a:pt x="224" y="288"/>
                </a:lnTo>
                <a:lnTo>
                  <a:pt x="220" y="291"/>
                </a:lnTo>
                <a:lnTo>
                  <a:pt x="219" y="268"/>
                </a:lnTo>
                <a:lnTo>
                  <a:pt x="210" y="271"/>
                </a:lnTo>
                <a:lnTo>
                  <a:pt x="210" y="233"/>
                </a:lnTo>
                <a:lnTo>
                  <a:pt x="219" y="233"/>
                </a:lnTo>
                <a:lnTo>
                  <a:pt x="215" y="217"/>
                </a:lnTo>
                <a:lnTo>
                  <a:pt x="210" y="213"/>
                </a:lnTo>
                <a:lnTo>
                  <a:pt x="210" y="195"/>
                </a:lnTo>
                <a:lnTo>
                  <a:pt x="197" y="191"/>
                </a:lnTo>
                <a:lnTo>
                  <a:pt x="193" y="184"/>
                </a:lnTo>
                <a:lnTo>
                  <a:pt x="186" y="169"/>
                </a:lnTo>
                <a:lnTo>
                  <a:pt x="176" y="170"/>
                </a:lnTo>
                <a:lnTo>
                  <a:pt x="167" y="158"/>
                </a:lnTo>
                <a:lnTo>
                  <a:pt x="157" y="158"/>
                </a:lnTo>
                <a:lnTo>
                  <a:pt x="142" y="145"/>
                </a:lnTo>
                <a:lnTo>
                  <a:pt x="101" y="122"/>
                </a:lnTo>
                <a:lnTo>
                  <a:pt x="85" y="122"/>
                </a:lnTo>
                <a:lnTo>
                  <a:pt x="68" y="114"/>
                </a:lnTo>
                <a:lnTo>
                  <a:pt x="62" y="108"/>
                </a:lnTo>
                <a:lnTo>
                  <a:pt x="50" y="112"/>
                </a:lnTo>
                <a:lnTo>
                  <a:pt x="37" y="102"/>
                </a:lnTo>
                <a:lnTo>
                  <a:pt x="32" y="93"/>
                </a:lnTo>
                <a:lnTo>
                  <a:pt x="19" y="87"/>
                </a:lnTo>
                <a:lnTo>
                  <a:pt x="4" y="73"/>
                </a:lnTo>
                <a:lnTo>
                  <a:pt x="0" y="69"/>
                </a:lnTo>
                <a:lnTo>
                  <a:pt x="2" y="29"/>
                </a:lnTo>
                <a:lnTo>
                  <a:pt x="22" y="33"/>
                </a:lnTo>
                <a:lnTo>
                  <a:pt x="28" y="21"/>
                </a:lnTo>
                <a:lnTo>
                  <a:pt x="26" y="17"/>
                </a:lnTo>
                <a:lnTo>
                  <a:pt x="28" y="21"/>
                </a:lnTo>
                <a:close/>
              </a:path>
            </a:pathLst>
          </a:custGeom>
          <a:solidFill>
            <a:srgbClr val="C488C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54" name="Google Shape;354;p28"/>
          <p:cNvCxnSpPr/>
          <p:nvPr/>
        </p:nvCxnSpPr>
        <p:spPr>
          <a:xfrm>
            <a:off x="7316788" y="2331244"/>
            <a:ext cx="19200" cy="3600"/>
          </a:xfrm>
          <a:prstGeom prst="straightConnector1">
            <a:avLst/>
          </a:prstGeom>
          <a:noFill/>
          <a:ln w="9525" cap="flat" cmpd="sng">
            <a:solidFill>
              <a:srgbClr val="FFFFFF"/>
            </a:solidFill>
            <a:prstDash val="solid"/>
            <a:round/>
            <a:headEnd type="none" w="sm" len="sm"/>
            <a:tailEnd type="none" w="sm" len="sm"/>
          </a:ln>
        </p:spPr>
      </p:cxnSp>
      <p:sp>
        <p:nvSpPr>
          <p:cNvPr id="355" name="Google Shape;355;p28"/>
          <p:cNvSpPr/>
          <p:nvPr/>
        </p:nvSpPr>
        <p:spPr>
          <a:xfrm>
            <a:off x="6573838" y="2331244"/>
            <a:ext cx="1371600" cy="702469"/>
          </a:xfrm>
          <a:custGeom>
            <a:avLst/>
            <a:gdLst/>
            <a:ahLst/>
            <a:cxnLst/>
            <a:rect l="l" t="t" r="r" b="b"/>
            <a:pathLst>
              <a:path w="327" h="202" extrusionOk="0">
                <a:moveTo>
                  <a:pt x="0" y="150"/>
                </a:moveTo>
                <a:lnTo>
                  <a:pt x="8" y="129"/>
                </a:lnTo>
                <a:lnTo>
                  <a:pt x="21" y="109"/>
                </a:lnTo>
                <a:lnTo>
                  <a:pt x="37" y="91"/>
                </a:lnTo>
                <a:lnTo>
                  <a:pt x="50" y="79"/>
                </a:lnTo>
                <a:lnTo>
                  <a:pt x="74" y="62"/>
                </a:lnTo>
                <a:lnTo>
                  <a:pt x="91" y="51"/>
                </a:lnTo>
                <a:lnTo>
                  <a:pt x="117" y="38"/>
                </a:lnTo>
                <a:lnTo>
                  <a:pt x="136" y="28"/>
                </a:lnTo>
                <a:lnTo>
                  <a:pt x="155" y="22"/>
                </a:lnTo>
                <a:lnTo>
                  <a:pt x="180" y="16"/>
                </a:lnTo>
                <a:lnTo>
                  <a:pt x="190" y="8"/>
                </a:lnTo>
                <a:lnTo>
                  <a:pt x="198" y="2"/>
                </a:lnTo>
                <a:lnTo>
                  <a:pt x="204" y="11"/>
                </a:lnTo>
                <a:lnTo>
                  <a:pt x="217" y="16"/>
                </a:lnTo>
                <a:lnTo>
                  <a:pt x="232" y="19"/>
                </a:lnTo>
                <a:lnTo>
                  <a:pt x="245" y="21"/>
                </a:lnTo>
                <a:lnTo>
                  <a:pt x="261" y="21"/>
                </a:lnTo>
                <a:lnTo>
                  <a:pt x="271" y="19"/>
                </a:lnTo>
                <a:lnTo>
                  <a:pt x="286" y="13"/>
                </a:lnTo>
                <a:lnTo>
                  <a:pt x="298" y="6"/>
                </a:lnTo>
                <a:lnTo>
                  <a:pt x="310" y="0"/>
                </a:lnTo>
                <a:lnTo>
                  <a:pt x="319" y="2"/>
                </a:lnTo>
                <a:lnTo>
                  <a:pt x="325" y="7"/>
                </a:lnTo>
                <a:lnTo>
                  <a:pt x="327" y="12"/>
                </a:lnTo>
                <a:lnTo>
                  <a:pt x="300" y="61"/>
                </a:lnTo>
                <a:lnTo>
                  <a:pt x="295" y="70"/>
                </a:lnTo>
                <a:lnTo>
                  <a:pt x="290" y="81"/>
                </a:lnTo>
                <a:lnTo>
                  <a:pt x="286" y="94"/>
                </a:lnTo>
                <a:lnTo>
                  <a:pt x="285" y="93"/>
                </a:lnTo>
                <a:lnTo>
                  <a:pt x="277" y="111"/>
                </a:lnTo>
                <a:lnTo>
                  <a:pt x="267" y="138"/>
                </a:lnTo>
                <a:lnTo>
                  <a:pt x="253" y="171"/>
                </a:lnTo>
                <a:lnTo>
                  <a:pt x="255" y="180"/>
                </a:lnTo>
                <a:lnTo>
                  <a:pt x="228" y="202"/>
                </a:lnTo>
                <a:lnTo>
                  <a:pt x="199" y="202"/>
                </a:lnTo>
                <a:lnTo>
                  <a:pt x="199" y="190"/>
                </a:lnTo>
                <a:lnTo>
                  <a:pt x="145" y="191"/>
                </a:lnTo>
                <a:lnTo>
                  <a:pt x="123" y="180"/>
                </a:lnTo>
                <a:lnTo>
                  <a:pt x="116" y="171"/>
                </a:lnTo>
                <a:lnTo>
                  <a:pt x="95" y="172"/>
                </a:lnTo>
                <a:lnTo>
                  <a:pt x="87" y="159"/>
                </a:lnTo>
                <a:lnTo>
                  <a:pt x="58" y="159"/>
                </a:lnTo>
                <a:lnTo>
                  <a:pt x="50" y="150"/>
                </a:lnTo>
                <a:lnTo>
                  <a:pt x="0" y="15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28"/>
          <p:cNvSpPr/>
          <p:nvPr/>
        </p:nvSpPr>
        <p:spPr>
          <a:xfrm>
            <a:off x="6357938" y="1483519"/>
            <a:ext cx="1692275" cy="1376362"/>
          </a:xfrm>
          <a:custGeom>
            <a:avLst/>
            <a:gdLst/>
            <a:ahLst/>
            <a:cxnLst/>
            <a:rect l="l" t="t" r="r" b="b"/>
            <a:pathLst>
              <a:path w="433" h="396" extrusionOk="0">
                <a:moveTo>
                  <a:pt x="201" y="0"/>
                </a:moveTo>
                <a:lnTo>
                  <a:pt x="251" y="4"/>
                </a:lnTo>
                <a:lnTo>
                  <a:pt x="278" y="14"/>
                </a:lnTo>
                <a:lnTo>
                  <a:pt x="293" y="27"/>
                </a:lnTo>
                <a:lnTo>
                  <a:pt x="360" y="58"/>
                </a:lnTo>
                <a:lnTo>
                  <a:pt x="367" y="80"/>
                </a:lnTo>
                <a:lnTo>
                  <a:pt x="371" y="95"/>
                </a:lnTo>
                <a:lnTo>
                  <a:pt x="401" y="118"/>
                </a:lnTo>
                <a:lnTo>
                  <a:pt x="426" y="152"/>
                </a:lnTo>
                <a:lnTo>
                  <a:pt x="433" y="172"/>
                </a:lnTo>
                <a:lnTo>
                  <a:pt x="417" y="224"/>
                </a:lnTo>
                <a:lnTo>
                  <a:pt x="403" y="228"/>
                </a:lnTo>
                <a:lnTo>
                  <a:pt x="395" y="257"/>
                </a:lnTo>
                <a:lnTo>
                  <a:pt x="380" y="248"/>
                </a:lnTo>
                <a:lnTo>
                  <a:pt x="344" y="268"/>
                </a:lnTo>
                <a:lnTo>
                  <a:pt x="289" y="269"/>
                </a:lnTo>
                <a:lnTo>
                  <a:pt x="280" y="263"/>
                </a:lnTo>
                <a:lnTo>
                  <a:pt x="264" y="251"/>
                </a:lnTo>
                <a:lnTo>
                  <a:pt x="249" y="268"/>
                </a:lnTo>
                <a:lnTo>
                  <a:pt x="232" y="269"/>
                </a:lnTo>
                <a:lnTo>
                  <a:pt x="211" y="276"/>
                </a:lnTo>
                <a:lnTo>
                  <a:pt x="182" y="290"/>
                </a:lnTo>
                <a:lnTo>
                  <a:pt x="146" y="306"/>
                </a:lnTo>
                <a:lnTo>
                  <a:pt x="129" y="321"/>
                </a:lnTo>
                <a:lnTo>
                  <a:pt x="109" y="334"/>
                </a:lnTo>
                <a:lnTo>
                  <a:pt x="90" y="356"/>
                </a:lnTo>
                <a:lnTo>
                  <a:pt x="74" y="378"/>
                </a:lnTo>
                <a:lnTo>
                  <a:pt x="70" y="392"/>
                </a:lnTo>
                <a:lnTo>
                  <a:pt x="70" y="396"/>
                </a:lnTo>
                <a:lnTo>
                  <a:pt x="60" y="396"/>
                </a:lnTo>
                <a:lnTo>
                  <a:pt x="59" y="387"/>
                </a:lnTo>
                <a:lnTo>
                  <a:pt x="41" y="383"/>
                </a:lnTo>
                <a:lnTo>
                  <a:pt x="41" y="356"/>
                </a:lnTo>
                <a:lnTo>
                  <a:pt x="37" y="329"/>
                </a:lnTo>
                <a:lnTo>
                  <a:pt x="31" y="302"/>
                </a:lnTo>
                <a:lnTo>
                  <a:pt x="25" y="268"/>
                </a:lnTo>
                <a:lnTo>
                  <a:pt x="15" y="243"/>
                </a:lnTo>
                <a:lnTo>
                  <a:pt x="8" y="214"/>
                </a:lnTo>
                <a:lnTo>
                  <a:pt x="0" y="187"/>
                </a:lnTo>
                <a:lnTo>
                  <a:pt x="0" y="170"/>
                </a:lnTo>
                <a:lnTo>
                  <a:pt x="8" y="178"/>
                </a:lnTo>
                <a:lnTo>
                  <a:pt x="15" y="182"/>
                </a:lnTo>
                <a:lnTo>
                  <a:pt x="27" y="187"/>
                </a:lnTo>
                <a:lnTo>
                  <a:pt x="39" y="185"/>
                </a:lnTo>
                <a:lnTo>
                  <a:pt x="49" y="190"/>
                </a:lnTo>
                <a:lnTo>
                  <a:pt x="52" y="201"/>
                </a:lnTo>
                <a:lnTo>
                  <a:pt x="56" y="209"/>
                </a:lnTo>
                <a:lnTo>
                  <a:pt x="56" y="218"/>
                </a:lnTo>
                <a:lnTo>
                  <a:pt x="64" y="207"/>
                </a:lnTo>
                <a:lnTo>
                  <a:pt x="74" y="207"/>
                </a:lnTo>
                <a:lnTo>
                  <a:pt x="90" y="207"/>
                </a:lnTo>
                <a:lnTo>
                  <a:pt x="97" y="214"/>
                </a:lnTo>
                <a:lnTo>
                  <a:pt x="115" y="214"/>
                </a:lnTo>
                <a:lnTo>
                  <a:pt x="123" y="218"/>
                </a:lnTo>
                <a:lnTo>
                  <a:pt x="129" y="219"/>
                </a:lnTo>
                <a:lnTo>
                  <a:pt x="129" y="203"/>
                </a:lnTo>
                <a:lnTo>
                  <a:pt x="131" y="181"/>
                </a:lnTo>
                <a:lnTo>
                  <a:pt x="137" y="156"/>
                </a:lnTo>
                <a:lnTo>
                  <a:pt x="148" y="148"/>
                </a:lnTo>
                <a:lnTo>
                  <a:pt x="159" y="125"/>
                </a:lnTo>
                <a:lnTo>
                  <a:pt x="174" y="80"/>
                </a:lnTo>
                <a:lnTo>
                  <a:pt x="176" y="67"/>
                </a:lnTo>
                <a:lnTo>
                  <a:pt x="179" y="42"/>
                </a:lnTo>
                <a:lnTo>
                  <a:pt x="184" y="27"/>
                </a:lnTo>
                <a:lnTo>
                  <a:pt x="184" y="29"/>
                </a:lnTo>
                <a:lnTo>
                  <a:pt x="201" y="0"/>
                </a:lnTo>
                <a:close/>
              </a:path>
            </a:pathLst>
          </a:custGeom>
          <a:solidFill>
            <a:srgbClr val="C992D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28"/>
          <p:cNvSpPr/>
          <p:nvPr/>
        </p:nvSpPr>
        <p:spPr>
          <a:xfrm>
            <a:off x="7691438" y="2070497"/>
            <a:ext cx="684212" cy="691753"/>
          </a:xfrm>
          <a:custGeom>
            <a:avLst/>
            <a:gdLst/>
            <a:ahLst/>
            <a:cxnLst/>
            <a:rect l="l" t="t" r="r" b="b"/>
            <a:pathLst>
              <a:path w="175" h="199" extrusionOk="0">
                <a:moveTo>
                  <a:pt x="175" y="142"/>
                </a:moveTo>
                <a:lnTo>
                  <a:pt x="149" y="140"/>
                </a:lnTo>
                <a:lnTo>
                  <a:pt x="149" y="130"/>
                </a:lnTo>
                <a:lnTo>
                  <a:pt x="139" y="128"/>
                </a:lnTo>
                <a:lnTo>
                  <a:pt x="139" y="120"/>
                </a:lnTo>
                <a:lnTo>
                  <a:pt x="130" y="110"/>
                </a:lnTo>
                <a:lnTo>
                  <a:pt x="129" y="99"/>
                </a:lnTo>
                <a:lnTo>
                  <a:pt x="120" y="90"/>
                </a:lnTo>
                <a:lnTo>
                  <a:pt x="120" y="28"/>
                </a:lnTo>
                <a:lnTo>
                  <a:pt x="111" y="29"/>
                </a:lnTo>
                <a:lnTo>
                  <a:pt x="111" y="17"/>
                </a:lnTo>
                <a:lnTo>
                  <a:pt x="101" y="17"/>
                </a:lnTo>
                <a:lnTo>
                  <a:pt x="101" y="7"/>
                </a:lnTo>
                <a:lnTo>
                  <a:pt x="94" y="0"/>
                </a:lnTo>
                <a:lnTo>
                  <a:pt x="75" y="50"/>
                </a:lnTo>
                <a:lnTo>
                  <a:pt x="66" y="50"/>
                </a:lnTo>
                <a:lnTo>
                  <a:pt x="57" y="81"/>
                </a:lnTo>
                <a:lnTo>
                  <a:pt x="52" y="90"/>
                </a:lnTo>
                <a:lnTo>
                  <a:pt x="45" y="99"/>
                </a:lnTo>
                <a:lnTo>
                  <a:pt x="44" y="103"/>
                </a:lnTo>
                <a:lnTo>
                  <a:pt x="35" y="121"/>
                </a:lnTo>
                <a:lnTo>
                  <a:pt x="28" y="136"/>
                </a:lnTo>
                <a:lnTo>
                  <a:pt x="19" y="151"/>
                </a:lnTo>
                <a:lnTo>
                  <a:pt x="12" y="162"/>
                </a:lnTo>
                <a:lnTo>
                  <a:pt x="10" y="175"/>
                </a:lnTo>
                <a:lnTo>
                  <a:pt x="5" y="187"/>
                </a:lnTo>
                <a:lnTo>
                  <a:pt x="0" y="198"/>
                </a:lnTo>
                <a:lnTo>
                  <a:pt x="62" y="195"/>
                </a:lnTo>
                <a:lnTo>
                  <a:pt x="70" y="191"/>
                </a:lnTo>
                <a:lnTo>
                  <a:pt x="82" y="199"/>
                </a:lnTo>
                <a:lnTo>
                  <a:pt x="87" y="195"/>
                </a:lnTo>
                <a:lnTo>
                  <a:pt x="98" y="183"/>
                </a:lnTo>
                <a:lnTo>
                  <a:pt x="108" y="175"/>
                </a:lnTo>
                <a:lnTo>
                  <a:pt x="121" y="169"/>
                </a:lnTo>
                <a:lnTo>
                  <a:pt x="137" y="164"/>
                </a:lnTo>
                <a:lnTo>
                  <a:pt x="154" y="158"/>
                </a:lnTo>
                <a:lnTo>
                  <a:pt x="163" y="153"/>
                </a:lnTo>
                <a:lnTo>
                  <a:pt x="163" y="154"/>
                </a:lnTo>
                <a:lnTo>
                  <a:pt x="175" y="142"/>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p28"/>
          <p:cNvSpPr/>
          <p:nvPr/>
        </p:nvSpPr>
        <p:spPr>
          <a:xfrm>
            <a:off x="4630738" y="1762125"/>
            <a:ext cx="395400" cy="40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28"/>
          <p:cNvSpPr/>
          <p:nvPr/>
        </p:nvSpPr>
        <p:spPr>
          <a:xfrm>
            <a:off x="5842000" y="2699147"/>
            <a:ext cx="392100" cy="40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28"/>
          <p:cNvSpPr/>
          <p:nvPr/>
        </p:nvSpPr>
        <p:spPr>
          <a:xfrm>
            <a:off x="3636963" y="1977629"/>
            <a:ext cx="144450" cy="10719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28"/>
          <p:cNvSpPr txBox="1"/>
          <p:nvPr/>
        </p:nvSpPr>
        <p:spPr>
          <a:xfrm>
            <a:off x="3275486" y="1645919"/>
            <a:ext cx="815400" cy="39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Macau </a:t>
            </a:r>
            <a:r>
              <a:rPr lang="pt-BR" sz="900">
                <a:solidFill>
                  <a:schemeClr val="dk1"/>
                </a:solidFill>
                <a:latin typeface="Calibri"/>
                <a:ea typeface="Calibri"/>
                <a:cs typeface="Calibri"/>
                <a:sym typeface="Calibri"/>
              </a:rPr>
              <a:t>32.039</a:t>
            </a:r>
            <a:r>
              <a:rPr lang="pt-BR" sz="900" b="0" i="0" u="none" strike="noStrike" cap="none">
                <a:solidFill>
                  <a:schemeClr val="dk1"/>
                </a:solidFill>
                <a:latin typeface="Calibri"/>
                <a:ea typeface="Calibri"/>
                <a:cs typeface="Calibri"/>
                <a:sym typeface="Calibri"/>
              </a:rPr>
              <a:t> </a:t>
            </a:r>
            <a:endParaRPr sz="900" b="0" i="0" u="none" strike="noStrike" cap="none">
              <a:solidFill>
                <a:srgbClr val="000000"/>
              </a:solidFill>
              <a:latin typeface="Arial"/>
              <a:ea typeface="Arial"/>
              <a:cs typeface="Arial"/>
              <a:sym typeface="Arial"/>
            </a:endParaRPr>
          </a:p>
        </p:txBody>
      </p:sp>
      <p:sp>
        <p:nvSpPr>
          <p:cNvPr id="362" name="Google Shape;362;p28"/>
          <p:cNvSpPr txBox="1"/>
          <p:nvPr/>
        </p:nvSpPr>
        <p:spPr>
          <a:xfrm>
            <a:off x="4009002" y="1545431"/>
            <a:ext cx="5070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Guamaré</a:t>
            </a:r>
            <a:endParaRPr sz="6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16.271</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63" name="Google Shape;363;p28"/>
          <p:cNvSpPr txBox="1"/>
          <p:nvPr/>
        </p:nvSpPr>
        <p:spPr>
          <a:xfrm>
            <a:off x="4593280" y="1600200"/>
            <a:ext cx="4908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Galinhos </a:t>
            </a:r>
            <a:r>
              <a:rPr lang="pt-BR" sz="900">
                <a:solidFill>
                  <a:schemeClr val="dk1"/>
                </a:solidFill>
                <a:latin typeface="Calibri"/>
                <a:ea typeface="Calibri"/>
                <a:cs typeface="Calibri"/>
                <a:sym typeface="Calibri"/>
              </a:rPr>
              <a:t>2.786</a:t>
            </a:r>
            <a:endParaRPr sz="700" b="0" i="0" u="none" strike="noStrike" cap="none">
              <a:solidFill>
                <a:srgbClr val="000000"/>
              </a:solidFill>
              <a:latin typeface="Arial"/>
              <a:ea typeface="Arial"/>
              <a:cs typeface="Arial"/>
              <a:sym typeface="Arial"/>
            </a:endParaRPr>
          </a:p>
        </p:txBody>
      </p:sp>
      <p:sp>
        <p:nvSpPr>
          <p:cNvPr id="364" name="Google Shape;364;p28"/>
          <p:cNvSpPr txBox="1"/>
          <p:nvPr/>
        </p:nvSpPr>
        <p:spPr>
          <a:xfrm rot="639847">
            <a:off x="5010565" y="1621884"/>
            <a:ext cx="475004" cy="4195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Caiçara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do Norte </a:t>
            </a:r>
            <a:r>
              <a:rPr lang="pt-BR" sz="900">
                <a:solidFill>
                  <a:schemeClr val="dk1"/>
                </a:solidFill>
                <a:latin typeface="Calibri"/>
                <a:ea typeface="Calibri"/>
                <a:cs typeface="Calibri"/>
                <a:sym typeface="Calibri"/>
              </a:rPr>
              <a:t>6.572</a:t>
            </a:r>
            <a:endParaRPr sz="900" b="0" i="0" u="none" strike="noStrike" cap="none">
              <a:solidFill>
                <a:srgbClr val="000000"/>
              </a:solidFill>
              <a:latin typeface="Arial"/>
              <a:ea typeface="Arial"/>
              <a:cs typeface="Arial"/>
              <a:sym typeface="Arial"/>
            </a:endParaRPr>
          </a:p>
        </p:txBody>
      </p:sp>
      <p:sp>
        <p:nvSpPr>
          <p:cNvPr id="365" name="Google Shape;365;p28"/>
          <p:cNvSpPr txBox="1"/>
          <p:nvPr/>
        </p:nvSpPr>
        <p:spPr>
          <a:xfrm rot="822967">
            <a:off x="5412965" y="1567517"/>
            <a:ext cx="533926" cy="3747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São Bento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do Norte 2687</a:t>
            </a:r>
            <a:endParaRPr sz="1400" b="0" i="0" u="none" strike="noStrike" cap="none">
              <a:solidFill>
                <a:srgbClr val="000000"/>
              </a:solidFill>
              <a:latin typeface="Arial"/>
              <a:ea typeface="Arial"/>
              <a:cs typeface="Arial"/>
              <a:sym typeface="Arial"/>
            </a:endParaRPr>
          </a:p>
        </p:txBody>
      </p:sp>
      <p:sp>
        <p:nvSpPr>
          <p:cNvPr id="366" name="Google Shape;366;p28"/>
          <p:cNvSpPr txBox="1"/>
          <p:nvPr/>
        </p:nvSpPr>
        <p:spPr>
          <a:xfrm>
            <a:off x="5972950" y="1437085"/>
            <a:ext cx="4635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Pedra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 Grande </a:t>
            </a:r>
            <a:r>
              <a:rPr lang="pt-BR" sz="900">
                <a:solidFill>
                  <a:schemeClr val="dk1"/>
                </a:solidFill>
                <a:latin typeface="Calibri"/>
                <a:ea typeface="Calibri"/>
                <a:cs typeface="Calibri"/>
                <a:sym typeface="Calibri"/>
              </a:rPr>
              <a:t>3.163</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67" name="Google Shape;367;p28"/>
          <p:cNvSpPr txBox="1"/>
          <p:nvPr/>
        </p:nvSpPr>
        <p:spPr>
          <a:xfrm rot="696420">
            <a:off x="6384617" y="1614688"/>
            <a:ext cx="669491" cy="4199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São Miguel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Touros  </a:t>
            </a:r>
            <a:r>
              <a:rPr lang="pt-BR" sz="900">
                <a:solidFill>
                  <a:schemeClr val="dk1"/>
                </a:solidFill>
                <a:latin typeface="Calibri"/>
                <a:ea typeface="Calibri"/>
                <a:cs typeface="Calibri"/>
                <a:sym typeface="Calibri"/>
              </a:rPr>
              <a:t>10.441</a:t>
            </a:r>
            <a:endParaRPr sz="900" b="0" i="0" u="none" strike="noStrike" cap="none">
              <a:solidFill>
                <a:srgbClr val="000000"/>
              </a:solidFill>
              <a:latin typeface="Arial"/>
              <a:ea typeface="Arial"/>
              <a:cs typeface="Arial"/>
              <a:sym typeface="Arial"/>
            </a:endParaRPr>
          </a:p>
        </p:txBody>
      </p:sp>
      <p:sp>
        <p:nvSpPr>
          <p:cNvPr id="368" name="Google Shape;368;p28"/>
          <p:cNvSpPr txBox="1"/>
          <p:nvPr/>
        </p:nvSpPr>
        <p:spPr>
          <a:xfrm>
            <a:off x="6934292" y="1924050"/>
            <a:ext cx="6048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Touros 33.503 </a:t>
            </a:r>
            <a:endParaRPr sz="1400" b="0" i="0" u="none" strike="noStrike" cap="none">
              <a:solidFill>
                <a:srgbClr val="000000"/>
              </a:solidFill>
              <a:latin typeface="Arial"/>
              <a:ea typeface="Arial"/>
              <a:cs typeface="Arial"/>
              <a:sym typeface="Arial"/>
            </a:endParaRPr>
          </a:p>
        </p:txBody>
      </p:sp>
      <p:sp>
        <p:nvSpPr>
          <p:cNvPr id="369" name="Google Shape;369;p28"/>
          <p:cNvSpPr txBox="1"/>
          <p:nvPr/>
        </p:nvSpPr>
        <p:spPr>
          <a:xfrm>
            <a:off x="4787900" y="2247900"/>
            <a:ext cx="4860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Jandaíra</a:t>
            </a:r>
            <a:endParaRPr sz="6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6.907</a:t>
            </a:r>
            <a:endParaRPr sz="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70" name="Google Shape;370;p28"/>
          <p:cNvSpPr txBox="1"/>
          <p:nvPr/>
        </p:nvSpPr>
        <p:spPr>
          <a:xfrm>
            <a:off x="5599363" y="2034288"/>
            <a:ext cx="7617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pt-BR" sz="1000" b="0" i="0" u="none" strike="noStrike" cap="none">
                <a:solidFill>
                  <a:schemeClr val="dk1"/>
                </a:solidFill>
                <a:latin typeface="Calibri"/>
                <a:ea typeface="Calibri"/>
                <a:cs typeface="Calibri"/>
                <a:sym typeface="Calibri"/>
              </a:rPr>
              <a:t>Parazinho </a:t>
            </a:r>
            <a:r>
              <a:rPr lang="pt-BR" sz="900">
                <a:solidFill>
                  <a:schemeClr val="dk1"/>
                </a:solidFill>
                <a:latin typeface="Calibri"/>
                <a:ea typeface="Calibri"/>
                <a:cs typeface="Calibri"/>
                <a:sym typeface="Calibri"/>
              </a:rPr>
              <a:t>5.307</a:t>
            </a:r>
            <a:endParaRPr sz="700" b="0" i="0" u="none" strike="noStrike" cap="none">
              <a:solidFill>
                <a:srgbClr val="000000"/>
              </a:solidFill>
              <a:latin typeface="Arial"/>
              <a:ea typeface="Arial"/>
              <a:cs typeface="Arial"/>
              <a:sym typeface="Arial"/>
            </a:endParaRPr>
          </a:p>
        </p:txBody>
      </p:sp>
      <p:sp>
        <p:nvSpPr>
          <p:cNvPr id="371" name="Google Shape;371;p28"/>
          <p:cNvSpPr txBox="1"/>
          <p:nvPr/>
        </p:nvSpPr>
        <p:spPr>
          <a:xfrm>
            <a:off x="5586201" y="2463404"/>
            <a:ext cx="995700" cy="39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João Câmara </a:t>
            </a:r>
            <a:r>
              <a:rPr lang="pt-BR" sz="900">
                <a:solidFill>
                  <a:schemeClr val="dk1"/>
                </a:solidFill>
                <a:latin typeface="Calibri"/>
                <a:ea typeface="Calibri"/>
                <a:cs typeface="Calibri"/>
                <a:sym typeface="Calibri"/>
              </a:rPr>
              <a:t>35.360</a:t>
            </a:r>
            <a:endParaRPr sz="700" b="0" i="0" u="none" strike="noStrike" cap="none">
              <a:solidFill>
                <a:srgbClr val="000000"/>
              </a:solidFill>
              <a:latin typeface="Arial"/>
              <a:ea typeface="Arial"/>
              <a:cs typeface="Arial"/>
              <a:sym typeface="Arial"/>
            </a:endParaRPr>
          </a:p>
        </p:txBody>
      </p:sp>
      <p:sp>
        <p:nvSpPr>
          <p:cNvPr id="372" name="Google Shape;372;p28"/>
          <p:cNvSpPr txBox="1"/>
          <p:nvPr/>
        </p:nvSpPr>
        <p:spPr>
          <a:xfrm>
            <a:off x="5004334" y="2974673"/>
            <a:ext cx="5967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Pedra Preta </a:t>
            </a:r>
            <a:r>
              <a:rPr lang="pt-BR" sz="900">
                <a:solidFill>
                  <a:schemeClr val="dk1"/>
                </a:solidFill>
                <a:latin typeface="Calibri"/>
                <a:ea typeface="Calibri"/>
                <a:cs typeface="Calibri"/>
                <a:sym typeface="Calibri"/>
              </a:rPr>
              <a:t>2.550</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73" name="Google Shape;373;p28"/>
          <p:cNvSpPr txBox="1"/>
          <p:nvPr/>
        </p:nvSpPr>
        <p:spPr>
          <a:xfrm>
            <a:off x="5396392" y="3390115"/>
            <a:ext cx="524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Jardim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Angicos</a:t>
            </a:r>
            <a:endParaRPr sz="6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2.606</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74" name="Google Shape;374;p28"/>
          <p:cNvSpPr txBox="1"/>
          <p:nvPr/>
        </p:nvSpPr>
        <p:spPr>
          <a:xfrm>
            <a:off x="5172830" y="3876169"/>
            <a:ext cx="6318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Caiçara 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Rio do Vento </a:t>
            </a:r>
            <a:r>
              <a:rPr lang="pt-BR" sz="900">
                <a:solidFill>
                  <a:schemeClr val="dk1"/>
                </a:solidFill>
                <a:latin typeface="Calibri"/>
                <a:ea typeface="Calibri"/>
                <a:cs typeface="Calibri"/>
                <a:sym typeface="Calibri"/>
              </a:rPr>
              <a:t>3.715</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900">
              <a:solidFill>
                <a:schemeClr val="dk1"/>
              </a:solidFill>
              <a:latin typeface="Calibri"/>
              <a:ea typeface="Calibri"/>
              <a:cs typeface="Calibri"/>
              <a:sym typeface="Calibri"/>
            </a:endParaRPr>
          </a:p>
        </p:txBody>
      </p:sp>
      <p:sp>
        <p:nvSpPr>
          <p:cNvPr id="375" name="Google Shape;375;p28"/>
          <p:cNvSpPr txBox="1"/>
          <p:nvPr/>
        </p:nvSpPr>
        <p:spPr>
          <a:xfrm>
            <a:off x="6015086" y="3567377"/>
            <a:ext cx="7779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Bento Fernandes </a:t>
            </a:r>
            <a:r>
              <a:rPr lang="pt-BR" sz="900">
                <a:solidFill>
                  <a:schemeClr val="dk1"/>
                </a:solidFill>
                <a:latin typeface="Calibri"/>
                <a:ea typeface="Calibri"/>
                <a:cs typeface="Calibri"/>
                <a:sym typeface="Calibri"/>
              </a:rPr>
              <a:t>5.493 </a:t>
            </a:r>
            <a:endParaRPr sz="900" b="0" i="0" u="none" strike="noStrike" cap="none">
              <a:solidFill>
                <a:srgbClr val="000000"/>
              </a:solidFill>
              <a:latin typeface="Arial"/>
              <a:ea typeface="Arial"/>
              <a:cs typeface="Arial"/>
              <a:sym typeface="Arial"/>
            </a:endParaRPr>
          </a:p>
        </p:txBody>
      </p:sp>
      <p:sp>
        <p:nvSpPr>
          <p:cNvPr id="376" name="Google Shape;376;p28"/>
          <p:cNvSpPr txBox="1"/>
          <p:nvPr/>
        </p:nvSpPr>
        <p:spPr>
          <a:xfrm>
            <a:off x="7090320" y="3868341"/>
            <a:ext cx="6753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Ielmo Marinho</a:t>
            </a:r>
            <a:endParaRPr sz="6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14.033</a:t>
            </a:r>
            <a:endParaRPr sz="900">
              <a:solidFill>
                <a:schemeClr val="dk1"/>
              </a:solidFill>
              <a:latin typeface="Calibri"/>
              <a:ea typeface="Calibri"/>
              <a:cs typeface="Calibri"/>
              <a:sym typeface="Calibri"/>
            </a:endParaRPr>
          </a:p>
        </p:txBody>
      </p:sp>
      <p:sp>
        <p:nvSpPr>
          <p:cNvPr id="377" name="Google Shape;377;p28"/>
          <p:cNvSpPr txBox="1"/>
          <p:nvPr/>
        </p:nvSpPr>
        <p:spPr>
          <a:xfrm>
            <a:off x="5940080" y="3921919"/>
            <a:ext cx="5310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Riachuelo </a:t>
            </a:r>
            <a:r>
              <a:rPr lang="pt-BR" sz="900">
                <a:solidFill>
                  <a:schemeClr val="dk1"/>
                </a:solidFill>
                <a:latin typeface="Calibri"/>
                <a:ea typeface="Calibri"/>
                <a:cs typeface="Calibri"/>
                <a:sym typeface="Calibri"/>
              </a:rPr>
              <a:t>8.310</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78" name="Google Shape;378;p28"/>
          <p:cNvSpPr txBox="1"/>
          <p:nvPr/>
        </p:nvSpPr>
        <p:spPr>
          <a:xfrm>
            <a:off x="6589725" y="3148013"/>
            <a:ext cx="426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Poço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Branco </a:t>
            </a:r>
            <a:r>
              <a:rPr lang="pt-BR" sz="900">
                <a:solidFill>
                  <a:schemeClr val="dk1"/>
                </a:solidFill>
                <a:latin typeface="Calibri"/>
                <a:ea typeface="Calibri"/>
                <a:cs typeface="Calibri"/>
                <a:sym typeface="Calibri"/>
              </a:rPr>
              <a:t>15.139</a:t>
            </a:r>
            <a:endParaRPr sz="700" b="0" i="0" u="none" strike="noStrike" cap="none">
              <a:solidFill>
                <a:srgbClr val="000000"/>
              </a:solidFill>
              <a:latin typeface="Arial"/>
              <a:ea typeface="Arial"/>
              <a:cs typeface="Arial"/>
              <a:sym typeface="Arial"/>
            </a:endParaRPr>
          </a:p>
        </p:txBody>
      </p:sp>
      <p:sp>
        <p:nvSpPr>
          <p:cNvPr id="379" name="Google Shape;379;p28"/>
          <p:cNvSpPr txBox="1"/>
          <p:nvPr/>
        </p:nvSpPr>
        <p:spPr>
          <a:xfrm>
            <a:off x="7097310" y="3165872"/>
            <a:ext cx="378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Taipu </a:t>
            </a:r>
            <a:r>
              <a:rPr lang="pt-BR" sz="900">
                <a:solidFill>
                  <a:schemeClr val="dk1"/>
                </a:solidFill>
                <a:latin typeface="Calibri"/>
                <a:ea typeface="Calibri"/>
                <a:cs typeface="Calibri"/>
                <a:sym typeface="Calibri"/>
              </a:rPr>
              <a:t>12.297</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80" name="Google Shape;380;p28"/>
          <p:cNvSpPr txBox="1"/>
          <p:nvPr/>
        </p:nvSpPr>
        <p:spPr>
          <a:xfrm>
            <a:off x="7562964" y="3327797"/>
            <a:ext cx="928500" cy="39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Ceará-Mirim </a:t>
            </a:r>
            <a:r>
              <a:rPr lang="pt-BR" sz="900">
                <a:solidFill>
                  <a:schemeClr val="dk1"/>
                </a:solidFill>
                <a:latin typeface="Calibri"/>
                <a:ea typeface="Calibri"/>
                <a:cs typeface="Calibri"/>
                <a:sym typeface="Calibri"/>
              </a:rPr>
              <a:t>73.886</a:t>
            </a:r>
            <a:endParaRPr sz="900" b="0" i="0" u="none" strike="noStrike" cap="none">
              <a:solidFill>
                <a:srgbClr val="000000"/>
              </a:solidFill>
              <a:latin typeface="Arial"/>
              <a:ea typeface="Arial"/>
              <a:cs typeface="Arial"/>
              <a:sym typeface="Arial"/>
            </a:endParaRPr>
          </a:p>
        </p:txBody>
      </p:sp>
      <p:sp>
        <p:nvSpPr>
          <p:cNvPr id="381" name="Google Shape;381;p28"/>
          <p:cNvSpPr txBox="1"/>
          <p:nvPr/>
        </p:nvSpPr>
        <p:spPr>
          <a:xfrm>
            <a:off x="7143098" y="2518172"/>
            <a:ext cx="429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Pureza </a:t>
            </a:r>
            <a:r>
              <a:rPr lang="pt-BR" sz="900">
                <a:solidFill>
                  <a:schemeClr val="dk1"/>
                </a:solidFill>
                <a:latin typeface="Calibri"/>
                <a:ea typeface="Calibri"/>
                <a:cs typeface="Calibri"/>
                <a:sym typeface="Calibri"/>
              </a:rPr>
              <a:t>9.825</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600">
              <a:solidFill>
                <a:schemeClr val="dk1"/>
              </a:solidFill>
              <a:latin typeface="Calibri"/>
              <a:ea typeface="Calibri"/>
              <a:cs typeface="Calibri"/>
              <a:sym typeface="Calibri"/>
            </a:endParaRPr>
          </a:p>
        </p:txBody>
      </p:sp>
      <p:sp>
        <p:nvSpPr>
          <p:cNvPr id="382" name="Google Shape;382;p28"/>
          <p:cNvSpPr txBox="1"/>
          <p:nvPr/>
        </p:nvSpPr>
        <p:spPr>
          <a:xfrm>
            <a:off x="7832969" y="2319338"/>
            <a:ext cx="4092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Rio 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Fogo </a:t>
            </a:r>
            <a:r>
              <a:rPr lang="pt-BR" sz="900">
                <a:solidFill>
                  <a:schemeClr val="dk1"/>
                </a:solidFill>
                <a:latin typeface="Calibri"/>
                <a:ea typeface="Calibri"/>
                <a:cs typeface="Calibri"/>
                <a:sym typeface="Calibri"/>
              </a:rPr>
              <a:t>10.961</a:t>
            </a:r>
            <a:endParaRPr sz="700" b="0" i="0" u="none" strike="noStrike" cap="none">
              <a:solidFill>
                <a:srgbClr val="000000"/>
              </a:solidFill>
              <a:latin typeface="Arial"/>
              <a:ea typeface="Arial"/>
              <a:cs typeface="Arial"/>
              <a:sym typeface="Arial"/>
            </a:endParaRPr>
          </a:p>
        </p:txBody>
      </p:sp>
      <p:sp>
        <p:nvSpPr>
          <p:cNvPr id="383" name="Google Shape;383;p28"/>
          <p:cNvSpPr txBox="1"/>
          <p:nvPr/>
        </p:nvSpPr>
        <p:spPr>
          <a:xfrm>
            <a:off x="7727950" y="2725341"/>
            <a:ext cx="6969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Maxaranguape </a:t>
            </a:r>
            <a:r>
              <a:rPr lang="pt-BR" sz="900">
                <a:solidFill>
                  <a:schemeClr val="dk1"/>
                </a:solidFill>
                <a:latin typeface="Calibri"/>
                <a:ea typeface="Calibri"/>
                <a:cs typeface="Calibri"/>
                <a:sym typeface="Calibri"/>
              </a:rPr>
              <a:t>12.714</a:t>
            </a:r>
            <a:endParaRPr sz="900" b="0" i="0" u="none" strike="noStrike" cap="none">
              <a:solidFill>
                <a:srgbClr val="000000"/>
              </a:solidFill>
              <a:latin typeface="Arial"/>
              <a:ea typeface="Arial"/>
              <a:cs typeface="Arial"/>
              <a:sym typeface="Arial"/>
            </a:endParaRPr>
          </a:p>
        </p:txBody>
      </p:sp>
      <p:sp>
        <p:nvSpPr>
          <p:cNvPr id="384" name="Google Shape;384;p28"/>
          <p:cNvSpPr/>
          <p:nvPr/>
        </p:nvSpPr>
        <p:spPr>
          <a:xfrm>
            <a:off x="8029575" y="3165872"/>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28"/>
          <p:cNvSpPr txBox="1"/>
          <p:nvPr/>
        </p:nvSpPr>
        <p:spPr>
          <a:xfrm>
            <a:off x="603250" y="2171700"/>
            <a:ext cx="242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a:t>
            </a:r>
            <a:endParaRPr sz="1400" b="0" i="0" u="none" strike="noStrike" cap="none">
              <a:solidFill>
                <a:srgbClr val="000000"/>
              </a:solidFill>
              <a:latin typeface="Arial"/>
              <a:ea typeface="Arial"/>
              <a:cs typeface="Arial"/>
              <a:sym typeface="Arial"/>
            </a:endParaRPr>
          </a:p>
        </p:txBody>
      </p:sp>
      <p:sp>
        <p:nvSpPr>
          <p:cNvPr id="386" name="Google Shape;386;p28"/>
          <p:cNvSpPr/>
          <p:nvPr/>
        </p:nvSpPr>
        <p:spPr>
          <a:xfrm>
            <a:off x="382836" y="2270874"/>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7" name="Google Shape;387;p28"/>
          <p:cNvSpPr txBox="1"/>
          <p:nvPr/>
        </p:nvSpPr>
        <p:spPr>
          <a:xfrm>
            <a:off x="495300" y="1868072"/>
            <a:ext cx="894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 CAPS AD</a:t>
            </a:r>
            <a:endParaRPr sz="1400" b="0" i="0" u="none" strike="noStrike" cap="none">
              <a:solidFill>
                <a:srgbClr val="000000"/>
              </a:solidFill>
              <a:latin typeface="Arial"/>
              <a:ea typeface="Arial"/>
              <a:cs typeface="Arial"/>
              <a:sym typeface="Arial"/>
            </a:endParaRPr>
          </a:p>
        </p:txBody>
      </p:sp>
      <p:sp>
        <p:nvSpPr>
          <p:cNvPr id="388" name="Google Shape;388;p28"/>
          <p:cNvSpPr/>
          <p:nvPr/>
        </p:nvSpPr>
        <p:spPr>
          <a:xfrm>
            <a:off x="395090" y="2634459"/>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28"/>
          <p:cNvSpPr txBox="1"/>
          <p:nvPr/>
        </p:nvSpPr>
        <p:spPr>
          <a:xfrm>
            <a:off x="682986" y="2595272"/>
            <a:ext cx="689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143 ESF</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90" name="Google Shape;390;p28"/>
          <p:cNvSpPr/>
          <p:nvPr/>
        </p:nvSpPr>
        <p:spPr>
          <a:xfrm>
            <a:off x="392112" y="1938245"/>
            <a:ext cx="144450" cy="10719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28"/>
          <p:cNvSpPr/>
          <p:nvPr/>
        </p:nvSpPr>
        <p:spPr>
          <a:xfrm>
            <a:off x="5693577" y="2800346"/>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28"/>
          <p:cNvSpPr/>
          <p:nvPr/>
        </p:nvSpPr>
        <p:spPr>
          <a:xfrm>
            <a:off x="7811914" y="3165816"/>
            <a:ext cx="144450" cy="10719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28"/>
          <p:cNvSpPr/>
          <p:nvPr/>
        </p:nvSpPr>
        <p:spPr>
          <a:xfrm>
            <a:off x="5508104" y="2193708"/>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28"/>
          <p:cNvSpPr/>
          <p:nvPr/>
        </p:nvSpPr>
        <p:spPr>
          <a:xfrm>
            <a:off x="7380312" y="2193708"/>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28"/>
          <p:cNvSpPr txBox="1"/>
          <p:nvPr/>
        </p:nvSpPr>
        <p:spPr>
          <a:xfrm>
            <a:off x="251694" y="4397090"/>
            <a:ext cx="3096300" cy="276900"/>
          </a:xfrm>
          <a:prstGeom prst="rect">
            <a:avLst/>
          </a:prstGeom>
          <a:solidFill>
            <a:srgbClr val="E5DFEC"/>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a:t>
            </a:r>
            <a:r>
              <a:rPr lang="pt-BR" sz="1200" b="0" i="0" u="none" strike="noStrike" cap="none">
                <a:solidFill>
                  <a:schemeClr val="dk1"/>
                </a:solidFill>
                <a:latin typeface="Calibri"/>
                <a:ea typeface="Calibri"/>
                <a:cs typeface="Calibri"/>
                <a:sym typeface="Calibri"/>
              </a:rPr>
              <a:t>352.633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96" name="Google Shape;396;p28"/>
          <p:cNvSpPr txBox="1"/>
          <p:nvPr/>
        </p:nvSpPr>
        <p:spPr>
          <a:xfrm>
            <a:off x="268801" y="4707814"/>
            <a:ext cx="2304300" cy="276900"/>
          </a:xfrm>
          <a:prstGeom prst="rect">
            <a:avLst/>
          </a:prstGeom>
          <a:solidFill>
            <a:srgbClr val="CCC0D9"/>
          </a:solidFill>
          <a:ln w="9525" cap="flat" cmpd="sng">
            <a:solidFill>
              <a:srgbClr val="3F3F3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de leitos propostos : 15</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97" name="Google Shape;397;p28"/>
          <p:cNvSpPr/>
          <p:nvPr/>
        </p:nvSpPr>
        <p:spPr>
          <a:xfrm>
            <a:off x="4526458" y="2685026"/>
            <a:ext cx="909638" cy="1560910"/>
          </a:xfrm>
          <a:custGeom>
            <a:avLst/>
            <a:gdLst/>
            <a:ahLst/>
            <a:cxnLst/>
            <a:rect l="l" t="t" r="r" b="b"/>
            <a:pathLst>
              <a:path w="224" h="507" extrusionOk="0">
                <a:moveTo>
                  <a:pt x="176" y="456"/>
                </a:moveTo>
                <a:lnTo>
                  <a:pt x="167" y="465"/>
                </a:lnTo>
                <a:lnTo>
                  <a:pt x="159" y="465"/>
                </a:lnTo>
                <a:lnTo>
                  <a:pt x="149" y="465"/>
                </a:lnTo>
                <a:lnTo>
                  <a:pt x="140" y="465"/>
                </a:lnTo>
                <a:lnTo>
                  <a:pt x="131" y="465"/>
                </a:lnTo>
                <a:lnTo>
                  <a:pt x="121" y="465"/>
                </a:lnTo>
                <a:lnTo>
                  <a:pt x="112" y="476"/>
                </a:lnTo>
                <a:lnTo>
                  <a:pt x="112" y="486"/>
                </a:lnTo>
                <a:lnTo>
                  <a:pt x="103" y="496"/>
                </a:lnTo>
                <a:lnTo>
                  <a:pt x="93" y="496"/>
                </a:lnTo>
                <a:lnTo>
                  <a:pt x="84" y="496"/>
                </a:lnTo>
                <a:lnTo>
                  <a:pt x="75" y="496"/>
                </a:lnTo>
                <a:lnTo>
                  <a:pt x="65" y="507"/>
                </a:lnTo>
                <a:lnTo>
                  <a:pt x="55" y="507"/>
                </a:lnTo>
                <a:lnTo>
                  <a:pt x="47" y="507"/>
                </a:lnTo>
                <a:lnTo>
                  <a:pt x="38" y="507"/>
                </a:lnTo>
                <a:lnTo>
                  <a:pt x="38" y="496"/>
                </a:lnTo>
                <a:lnTo>
                  <a:pt x="38" y="486"/>
                </a:lnTo>
                <a:lnTo>
                  <a:pt x="38" y="476"/>
                </a:lnTo>
                <a:lnTo>
                  <a:pt x="28" y="476"/>
                </a:lnTo>
                <a:lnTo>
                  <a:pt x="28" y="465"/>
                </a:lnTo>
                <a:lnTo>
                  <a:pt x="19" y="465"/>
                </a:lnTo>
                <a:lnTo>
                  <a:pt x="10" y="456"/>
                </a:lnTo>
                <a:lnTo>
                  <a:pt x="10" y="447"/>
                </a:lnTo>
                <a:lnTo>
                  <a:pt x="0" y="416"/>
                </a:lnTo>
                <a:lnTo>
                  <a:pt x="10" y="365"/>
                </a:lnTo>
                <a:lnTo>
                  <a:pt x="19" y="314"/>
                </a:lnTo>
                <a:lnTo>
                  <a:pt x="28" y="294"/>
                </a:lnTo>
                <a:lnTo>
                  <a:pt x="55" y="192"/>
                </a:lnTo>
                <a:lnTo>
                  <a:pt x="103" y="51"/>
                </a:lnTo>
                <a:lnTo>
                  <a:pt x="84" y="21"/>
                </a:lnTo>
                <a:lnTo>
                  <a:pt x="75" y="10"/>
                </a:lnTo>
                <a:lnTo>
                  <a:pt x="84" y="0"/>
                </a:lnTo>
                <a:lnTo>
                  <a:pt x="93" y="0"/>
                </a:lnTo>
                <a:lnTo>
                  <a:pt x="103" y="0"/>
                </a:lnTo>
                <a:lnTo>
                  <a:pt x="112" y="0"/>
                </a:lnTo>
                <a:lnTo>
                  <a:pt x="112" y="10"/>
                </a:lnTo>
                <a:lnTo>
                  <a:pt x="121" y="10"/>
                </a:lnTo>
                <a:lnTo>
                  <a:pt x="131" y="10"/>
                </a:lnTo>
                <a:lnTo>
                  <a:pt x="140" y="10"/>
                </a:lnTo>
                <a:lnTo>
                  <a:pt x="149" y="10"/>
                </a:lnTo>
                <a:lnTo>
                  <a:pt x="167" y="10"/>
                </a:lnTo>
                <a:lnTo>
                  <a:pt x="195" y="0"/>
                </a:lnTo>
                <a:lnTo>
                  <a:pt x="195" y="10"/>
                </a:lnTo>
                <a:lnTo>
                  <a:pt x="186" y="21"/>
                </a:lnTo>
                <a:lnTo>
                  <a:pt x="131" y="91"/>
                </a:lnTo>
                <a:lnTo>
                  <a:pt x="112" y="122"/>
                </a:lnTo>
                <a:lnTo>
                  <a:pt x="112" y="132"/>
                </a:lnTo>
                <a:lnTo>
                  <a:pt x="112" y="142"/>
                </a:lnTo>
                <a:lnTo>
                  <a:pt x="121" y="142"/>
                </a:lnTo>
                <a:lnTo>
                  <a:pt x="121" y="153"/>
                </a:lnTo>
                <a:lnTo>
                  <a:pt x="159" y="182"/>
                </a:lnTo>
                <a:lnTo>
                  <a:pt x="167" y="182"/>
                </a:lnTo>
                <a:lnTo>
                  <a:pt x="167" y="192"/>
                </a:lnTo>
                <a:lnTo>
                  <a:pt x="176" y="192"/>
                </a:lnTo>
                <a:lnTo>
                  <a:pt x="176" y="203"/>
                </a:lnTo>
                <a:lnTo>
                  <a:pt x="176" y="213"/>
                </a:lnTo>
                <a:lnTo>
                  <a:pt x="186" y="213"/>
                </a:lnTo>
                <a:lnTo>
                  <a:pt x="186" y="223"/>
                </a:lnTo>
                <a:lnTo>
                  <a:pt x="186" y="234"/>
                </a:lnTo>
                <a:lnTo>
                  <a:pt x="195" y="234"/>
                </a:lnTo>
                <a:lnTo>
                  <a:pt x="204" y="244"/>
                </a:lnTo>
                <a:lnTo>
                  <a:pt x="224" y="264"/>
                </a:lnTo>
                <a:lnTo>
                  <a:pt x="213" y="264"/>
                </a:lnTo>
                <a:lnTo>
                  <a:pt x="186" y="294"/>
                </a:lnTo>
                <a:lnTo>
                  <a:pt x="186" y="314"/>
                </a:lnTo>
                <a:lnTo>
                  <a:pt x="186" y="385"/>
                </a:lnTo>
                <a:lnTo>
                  <a:pt x="176" y="405"/>
                </a:lnTo>
                <a:lnTo>
                  <a:pt x="176" y="416"/>
                </a:lnTo>
                <a:lnTo>
                  <a:pt x="176" y="426"/>
                </a:lnTo>
                <a:lnTo>
                  <a:pt x="176" y="435"/>
                </a:lnTo>
                <a:lnTo>
                  <a:pt x="176" y="447"/>
                </a:lnTo>
                <a:lnTo>
                  <a:pt x="176" y="456"/>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28"/>
          <p:cNvSpPr/>
          <p:nvPr/>
        </p:nvSpPr>
        <p:spPr>
          <a:xfrm>
            <a:off x="3593008" y="2094476"/>
            <a:ext cx="1360488" cy="1495426"/>
          </a:xfrm>
          <a:custGeom>
            <a:avLst/>
            <a:gdLst/>
            <a:ahLst/>
            <a:cxnLst/>
            <a:rect l="l" t="t" r="r" b="b"/>
            <a:pathLst>
              <a:path w="335" h="486" extrusionOk="0">
                <a:moveTo>
                  <a:pt x="260" y="486"/>
                </a:moveTo>
                <a:lnTo>
                  <a:pt x="251" y="486"/>
                </a:lnTo>
                <a:lnTo>
                  <a:pt x="242" y="475"/>
                </a:lnTo>
                <a:lnTo>
                  <a:pt x="232" y="475"/>
                </a:lnTo>
                <a:lnTo>
                  <a:pt x="223" y="475"/>
                </a:lnTo>
                <a:lnTo>
                  <a:pt x="186" y="475"/>
                </a:lnTo>
                <a:lnTo>
                  <a:pt x="168" y="444"/>
                </a:lnTo>
                <a:lnTo>
                  <a:pt x="195" y="424"/>
                </a:lnTo>
                <a:lnTo>
                  <a:pt x="111" y="384"/>
                </a:lnTo>
                <a:lnTo>
                  <a:pt x="38" y="353"/>
                </a:lnTo>
                <a:lnTo>
                  <a:pt x="66" y="262"/>
                </a:lnTo>
                <a:lnTo>
                  <a:pt x="84" y="213"/>
                </a:lnTo>
                <a:lnTo>
                  <a:pt x="47" y="171"/>
                </a:lnTo>
                <a:lnTo>
                  <a:pt x="0" y="131"/>
                </a:lnTo>
                <a:lnTo>
                  <a:pt x="57" y="112"/>
                </a:lnTo>
                <a:lnTo>
                  <a:pt x="111" y="101"/>
                </a:lnTo>
                <a:lnTo>
                  <a:pt x="121" y="101"/>
                </a:lnTo>
                <a:lnTo>
                  <a:pt x="139" y="91"/>
                </a:lnTo>
                <a:lnTo>
                  <a:pt x="149" y="91"/>
                </a:lnTo>
                <a:lnTo>
                  <a:pt x="158" y="91"/>
                </a:lnTo>
                <a:lnTo>
                  <a:pt x="168" y="80"/>
                </a:lnTo>
                <a:lnTo>
                  <a:pt x="168" y="70"/>
                </a:lnTo>
                <a:lnTo>
                  <a:pt x="168" y="60"/>
                </a:lnTo>
                <a:lnTo>
                  <a:pt x="158" y="39"/>
                </a:lnTo>
                <a:lnTo>
                  <a:pt x="158" y="21"/>
                </a:lnTo>
                <a:lnTo>
                  <a:pt x="158" y="0"/>
                </a:lnTo>
                <a:lnTo>
                  <a:pt x="195" y="10"/>
                </a:lnTo>
                <a:lnTo>
                  <a:pt x="251" y="39"/>
                </a:lnTo>
                <a:lnTo>
                  <a:pt x="260" y="80"/>
                </a:lnTo>
                <a:lnTo>
                  <a:pt x="288" y="151"/>
                </a:lnTo>
                <a:lnTo>
                  <a:pt x="307" y="201"/>
                </a:lnTo>
                <a:lnTo>
                  <a:pt x="317" y="213"/>
                </a:lnTo>
                <a:lnTo>
                  <a:pt x="335" y="242"/>
                </a:lnTo>
                <a:lnTo>
                  <a:pt x="288" y="384"/>
                </a:lnTo>
                <a:lnTo>
                  <a:pt x="260" y="486"/>
                </a:lnTo>
                <a:close/>
              </a:path>
            </a:pathLst>
          </a:custGeom>
          <a:solidFill>
            <a:srgbClr val="E5DFE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28"/>
          <p:cNvSpPr/>
          <p:nvPr/>
        </p:nvSpPr>
        <p:spPr>
          <a:xfrm>
            <a:off x="2232521" y="2494526"/>
            <a:ext cx="1701800" cy="685800"/>
          </a:xfrm>
          <a:custGeom>
            <a:avLst/>
            <a:gdLst/>
            <a:ahLst/>
            <a:cxnLst/>
            <a:rect l="l" t="t" r="r" b="b"/>
            <a:pathLst>
              <a:path w="419" h="223" extrusionOk="0">
                <a:moveTo>
                  <a:pt x="371" y="223"/>
                </a:moveTo>
                <a:lnTo>
                  <a:pt x="316" y="213"/>
                </a:lnTo>
                <a:lnTo>
                  <a:pt x="259" y="193"/>
                </a:lnTo>
                <a:lnTo>
                  <a:pt x="204" y="173"/>
                </a:lnTo>
                <a:lnTo>
                  <a:pt x="158" y="162"/>
                </a:lnTo>
                <a:lnTo>
                  <a:pt x="149" y="153"/>
                </a:lnTo>
                <a:lnTo>
                  <a:pt x="139" y="153"/>
                </a:lnTo>
                <a:lnTo>
                  <a:pt x="101" y="112"/>
                </a:lnTo>
                <a:lnTo>
                  <a:pt x="84" y="101"/>
                </a:lnTo>
                <a:lnTo>
                  <a:pt x="65" y="91"/>
                </a:lnTo>
                <a:lnTo>
                  <a:pt x="56" y="82"/>
                </a:lnTo>
                <a:lnTo>
                  <a:pt x="46" y="71"/>
                </a:lnTo>
                <a:lnTo>
                  <a:pt x="37" y="71"/>
                </a:lnTo>
                <a:lnTo>
                  <a:pt x="0" y="61"/>
                </a:lnTo>
                <a:lnTo>
                  <a:pt x="9" y="52"/>
                </a:lnTo>
                <a:lnTo>
                  <a:pt x="9" y="41"/>
                </a:lnTo>
                <a:lnTo>
                  <a:pt x="18" y="31"/>
                </a:lnTo>
                <a:lnTo>
                  <a:pt x="18" y="21"/>
                </a:lnTo>
                <a:lnTo>
                  <a:pt x="18" y="10"/>
                </a:lnTo>
                <a:lnTo>
                  <a:pt x="167" y="10"/>
                </a:lnTo>
                <a:lnTo>
                  <a:pt x="334" y="0"/>
                </a:lnTo>
                <a:lnTo>
                  <a:pt x="381" y="41"/>
                </a:lnTo>
                <a:lnTo>
                  <a:pt x="419" y="82"/>
                </a:lnTo>
                <a:lnTo>
                  <a:pt x="399" y="132"/>
                </a:lnTo>
                <a:lnTo>
                  <a:pt x="371" y="223"/>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28"/>
          <p:cNvSpPr txBox="1"/>
          <p:nvPr/>
        </p:nvSpPr>
        <p:spPr>
          <a:xfrm>
            <a:off x="2850849" y="2652782"/>
            <a:ext cx="979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Afonso Bezerra</a:t>
            </a:r>
            <a:endParaRPr sz="9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11.029</a:t>
            </a:r>
            <a:endParaRPr sz="200">
              <a:solidFill>
                <a:schemeClr val="dk1"/>
              </a:solidFill>
              <a:latin typeface="Calibri"/>
              <a:ea typeface="Calibri"/>
              <a:cs typeface="Calibri"/>
              <a:sym typeface="Calibri"/>
            </a:endParaRPr>
          </a:p>
        </p:txBody>
      </p:sp>
      <p:sp>
        <p:nvSpPr>
          <p:cNvPr id="401" name="Google Shape;401;p28"/>
          <p:cNvSpPr txBox="1"/>
          <p:nvPr/>
        </p:nvSpPr>
        <p:spPr>
          <a:xfrm>
            <a:off x="4687682" y="3435809"/>
            <a:ext cx="460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Lajes</a:t>
            </a:r>
            <a:endParaRPr sz="9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11.277</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a:solidFill>
                <a:schemeClr val="dk1"/>
              </a:solidFill>
              <a:latin typeface="Calibri"/>
              <a:ea typeface="Calibri"/>
              <a:cs typeface="Calibri"/>
              <a:sym typeface="Calibri"/>
            </a:endParaRPr>
          </a:p>
        </p:txBody>
      </p:sp>
      <p:sp>
        <p:nvSpPr>
          <p:cNvPr id="402" name="Google Shape;402;p28"/>
          <p:cNvSpPr txBox="1"/>
          <p:nvPr/>
        </p:nvSpPr>
        <p:spPr>
          <a:xfrm>
            <a:off x="3834642" y="2733341"/>
            <a:ext cx="902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Pedro Avelino 6.591</a:t>
            </a:r>
            <a:endParaRPr sz="1400" b="0" i="0" u="none" strike="noStrike" cap="none">
              <a:solidFill>
                <a:srgbClr val="000000"/>
              </a:solidFill>
              <a:latin typeface="Arial"/>
              <a:ea typeface="Arial"/>
              <a:cs typeface="Arial"/>
              <a:sym typeface="Arial"/>
            </a:endParaRPr>
          </a:p>
        </p:txBody>
      </p:sp>
      <p:sp>
        <p:nvSpPr>
          <p:cNvPr id="403" name="Google Shape;403;p28"/>
          <p:cNvSpPr txBox="1"/>
          <p:nvPr/>
        </p:nvSpPr>
        <p:spPr>
          <a:xfrm>
            <a:off x="658950" y="3297741"/>
            <a:ext cx="152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Calibri"/>
                <a:ea typeface="Calibri"/>
                <a:cs typeface="Calibri"/>
                <a:sym typeface="Calibri"/>
              </a:rPr>
              <a:t>De volta pra casa</a:t>
            </a:r>
            <a:endParaRPr sz="1400" b="0" i="0" u="none" strike="noStrike" cap="none">
              <a:solidFill>
                <a:srgbClr val="000000"/>
              </a:solidFill>
              <a:latin typeface="Calibri"/>
              <a:ea typeface="Calibri"/>
              <a:cs typeface="Calibri"/>
              <a:sym typeface="Calibri"/>
            </a:endParaRPr>
          </a:p>
        </p:txBody>
      </p:sp>
      <p:sp>
        <p:nvSpPr>
          <p:cNvPr id="404" name="Google Shape;404;p28"/>
          <p:cNvSpPr/>
          <p:nvPr/>
        </p:nvSpPr>
        <p:spPr>
          <a:xfrm>
            <a:off x="339373" y="3381109"/>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05" name="Google Shape;405;p28"/>
          <p:cNvSpPr/>
          <p:nvPr/>
        </p:nvSpPr>
        <p:spPr>
          <a:xfrm>
            <a:off x="7811925" y="3657266"/>
            <a:ext cx="229800" cy="2424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29"/>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412" name="Google Shape;412;p29"/>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413" name="Google Shape;413;p29"/>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414" name="Google Shape;414;p29"/>
          <p:cNvGraphicFramePr/>
          <p:nvPr/>
        </p:nvGraphicFramePr>
        <p:xfrm>
          <a:off x="891425" y="840763"/>
          <a:ext cx="6704775" cy="2284900"/>
        </p:xfrm>
        <a:graphic>
          <a:graphicData uri="http://schemas.openxmlformats.org/drawingml/2006/table">
            <a:tbl>
              <a:tblPr>
                <a:noFill/>
                <a:tableStyleId>{85349F07-1815-41CE-AE1B-F1A3D08518FE}</a:tableStyleId>
              </a:tblPr>
              <a:tblGrid>
                <a:gridCol w="1072075"/>
                <a:gridCol w="1122700"/>
                <a:gridCol w="747450"/>
                <a:gridCol w="3762550"/>
              </a:tblGrid>
              <a:tr h="0">
                <a:tc>
                  <a:txBody>
                    <a:bodyPr/>
                    <a:lstStyle/>
                    <a:p>
                      <a:pPr marL="0" lvl="0" indent="0" algn="ctr" rtl="0">
                        <a:spcBef>
                          <a:spcPts val="0"/>
                        </a:spcBef>
                        <a:spcAft>
                          <a:spcPts val="0"/>
                        </a:spcAft>
                        <a:buNone/>
                      </a:pPr>
                      <a:r>
                        <a:rPr lang="pt-BR" sz="900" b="1"/>
                        <a:t>Município</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BD4B4"/>
                    </a:solidFill>
                  </a:tcPr>
                </a:tc>
                <a:tc>
                  <a:txBody>
                    <a:bodyPr/>
                    <a:lstStyle/>
                    <a:p>
                      <a:pPr marL="0" lvl="0" indent="0" algn="ctr" rtl="0">
                        <a:spcBef>
                          <a:spcPts val="0"/>
                        </a:spcBef>
                        <a:spcAft>
                          <a:spcPts val="0"/>
                        </a:spcAft>
                        <a:buNone/>
                      </a:pPr>
                      <a:r>
                        <a:rPr lang="pt-BR" sz="900" b="1"/>
                        <a:t>Implantados</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BD4B4"/>
                    </a:solidFill>
                  </a:tcPr>
                </a:tc>
                <a:tc>
                  <a:txBody>
                    <a:bodyPr/>
                    <a:lstStyle/>
                    <a:p>
                      <a:pPr marL="0" lvl="0" indent="0" algn="ctr" rtl="0">
                        <a:spcBef>
                          <a:spcPts val="0"/>
                        </a:spcBef>
                        <a:spcAft>
                          <a:spcPts val="0"/>
                        </a:spcAft>
                        <a:buNone/>
                      </a:pPr>
                      <a:r>
                        <a:rPr lang="pt-BR" sz="900" b="1"/>
                        <a:t>CNES</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BD4B4"/>
                    </a:solidFill>
                  </a:tcPr>
                </a:tc>
                <a:tc>
                  <a:txBody>
                    <a:bodyPr/>
                    <a:lstStyle/>
                    <a:p>
                      <a:pPr marL="0" lvl="0" indent="0" algn="ctr" rtl="0">
                        <a:spcBef>
                          <a:spcPts val="0"/>
                        </a:spcBef>
                        <a:spcAft>
                          <a:spcPts val="0"/>
                        </a:spcAft>
                        <a:buNone/>
                      </a:pPr>
                      <a:r>
                        <a:rPr lang="pt-BR" sz="900" b="1"/>
                        <a:t>Abrangência</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BD4B4"/>
                    </a:solidFill>
                  </a:tcPr>
                </a:tc>
              </a:tr>
              <a:tr h="0">
                <a:tc rowSpan="2">
                  <a:txBody>
                    <a:bodyPr/>
                    <a:lstStyle/>
                    <a:p>
                      <a:pPr marL="0" lvl="0" indent="0" algn="ctr" rtl="0">
                        <a:spcBef>
                          <a:spcPts val="0"/>
                        </a:spcBef>
                        <a:spcAft>
                          <a:spcPts val="0"/>
                        </a:spcAft>
                        <a:buNone/>
                      </a:pPr>
                      <a:r>
                        <a:rPr lang="pt-BR" sz="900" b="1"/>
                        <a:t>Ceará Mirim</a:t>
                      </a:r>
                      <a:endParaRPr sz="900" b="1"/>
                    </a:p>
                  </a:txBody>
                  <a:tcPr marL="63500" marR="63500" marT="63500" marB="63500" anchor="ct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6577830</a:t>
                      </a:r>
                      <a:endParaRPr sz="900"/>
                    </a:p>
                  </a:txBody>
                  <a:tcPr marL="63500" marR="63500" marT="63500" marB="63500" anchor="ct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Ceará-Mirim</a:t>
                      </a:r>
                      <a:endParaRPr sz="900"/>
                    </a:p>
                  </a:txBody>
                  <a:tcPr marL="63500" marR="63500" marT="63500" marB="63500" anchor="ctr">
                    <a:lnT w="6350" cap="flat" cmpd="sng">
                      <a:solidFill>
                        <a:srgbClr val="000000"/>
                      </a:solidFill>
                      <a:prstDash val="solid"/>
                      <a:round/>
                      <a:headEnd type="none" w="sm" len="sm"/>
                      <a:tailEnd type="none" w="sm" len="sm"/>
                    </a:lnT>
                    <a:solidFill>
                      <a:srgbClr val="FFF2CC"/>
                    </a:solidFill>
                  </a:tcPr>
                </a:tc>
              </a:tr>
              <a:tr h="0">
                <a:tc vMerge="1">
                  <a:txBody>
                    <a:bodyPr/>
                    <a:lstStyle/>
                    <a:p>
                      <a:endParaRPr lang="pt-BR"/>
                    </a:p>
                  </a:txBody>
                  <a:tcPr/>
                </a:tc>
                <a:tc>
                  <a:txBody>
                    <a:bodyPr/>
                    <a:lstStyle/>
                    <a:p>
                      <a:pPr marL="0" lvl="0" indent="0" algn="ctr" rtl="0">
                        <a:spcBef>
                          <a:spcPts val="0"/>
                        </a:spcBef>
                        <a:spcAft>
                          <a:spcPts val="0"/>
                        </a:spcAft>
                        <a:buNone/>
                      </a:pPr>
                      <a:r>
                        <a:rPr lang="pt-BR" sz="900"/>
                        <a:t>01 – CAPS AD II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6613780</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Ceará-Mirim</a:t>
                      </a:r>
                      <a:endParaRPr sz="900"/>
                    </a:p>
                  </a:txBody>
                  <a:tcPr marL="63500" marR="63500" marT="63500" marB="63500" anchor="ctr">
                    <a:solidFill>
                      <a:srgbClr val="FFF2CC"/>
                    </a:solidFill>
                  </a:tcPr>
                </a:tc>
              </a:tr>
              <a:tr h="621200">
                <a:tc>
                  <a:txBody>
                    <a:bodyPr/>
                    <a:lstStyle/>
                    <a:p>
                      <a:pPr marL="0" lvl="0" indent="0" algn="ctr" rtl="0">
                        <a:spcBef>
                          <a:spcPts val="0"/>
                        </a:spcBef>
                        <a:spcAft>
                          <a:spcPts val="0"/>
                        </a:spcAft>
                        <a:buNone/>
                      </a:pPr>
                      <a:r>
                        <a:rPr lang="pt-BR" sz="900" b="1"/>
                        <a:t>João Câmara</a:t>
                      </a:r>
                      <a:endParaRPr sz="900" b="1"/>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01 CAPS 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6759521</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Taipu, Poço Branco, Bento-Fernandes, Jardim de Angicos, Caiçara,  Pedra Preta, Lajes e Galinhos</a:t>
                      </a:r>
                      <a:endParaRPr sz="900"/>
                    </a:p>
                  </a:txBody>
                  <a:tcPr marL="63500" marR="63500" marT="63500" marB="63500" anchor="ctr">
                    <a:solidFill>
                      <a:srgbClr val="FFF2CC"/>
                    </a:solidFill>
                  </a:tcPr>
                </a:tc>
              </a:tr>
              <a:tr h="0">
                <a:tc>
                  <a:txBody>
                    <a:bodyPr/>
                    <a:lstStyle/>
                    <a:p>
                      <a:pPr marL="0" lvl="0" indent="0" algn="ctr" rtl="0">
                        <a:spcBef>
                          <a:spcPts val="0"/>
                        </a:spcBef>
                        <a:spcAft>
                          <a:spcPts val="0"/>
                        </a:spcAft>
                        <a:buNone/>
                      </a:pPr>
                      <a:r>
                        <a:rPr lang="pt-BR" sz="900" b="1"/>
                        <a:t>Macau</a:t>
                      </a:r>
                      <a:endParaRPr sz="900" b="1"/>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01 - CAPS AD II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6694896</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Afonso bezerra, Alto cdo Rodrigues, Pendências e Guamaré </a:t>
                      </a:r>
                      <a:endParaRPr sz="900"/>
                    </a:p>
                  </a:txBody>
                  <a:tcPr marL="63500" marR="63500" marT="63500" marB="63500" anchor="ctr">
                    <a:solidFill>
                      <a:srgbClr val="FFF2CC"/>
                    </a:solidFill>
                  </a:tcPr>
                </a:tc>
              </a:tr>
              <a:tr h="342900">
                <a:tc>
                  <a:txBody>
                    <a:bodyPr/>
                    <a:lstStyle/>
                    <a:p>
                      <a:pPr marL="0" lvl="0" indent="0" algn="ctr" rtl="0">
                        <a:spcBef>
                          <a:spcPts val="0"/>
                        </a:spcBef>
                        <a:spcAft>
                          <a:spcPts val="0"/>
                        </a:spcAft>
                        <a:buNone/>
                      </a:pPr>
                      <a:r>
                        <a:rPr lang="pt-BR" sz="900" b="1"/>
                        <a:t>Parazinho</a:t>
                      </a:r>
                      <a:endParaRPr sz="900" b="1"/>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7414722</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Pedra Grande, Caiçara do norte, São Bento do Norte e Jandaíra</a:t>
                      </a:r>
                      <a:endParaRPr sz="900"/>
                    </a:p>
                  </a:txBody>
                  <a:tcPr marL="63500" marR="63500" marT="63500" marB="63500" anchor="ctr">
                    <a:solidFill>
                      <a:srgbClr val="FFF2CC"/>
                    </a:solidFill>
                  </a:tcPr>
                </a:tc>
              </a:tr>
              <a:tr h="0">
                <a:tc>
                  <a:txBody>
                    <a:bodyPr/>
                    <a:lstStyle/>
                    <a:p>
                      <a:pPr marL="0" lvl="0" indent="0" algn="ctr" rtl="0">
                        <a:spcBef>
                          <a:spcPts val="0"/>
                        </a:spcBef>
                        <a:spcAft>
                          <a:spcPts val="1000"/>
                        </a:spcAft>
                        <a:buNone/>
                      </a:pPr>
                      <a:r>
                        <a:rPr lang="pt-BR" sz="900" b="1"/>
                        <a:t>Touros</a:t>
                      </a:r>
                      <a:endParaRPr sz="1100" b="1"/>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7858612</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São Miguel do Gostoso e Rio do Fogo</a:t>
                      </a:r>
                      <a:endParaRPr sz="900"/>
                    </a:p>
                  </a:txBody>
                  <a:tcPr marL="63500" marR="63500" marT="63500" marB="63500" anchor="ctr">
                    <a:solidFill>
                      <a:srgbClr val="FFF2CC"/>
                    </a:solidFill>
                  </a:tcPr>
                </a:tc>
              </a:tr>
            </a:tbl>
          </a:graphicData>
        </a:graphic>
      </p:graphicFrame>
      <p:sp>
        <p:nvSpPr>
          <p:cNvPr id="415" name="Google Shape;415;p29"/>
          <p:cNvSpPr txBox="1"/>
          <p:nvPr/>
        </p:nvSpPr>
        <p:spPr>
          <a:xfrm>
            <a:off x="277875" y="98100"/>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3ª REGIÃO DE SAÚDE</a:t>
            </a:r>
            <a:endParaRPr sz="3700" b="1" i="0" u="none" strike="noStrike" cap="none">
              <a:solidFill>
                <a:srgbClr val="3E095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1" name="Google Shape;421;p30"/>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422" name="Google Shape;422;p30"/>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423" name="Google Shape;423;p30"/>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3ª REGIÃO DE SAÚDE</a:t>
            </a:r>
            <a:endParaRPr sz="3700" b="1" i="0" u="none" strike="noStrike" cap="none">
              <a:solidFill>
                <a:srgbClr val="3E0952"/>
              </a:solidFill>
              <a:latin typeface="Montserrat"/>
              <a:ea typeface="Montserrat"/>
              <a:cs typeface="Montserrat"/>
              <a:sym typeface="Montserrat"/>
            </a:endParaRPr>
          </a:p>
        </p:txBody>
      </p:sp>
      <p:sp>
        <p:nvSpPr>
          <p:cNvPr id="424" name="Google Shape;424;p30"/>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pt-BR"/>
              <a:t>CIR 201/2023</a:t>
            </a:r>
            <a:endParaRPr/>
          </a:p>
        </p:txBody>
      </p:sp>
      <p:graphicFrame>
        <p:nvGraphicFramePr>
          <p:cNvPr id="425" name="Google Shape;425;p30"/>
          <p:cNvGraphicFramePr/>
          <p:nvPr/>
        </p:nvGraphicFramePr>
        <p:xfrm>
          <a:off x="668500" y="959363"/>
          <a:ext cx="8166500" cy="2809695"/>
        </p:xfrm>
        <a:graphic>
          <a:graphicData uri="http://schemas.openxmlformats.org/drawingml/2006/table">
            <a:tbl>
              <a:tblPr>
                <a:noFill/>
                <a:tableStyleId>{9625997A-2233-4DBB-B0FB-0D81867FBE20}</a:tableStyleId>
              </a:tblPr>
              <a:tblGrid>
                <a:gridCol w="1410375"/>
                <a:gridCol w="2587300"/>
                <a:gridCol w="1034575"/>
                <a:gridCol w="3134250"/>
              </a:tblGrid>
              <a:tr h="328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spcBef>
                          <a:spcPts val="0"/>
                        </a:spcBef>
                        <a:spcAft>
                          <a:spcPts val="0"/>
                        </a:spcAft>
                        <a:buNone/>
                      </a:pPr>
                      <a:r>
                        <a:rPr lang="pt-BR"/>
                        <a:t>Pedro Avelino</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  1</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Afonso Bezerra e Lajes</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 Parazinho</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Habilitação de CAPS I para CAPS II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 1 </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Jandaíra, Pedra Grande, São Bento e Caiçara do Norte</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rowSpan="2">
                  <a:txBody>
                    <a:bodyPr/>
                    <a:lstStyle/>
                    <a:p>
                      <a:pPr marL="0" lvl="0" indent="0" algn="l" rtl="0">
                        <a:spcBef>
                          <a:spcPts val="0"/>
                        </a:spcBef>
                        <a:spcAft>
                          <a:spcPts val="0"/>
                        </a:spcAft>
                        <a:buNone/>
                      </a:pPr>
                      <a:r>
                        <a:rPr lang="pt-BR"/>
                        <a:t> João Câmara</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chemeClr val="dk1"/>
                        </a:buClr>
                        <a:buSzPts val="1100"/>
                        <a:buFont typeface="Arial"/>
                        <a:buNone/>
                      </a:pPr>
                      <a:r>
                        <a:rPr lang="pt-BR">
                          <a:solidFill>
                            <a:schemeClr val="dk1"/>
                          </a:solidFill>
                        </a:rPr>
                        <a:t>Habilitação de CAPS I para CAPS II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1</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Lajes, Poço Branco, Jardim de Angicos, Taipu, Pedra Preta, Bento Fernandes, Galinhos e Guamaré</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a:t> CAPS IA</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1</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solidFill>
                            <a:srgbClr val="6FA8DC"/>
                          </a:solidFill>
                        </a:rPr>
                        <a:t>Ainda não definido</a:t>
                      </a:r>
                      <a:endParaRPr>
                        <a:solidFill>
                          <a:srgbClr val="6FA8DC"/>
                        </a:solidFill>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Touros</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1</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Rio do Fogo, Pureza, São Miguel do Gostoso, Maxaranguape</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1"/>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1" name="Google Shape;431;p31"/>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432" name="Google Shape;432;p31"/>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433" name="Google Shape;433;p31"/>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3ª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434" name="Google Shape;434;p31"/>
          <p:cNvGraphicFramePr/>
          <p:nvPr/>
        </p:nvGraphicFramePr>
        <p:xfrm>
          <a:off x="586125" y="959363"/>
          <a:ext cx="7125375" cy="1521945"/>
        </p:xfrm>
        <a:graphic>
          <a:graphicData uri="http://schemas.openxmlformats.org/drawingml/2006/table">
            <a:tbl>
              <a:tblPr>
                <a:noFill/>
                <a:tableStyleId>{9625997A-2233-4DBB-B0FB-0D81867FBE20}</a:tableStyleId>
              </a:tblPr>
              <a:tblGrid>
                <a:gridCol w="1869575"/>
                <a:gridCol w="3979150"/>
                <a:gridCol w="1276650"/>
              </a:tblGrid>
              <a:tr h="328250">
                <a:tc>
                  <a:txBody>
                    <a:bodyPr/>
                    <a:lstStyle/>
                    <a:p>
                      <a:pPr marL="0" lvl="0" indent="0" algn="ctr" rtl="0">
                        <a:lnSpc>
                          <a:spcPct val="115000"/>
                        </a:lnSpc>
                        <a:spcBef>
                          <a:spcPts val="0"/>
                        </a:spcBef>
                        <a:spcAft>
                          <a:spcPts val="0"/>
                        </a:spcAft>
                        <a:buNone/>
                      </a:pPr>
                      <a:r>
                        <a:rPr lang="pt-BR" sz="1150" b="1" dirty="0">
                          <a:latin typeface="Calibri"/>
                          <a:ea typeface="Calibri"/>
                          <a:cs typeface="Calibri"/>
                          <a:sym typeface="Calibri"/>
                        </a:rPr>
                        <a:t>MUNICÍPIO</a:t>
                      </a:r>
                      <a:endParaRPr sz="1150" b="1" dirty="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spcBef>
                          <a:spcPts val="0"/>
                        </a:spcBef>
                        <a:spcAft>
                          <a:spcPts val="0"/>
                        </a:spcAft>
                        <a:buNone/>
                      </a:pPr>
                      <a:r>
                        <a:rPr lang="pt-BR"/>
                        <a:t>João Câmara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dirty="0"/>
                        <a:t> Leitos de Saúde Mental no Hospital  Regional Josefa Alves </a:t>
                      </a:r>
                      <a:r>
                        <a:rPr lang="pt-BR" dirty="0" err="1"/>
                        <a:t>Godeiro</a:t>
                      </a:r>
                      <a:endParaRPr dirty="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4</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Poço Branco </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dirty="0">
                          <a:solidFill>
                            <a:schemeClr val="dk1"/>
                          </a:solidFill>
                        </a:rPr>
                        <a:t>Leitos de Saúde Mental no </a:t>
                      </a:r>
                      <a:r>
                        <a:rPr lang="pt-BR" dirty="0"/>
                        <a:t>Hospital Municipal</a:t>
                      </a:r>
                      <a:endParaRPr dirty="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4</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Touros </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dirty="0">
                          <a:solidFill>
                            <a:schemeClr val="dk1"/>
                          </a:solidFill>
                        </a:rPr>
                        <a:t>Leitos de Saúde Mental no </a:t>
                      </a:r>
                      <a:r>
                        <a:rPr lang="pt-BR" dirty="0"/>
                        <a:t>Hospital Municipal</a:t>
                      </a:r>
                      <a:endParaRPr dirty="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a:t>4</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2"/>
          <p:cNvSpPr/>
          <p:nvPr/>
        </p:nvSpPr>
        <p:spPr>
          <a:xfrm>
            <a:off x="140775" y="145263"/>
            <a:ext cx="1910400" cy="204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5539933" y="3980428"/>
            <a:ext cx="828675" cy="702469"/>
          </a:xfrm>
          <a:custGeom>
            <a:avLst/>
            <a:gdLst/>
            <a:ahLst/>
            <a:cxnLst/>
            <a:rect l="l" t="t" r="r" b="b"/>
            <a:pathLst>
              <a:path w="203" h="232" extrusionOk="0">
                <a:moveTo>
                  <a:pt x="147" y="232"/>
                </a:moveTo>
                <a:lnTo>
                  <a:pt x="138" y="222"/>
                </a:lnTo>
                <a:lnTo>
                  <a:pt x="129" y="222"/>
                </a:lnTo>
                <a:lnTo>
                  <a:pt x="111" y="222"/>
                </a:lnTo>
                <a:lnTo>
                  <a:pt x="101" y="222"/>
                </a:lnTo>
                <a:lnTo>
                  <a:pt x="101" y="211"/>
                </a:lnTo>
                <a:lnTo>
                  <a:pt x="101" y="201"/>
                </a:lnTo>
                <a:lnTo>
                  <a:pt x="101" y="192"/>
                </a:lnTo>
                <a:lnTo>
                  <a:pt x="101" y="162"/>
                </a:lnTo>
                <a:lnTo>
                  <a:pt x="93" y="151"/>
                </a:lnTo>
                <a:lnTo>
                  <a:pt x="93" y="131"/>
                </a:lnTo>
                <a:lnTo>
                  <a:pt x="74" y="120"/>
                </a:lnTo>
                <a:lnTo>
                  <a:pt x="74" y="112"/>
                </a:lnTo>
                <a:lnTo>
                  <a:pt x="64" y="102"/>
                </a:lnTo>
                <a:lnTo>
                  <a:pt x="54" y="102"/>
                </a:lnTo>
                <a:lnTo>
                  <a:pt x="37" y="102"/>
                </a:lnTo>
                <a:lnTo>
                  <a:pt x="18" y="112"/>
                </a:lnTo>
                <a:lnTo>
                  <a:pt x="0" y="112"/>
                </a:lnTo>
                <a:lnTo>
                  <a:pt x="0" y="102"/>
                </a:lnTo>
                <a:lnTo>
                  <a:pt x="0" y="91"/>
                </a:lnTo>
                <a:lnTo>
                  <a:pt x="9" y="81"/>
                </a:lnTo>
                <a:lnTo>
                  <a:pt x="18" y="81"/>
                </a:lnTo>
                <a:lnTo>
                  <a:pt x="27" y="71"/>
                </a:lnTo>
                <a:lnTo>
                  <a:pt x="37" y="60"/>
                </a:lnTo>
                <a:lnTo>
                  <a:pt x="45" y="60"/>
                </a:lnTo>
                <a:lnTo>
                  <a:pt x="54" y="60"/>
                </a:lnTo>
                <a:lnTo>
                  <a:pt x="54" y="50"/>
                </a:lnTo>
                <a:lnTo>
                  <a:pt x="64" y="50"/>
                </a:lnTo>
                <a:lnTo>
                  <a:pt x="64" y="41"/>
                </a:lnTo>
                <a:lnTo>
                  <a:pt x="64" y="50"/>
                </a:lnTo>
                <a:lnTo>
                  <a:pt x="74" y="50"/>
                </a:lnTo>
                <a:lnTo>
                  <a:pt x="83" y="50"/>
                </a:lnTo>
                <a:lnTo>
                  <a:pt x="93" y="41"/>
                </a:lnTo>
                <a:lnTo>
                  <a:pt x="101" y="41"/>
                </a:lnTo>
                <a:lnTo>
                  <a:pt x="120" y="41"/>
                </a:lnTo>
                <a:lnTo>
                  <a:pt x="129" y="31"/>
                </a:lnTo>
                <a:lnTo>
                  <a:pt x="138" y="31"/>
                </a:lnTo>
                <a:lnTo>
                  <a:pt x="147" y="21"/>
                </a:lnTo>
                <a:lnTo>
                  <a:pt x="157" y="21"/>
                </a:lnTo>
                <a:lnTo>
                  <a:pt x="166" y="11"/>
                </a:lnTo>
                <a:lnTo>
                  <a:pt x="174" y="11"/>
                </a:lnTo>
                <a:lnTo>
                  <a:pt x="185" y="0"/>
                </a:lnTo>
                <a:lnTo>
                  <a:pt x="194" y="0"/>
                </a:lnTo>
                <a:lnTo>
                  <a:pt x="203" y="0"/>
                </a:lnTo>
                <a:lnTo>
                  <a:pt x="185" y="21"/>
                </a:lnTo>
                <a:lnTo>
                  <a:pt x="174" y="31"/>
                </a:lnTo>
                <a:lnTo>
                  <a:pt x="174" y="41"/>
                </a:lnTo>
                <a:lnTo>
                  <a:pt x="174" y="50"/>
                </a:lnTo>
                <a:lnTo>
                  <a:pt x="185" y="60"/>
                </a:lnTo>
                <a:lnTo>
                  <a:pt x="185" y="71"/>
                </a:lnTo>
                <a:lnTo>
                  <a:pt x="185" y="81"/>
                </a:lnTo>
                <a:lnTo>
                  <a:pt x="185" y="91"/>
                </a:lnTo>
                <a:lnTo>
                  <a:pt x="185" y="120"/>
                </a:lnTo>
                <a:lnTo>
                  <a:pt x="174" y="131"/>
                </a:lnTo>
                <a:lnTo>
                  <a:pt x="174" y="141"/>
                </a:lnTo>
                <a:lnTo>
                  <a:pt x="174" y="162"/>
                </a:lnTo>
                <a:lnTo>
                  <a:pt x="166" y="182"/>
                </a:lnTo>
                <a:lnTo>
                  <a:pt x="166" y="192"/>
                </a:lnTo>
                <a:lnTo>
                  <a:pt x="166" y="201"/>
                </a:lnTo>
                <a:lnTo>
                  <a:pt x="157" y="201"/>
                </a:lnTo>
                <a:lnTo>
                  <a:pt x="157" y="222"/>
                </a:lnTo>
                <a:lnTo>
                  <a:pt x="147" y="232"/>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32"/>
          <p:cNvSpPr/>
          <p:nvPr/>
        </p:nvSpPr>
        <p:spPr>
          <a:xfrm>
            <a:off x="6125721" y="3850649"/>
            <a:ext cx="990600" cy="859631"/>
          </a:xfrm>
          <a:custGeom>
            <a:avLst/>
            <a:gdLst/>
            <a:ahLst/>
            <a:cxnLst/>
            <a:rect l="l" t="t" r="r" b="b"/>
            <a:pathLst>
              <a:path w="242" h="284" extrusionOk="0">
                <a:moveTo>
                  <a:pt x="0" y="284"/>
                </a:moveTo>
                <a:lnTo>
                  <a:pt x="9" y="274"/>
                </a:lnTo>
                <a:lnTo>
                  <a:pt x="9" y="254"/>
                </a:lnTo>
                <a:lnTo>
                  <a:pt x="19" y="254"/>
                </a:lnTo>
                <a:lnTo>
                  <a:pt x="19" y="243"/>
                </a:lnTo>
                <a:lnTo>
                  <a:pt x="19" y="232"/>
                </a:lnTo>
                <a:lnTo>
                  <a:pt x="28" y="213"/>
                </a:lnTo>
                <a:lnTo>
                  <a:pt x="28" y="192"/>
                </a:lnTo>
                <a:lnTo>
                  <a:pt x="28" y="183"/>
                </a:lnTo>
                <a:lnTo>
                  <a:pt x="38" y="172"/>
                </a:lnTo>
                <a:lnTo>
                  <a:pt x="38" y="141"/>
                </a:lnTo>
                <a:lnTo>
                  <a:pt x="38" y="131"/>
                </a:lnTo>
                <a:lnTo>
                  <a:pt x="38" y="122"/>
                </a:lnTo>
                <a:lnTo>
                  <a:pt x="38" y="111"/>
                </a:lnTo>
                <a:lnTo>
                  <a:pt x="28" y="101"/>
                </a:lnTo>
                <a:lnTo>
                  <a:pt x="28" y="91"/>
                </a:lnTo>
                <a:lnTo>
                  <a:pt x="28" y="80"/>
                </a:lnTo>
                <a:lnTo>
                  <a:pt x="38" y="70"/>
                </a:lnTo>
                <a:lnTo>
                  <a:pt x="56" y="50"/>
                </a:lnTo>
                <a:lnTo>
                  <a:pt x="56" y="40"/>
                </a:lnTo>
                <a:lnTo>
                  <a:pt x="66" y="30"/>
                </a:lnTo>
                <a:lnTo>
                  <a:pt x="75" y="20"/>
                </a:lnTo>
                <a:lnTo>
                  <a:pt x="75" y="10"/>
                </a:lnTo>
                <a:lnTo>
                  <a:pt x="84" y="10"/>
                </a:lnTo>
                <a:lnTo>
                  <a:pt x="94" y="0"/>
                </a:lnTo>
                <a:lnTo>
                  <a:pt x="103" y="0"/>
                </a:lnTo>
                <a:lnTo>
                  <a:pt x="112" y="10"/>
                </a:lnTo>
                <a:lnTo>
                  <a:pt x="122" y="10"/>
                </a:lnTo>
                <a:lnTo>
                  <a:pt x="130" y="0"/>
                </a:lnTo>
                <a:lnTo>
                  <a:pt x="139" y="0"/>
                </a:lnTo>
                <a:lnTo>
                  <a:pt x="158" y="0"/>
                </a:lnTo>
                <a:lnTo>
                  <a:pt x="168" y="0"/>
                </a:lnTo>
                <a:lnTo>
                  <a:pt x="187" y="10"/>
                </a:lnTo>
                <a:lnTo>
                  <a:pt x="196" y="10"/>
                </a:lnTo>
                <a:lnTo>
                  <a:pt x="205" y="10"/>
                </a:lnTo>
                <a:lnTo>
                  <a:pt x="215" y="10"/>
                </a:lnTo>
                <a:lnTo>
                  <a:pt x="224" y="0"/>
                </a:lnTo>
                <a:lnTo>
                  <a:pt x="233" y="0"/>
                </a:lnTo>
                <a:lnTo>
                  <a:pt x="233" y="10"/>
                </a:lnTo>
                <a:lnTo>
                  <a:pt x="233" y="20"/>
                </a:lnTo>
                <a:lnTo>
                  <a:pt x="224" y="40"/>
                </a:lnTo>
                <a:lnTo>
                  <a:pt x="224" y="50"/>
                </a:lnTo>
                <a:lnTo>
                  <a:pt x="215" y="80"/>
                </a:lnTo>
                <a:lnTo>
                  <a:pt x="205" y="101"/>
                </a:lnTo>
                <a:lnTo>
                  <a:pt x="205" y="131"/>
                </a:lnTo>
                <a:lnTo>
                  <a:pt x="215" y="152"/>
                </a:lnTo>
                <a:lnTo>
                  <a:pt x="242" y="183"/>
                </a:lnTo>
                <a:lnTo>
                  <a:pt x="242" y="213"/>
                </a:lnTo>
                <a:lnTo>
                  <a:pt x="233" y="243"/>
                </a:lnTo>
                <a:lnTo>
                  <a:pt x="205" y="263"/>
                </a:lnTo>
                <a:lnTo>
                  <a:pt x="196" y="284"/>
                </a:lnTo>
                <a:lnTo>
                  <a:pt x="187" y="284"/>
                </a:lnTo>
                <a:lnTo>
                  <a:pt x="177" y="274"/>
                </a:lnTo>
                <a:lnTo>
                  <a:pt x="177" y="263"/>
                </a:lnTo>
                <a:lnTo>
                  <a:pt x="177" y="254"/>
                </a:lnTo>
                <a:lnTo>
                  <a:pt x="168" y="243"/>
                </a:lnTo>
                <a:lnTo>
                  <a:pt x="158" y="243"/>
                </a:lnTo>
                <a:lnTo>
                  <a:pt x="139" y="232"/>
                </a:lnTo>
                <a:lnTo>
                  <a:pt x="130" y="232"/>
                </a:lnTo>
                <a:lnTo>
                  <a:pt x="122" y="243"/>
                </a:lnTo>
                <a:lnTo>
                  <a:pt x="112" y="243"/>
                </a:lnTo>
                <a:lnTo>
                  <a:pt x="112" y="254"/>
                </a:lnTo>
                <a:lnTo>
                  <a:pt x="103" y="254"/>
                </a:lnTo>
                <a:lnTo>
                  <a:pt x="94" y="254"/>
                </a:lnTo>
                <a:lnTo>
                  <a:pt x="84" y="254"/>
                </a:lnTo>
                <a:lnTo>
                  <a:pt x="75" y="254"/>
                </a:lnTo>
                <a:lnTo>
                  <a:pt x="66" y="263"/>
                </a:lnTo>
                <a:lnTo>
                  <a:pt x="56" y="263"/>
                </a:lnTo>
                <a:lnTo>
                  <a:pt x="38" y="263"/>
                </a:lnTo>
                <a:lnTo>
                  <a:pt x="28" y="274"/>
                </a:lnTo>
                <a:lnTo>
                  <a:pt x="19" y="274"/>
                </a:lnTo>
                <a:lnTo>
                  <a:pt x="0" y="284"/>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32"/>
          <p:cNvSpPr/>
          <p:nvPr/>
        </p:nvSpPr>
        <p:spPr>
          <a:xfrm>
            <a:off x="6011421" y="4555499"/>
            <a:ext cx="944562" cy="581025"/>
          </a:xfrm>
          <a:custGeom>
            <a:avLst/>
            <a:gdLst/>
            <a:ahLst/>
            <a:cxnLst/>
            <a:rect l="l" t="t" r="r" b="b"/>
            <a:pathLst>
              <a:path w="231" h="192" extrusionOk="0">
                <a:moveTo>
                  <a:pt x="222" y="50"/>
                </a:moveTo>
                <a:lnTo>
                  <a:pt x="222" y="60"/>
                </a:lnTo>
                <a:lnTo>
                  <a:pt x="231" y="60"/>
                </a:lnTo>
                <a:lnTo>
                  <a:pt x="231" y="71"/>
                </a:lnTo>
                <a:lnTo>
                  <a:pt x="222" y="91"/>
                </a:lnTo>
                <a:lnTo>
                  <a:pt x="214" y="101"/>
                </a:lnTo>
                <a:lnTo>
                  <a:pt x="185" y="121"/>
                </a:lnTo>
                <a:lnTo>
                  <a:pt x="139" y="132"/>
                </a:lnTo>
                <a:lnTo>
                  <a:pt x="111" y="151"/>
                </a:lnTo>
                <a:lnTo>
                  <a:pt x="102" y="151"/>
                </a:lnTo>
                <a:lnTo>
                  <a:pt x="93" y="151"/>
                </a:lnTo>
                <a:lnTo>
                  <a:pt x="83" y="151"/>
                </a:lnTo>
                <a:lnTo>
                  <a:pt x="74" y="151"/>
                </a:lnTo>
                <a:lnTo>
                  <a:pt x="74" y="162"/>
                </a:lnTo>
                <a:lnTo>
                  <a:pt x="65" y="171"/>
                </a:lnTo>
                <a:lnTo>
                  <a:pt x="65" y="181"/>
                </a:lnTo>
                <a:lnTo>
                  <a:pt x="55" y="181"/>
                </a:lnTo>
                <a:lnTo>
                  <a:pt x="55" y="192"/>
                </a:lnTo>
                <a:lnTo>
                  <a:pt x="46" y="181"/>
                </a:lnTo>
                <a:lnTo>
                  <a:pt x="37" y="181"/>
                </a:lnTo>
                <a:lnTo>
                  <a:pt x="28" y="181"/>
                </a:lnTo>
                <a:lnTo>
                  <a:pt x="18" y="171"/>
                </a:lnTo>
                <a:lnTo>
                  <a:pt x="18" y="162"/>
                </a:lnTo>
                <a:lnTo>
                  <a:pt x="9" y="151"/>
                </a:lnTo>
                <a:lnTo>
                  <a:pt x="9" y="141"/>
                </a:lnTo>
                <a:lnTo>
                  <a:pt x="0" y="132"/>
                </a:lnTo>
                <a:lnTo>
                  <a:pt x="0" y="121"/>
                </a:lnTo>
                <a:lnTo>
                  <a:pt x="9" y="101"/>
                </a:lnTo>
                <a:lnTo>
                  <a:pt x="18" y="81"/>
                </a:lnTo>
                <a:lnTo>
                  <a:pt x="28" y="81"/>
                </a:lnTo>
                <a:lnTo>
                  <a:pt x="28" y="50"/>
                </a:lnTo>
                <a:lnTo>
                  <a:pt x="46" y="41"/>
                </a:lnTo>
                <a:lnTo>
                  <a:pt x="55" y="41"/>
                </a:lnTo>
                <a:lnTo>
                  <a:pt x="65" y="30"/>
                </a:lnTo>
                <a:lnTo>
                  <a:pt x="83" y="30"/>
                </a:lnTo>
                <a:lnTo>
                  <a:pt x="93" y="30"/>
                </a:lnTo>
                <a:lnTo>
                  <a:pt x="102" y="21"/>
                </a:lnTo>
                <a:lnTo>
                  <a:pt x="111" y="21"/>
                </a:lnTo>
                <a:lnTo>
                  <a:pt x="121" y="21"/>
                </a:lnTo>
                <a:lnTo>
                  <a:pt x="130" y="21"/>
                </a:lnTo>
                <a:lnTo>
                  <a:pt x="139" y="21"/>
                </a:lnTo>
                <a:lnTo>
                  <a:pt x="139" y="11"/>
                </a:lnTo>
                <a:lnTo>
                  <a:pt x="147" y="11"/>
                </a:lnTo>
                <a:lnTo>
                  <a:pt x="157" y="0"/>
                </a:lnTo>
                <a:lnTo>
                  <a:pt x="166" y="0"/>
                </a:lnTo>
                <a:lnTo>
                  <a:pt x="185" y="11"/>
                </a:lnTo>
                <a:lnTo>
                  <a:pt x="195" y="11"/>
                </a:lnTo>
                <a:lnTo>
                  <a:pt x="204" y="21"/>
                </a:lnTo>
                <a:lnTo>
                  <a:pt x="204" y="30"/>
                </a:lnTo>
                <a:lnTo>
                  <a:pt x="204" y="41"/>
                </a:lnTo>
                <a:lnTo>
                  <a:pt x="214" y="50"/>
                </a:lnTo>
                <a:lnTo>
                  <a:pt x="222" y="50"/>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32"/>
          <p:cNvSpPr/>
          <p:nvPr/>
        </p:nvSpPr>
        <p:spPr>
          <a:xfrm>
            <a:off x="1652588" y="863204"/>
            <a:ext cx="5734200" cy="2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32"/>
          <p:cNvSpPr/>
          <p:nvPr/>
        </p:nvSpPr>
        <p:spPr>
          <a:xfrm>
            <a:off x="1652588" y="870347"/>
            <a:ext cx="58866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32"/>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32"/>
          <p:cNvSpPr/>
          <p:nvPr/>
        </p:nvSpPr>
        <p:spPr>
          <a:xfrm>
            <a:off x="2106613" y="578644"/>
            <a:ext cx="5099100" cy="2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32"/>
          <p:cNvSpPr/>
          <p:nvPr/>
        </p:nvSpPr>
        <p:spPr>
          <a:xfrm>
            <a:off x="3325225" y="193591"/>
            <a:ext cx="3616200" cy="354000"/>
          </a:xfrm>
          <a:prstGeom prst="rect">
            <a:avLst/>
          </a:prstGeom>
          <a:solidFill>
            <a:srgbClr val="B7CCE4"/>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4ª REGIÃO DE SAÚDE - Caicó</a:t>
            </a:r>
            <a:endParaRPr sz="1800" b="1" i="0" u="none" strike="noStrike" cap="none">
              <a:solidFill>
                <a:srgbClr val="17365D"/>
              </a:solidFill>
              <a:latin typeface="Balthazar"/>
              <a:ea typeface="Balthazar"/>
              <a:cs typeface="Balthazar"/>
              <a:sym typeface="Balthazar"/>
            </a:endParaRPr>
          </a:p>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17365D"/>
              </a:solidFill>
              <a:latin typeface="Balthazar"/>
              <a:ea typeface="Balthazar"/>
              <a:cs typeface="Balthazar"/>
              <a:sym typeface="Balthazar"/>
            </a:endParaRPr>
          </a:p>
        </p:txBody>
      </p:sp>
      <p:sp>
        <p:nvSpPr>
          <p:cNvPr id="448" name="Google Shape;448;p32"/>
          <p:cNvSpPr/>
          <p:nvPr/>
        </p:nvSpPr>
        <p:spPr>
          <a:xfrm>
            <a:off x="1652588" y="863204"/>
            <a:ext cx="5734200" cy="2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32"/>
          <p:cNvSpPr/>
          <p:nvPr/>
        </p:nvSpPr>
        <p:spPr>
          <a:xfrm>
            <a:off x="3997325" y="2497127"/>
            <a:ext cx="1552575" cy="1835944"/>
          </a:xfrm>
          <a:custGeom>
            <a:avLst/>
            <a:gdLst/>
            <a:ahLst/>
            <a:cxnLst/>
            <a:rect l="l" t="t" r="r" b="b"/>
            <a:pathLst>
              <a:path w="380" h="607" extrusionOk="0">
                <a:moveTo>
                  <a:pt x="278" y="567"/>
                </a:moveTo>
                <a:lnTo>
                  <a:pt x="268" y="567"/>
                </a:lnTo>
                <a:lnTo>
                  <a:pt x="259" y="576"/>
                </a:lnTo>
                <a:lnTo>
                  <a:pt x="251" y="576"/>
                </a:lnTo>
                <a:lnTo>
                  <a:pt x="251" y="586"/>
                </a:lnTo>
                <a:lnTo>
                  <a:pt x="241" y="586"/>
                </a:lnTo>
                <a:lnTo>
                  <a:pt x="241" y="597"/>
                </a:lnTo>
                <a:lnTo>
                  <a:pt x="231" y="597"/>
                </a:lnTo>
                <a:lnTo>
                  <a:pt x="223" y="607"/>
                </a:lnTo>
                <a:lnTo>
                  <a:pt x="213" y="597"/>
                </a:lnTo>
                <a:lnTo>
                  <a:pt x="204" y="597"/>
                </a:lnTo>
                <a:lnTo>
                  <a:pt x="195" y="586"/>
                </a:lnTo>
                <a:lnTo>
                  <a:pt x="186" y="567"/>
                </a:lnTo>
                <a:lnTo>
                  <a:pt x="176" y="567"/>
                </a:lnTo>
                <a:lnTo>
                  <a:pt x="176" y="556"/>
                </a:lnTo>
                <a:lnTo>
                  <a:pt x="167" y="556"/>
                </a:lnTo>
                <a:lnTo>
                  <a:pt x="158" y="556"/>
                </a:lnTo>
                <a:lnTo>
                  <a:pt x="158" y="536"/>
                </a:lnTo>
                <a:lnTo>
                  <a:pt x="149" y="526"/>
                </a:lnTo>
                <a:lnTo>
                  <a:pt x="140" y="526"/>
                </a:lnTo>
                <a:lnTo>
                  <a:pt x="140" y="516"/>
                </a:lnTo>
                <a:lnTo>
                  <a:pt x="130" y="516"/>
                </a:lnTo>
                <a:lnTo>
                  <a:pt x="130" y="506"/>
                </a:lnTo>
                <a:lnTo>
                  <a:pt x="120" y="506"/>
                </a:lnTo>
                <a:lnTo>
                  <a:pt x="112" y="495"/>
                </a:lnTo>
                <a:lnTo>
                  <a:pt x="92" y="485"/>
                </a:lnTo>
                <a:lnTo>
                  <a:pt x="83" y="475"/>
                </a:lnTo>
                <a:lnTo>
                  <a:pt x="74" y="475"/>
                </a:lnTo>
                <a:lnTo>
                  <a:pt x="66" y="475"/>
                </a:lnTo>
                <a:lnTo>
                  <a:pt x="46" y="475"/>
                </a:lnTo>
                <a:lnTo>
                  <a:pt x="28" y="475"/>
                </a:lnTo>
                <a:lnTo>
                  <a:pt x="28" y="465"/>
                </a:lnTo>
                <a:lnTo>
                  <a:pt x="18" y="455"/>
                </a:lnTo>
                <a:lnTo>
                  <a:pt x="28" y="455"/>
                </a:lnTo>
                <a:lnTo>
                  <a:pt x="18" y="446"/>
                </a:lnTo>
                <a:lnTo>
                  <a:pt x="18" y="435"/>
                </a:lnTo>
                <a:lnTo>
                  <a:pt x="0" y="435"/>
                </a:lnTo>
                <a:lnTo>
                  <a:pt x="10" y="425"/>
                </a:lnTo>
                <a:lnTo>
                  <a:pt x="18" y="415"/>
                </a:lnTo>
                <a:lnTo>
                  <a:pt x="28" y="415"/>
                </a:lnTo>
                <a:lnTo>
                  <a:pt x="28" y="404"/>
                </a:lnTo>
                <a:lnTo>
                  <a:pt x="38" y="404"/>
                </a:lnTo>
                <a:lnTo>
                  <a:pt x="38" y="394"/>
                </a:lnTo>
                <a:lnTo>
                  <a:pt x="38" y="384"/>
                </a:lnTo>
                <a:lnTo>
                  <a:pt x="46" y="375"/>
                </a:lnTo>
                <a:lnTo>
                  <a:pt x="46" y="364"/>
                </a:lnTo>
                <a:lnTo>
                  <a:pt x="55" y="364"/>
                </a:lnTo>
                <a:lnTo>
                  <a:pt x="55" y="354"/>
                </a:lnTo>
                <a:lnTo>
                  <a:pt x="46" y="343"/>
                </a:lnTo>
                <a:lnTo>
                  <a:pt x="55" y="324"/>
                </a:lnTo>
                <a:lnTo>
                  <a:pt x="55" y="314"/>
                </a:lnTo>
                <a:lnTo>
                  <a:pt x="66" y="303"/>
                </a:lnTo>
                <a:lnTo>
                  <a:pt x="66" y="294"/>
                </a:lnTo>
                <a:lnTo>
                  <a:pt x="74" y="284"/>
                </a:lnTo>
                <a:lnTo>
                  <a:pt x="83" y="284"/>
                </a:lnTo>
                <a:lnTo>
                  <a:pt x="92" y="284"/>
                </a:lnTo>
                <a:lnTo>
                  <a:pt x="103" y="284"/>
                </a:lnTo>
                <a:lnTo>
                  <a:pt x="112" y="294"/>
                </a:lnTo>
                <a:lnTo>
                  <a:pt x="120" y="294"/>
                </a:lnTo>
                <a:lnTo>
                  <a:pt x="120" y="284"/>
                </a:lnTo>
                <a:lnTo>
                  <a:pt x="120" y="263"/>
                </a:lnTo>
                <a:lnTo>
                  <a:pt x="130" y="254"/>
                </a:lnTo>
                <a:lnTo>
                  <a:pt x="140" y="254"/>
                </a:lnTo>
                <a:lnTo>
                  <a:pt x="149" y="254"/>
                </a:lnTo>
                <a:lnTo>
                  <a:pt x="158" y="243"/>
                </a:lnTo>
                <a:lnTo>
                  <a:pt x="167" y="243"/>
                </a:lnTo>
                <a:lnTo>
                  <a:pt x="176" y="233"/>
                </a:lnTo>
                <a:lnTo>
                  <a:pt x="186" y="233"/>
                </a:lnTo>
                <a:lnTo>
                  <a:pt x="186" y="224"/>
                </a:lnTo>
                <a:lnTo>
                  <a:pt x="186" y="203"/>
                </a:lnTo>
                <a:lnTo>
                  <a:pt x="186" y="193"/>
                </a:lnTo>
                <a:lnTo>
                  <a:pt x="186" y="182"/>
                </a:lnTo>
                <a:lnTo>
                  <a:pt x="176" y="172"/>
                </a:lnTo>
                <a:lnTo>
                  <a:pt x="186" y="142"/>
                </a:lnTo>
                <a:lnTo>
                  <a:pt x="186" y="121"/>
                </a:lnTo>
                <a:lnTo>
                  <a:pt x="186" y="112"/>
                </a:lnTo>
                <a:lnTo>
                  <a:pt x="195" y="91"/>
                </a:lnTo>
                <a:lnTo>
                  <a:pt x="195" y="81"/>
                </a:lnTo>
                <a:lnTo>
                  <a:pt x="204" y="81"/>
                </a:lnTo>
                <a:lnTo>
                  <a:pt x="204" y="71"/>
                </a:lnTo>
                <a:lnTo>
                  <a:pt x="213" y="60"/>
                </a:lnTo>
                <a:lnTo>
                  <a:pt x="223" y="60"/>
                </a:lnTo>
                <a:lnTo>
                  <a:pt x="231" y="60"/>
                </a:lnTo>
                <a:lnTo>
                  <a:pt x="251" y="50"/>
                </a:lnTo>
                <a:lnTo>
                  <a:pt x="251" y="41"/>
                </a:lnTo>
                <a:lnTo>
                  <a:pt x="268" y="41"/>
                </a:lnTo>
                <a:lnTo>
                  <a:pt x="268" y="31"/>
                </a:lnTo>
                <a:lnTo>
                  <a:pt x="278" y="31"/>
                </a:lnTo>
                <a:lnTo>
                  <a:pt x="287" y="21"/>
                </a:lnTo>
                <a:lnTo>
                  <a:pt x="296" y="11"/>
                </a:lnTo>
                <a:lnTo>
                  <a:pt x="316" y="11"/>
                </a:lnTo>
                <a:lnTo>
                  <a:pt x="325" y="11"/>
                </a:lnTo>
                <a:lnTo>
                  <a:pt x="334" y="0"/>
                </a:lnTo>
                <a:lnTo>
                  <a:pt x="343" y="0"/>
                </a:lnTo>
                <a:lnTo>
                  <a:pt x="352" y="0"/>
                </a:lnTo>
                <a:lnTo>
                  <a:pt x="343" y="11"/>
                </a:lnTo>
                <a:lnTo>
                  <a:pt x="343" y="21"/>
                </a:lnTo>
                <a:lnTo>
                  <a:pt x="343" y="31"/>
                </a:lnTo>
                <a:lnTo>
                  <a:pt x="343" y="41"/>
                </a:lnTo>
                <a:lnTo>
                  <a:pt x="343" y="50"/>
                </a:lnTo>
                <a:lnTo>
                  <a:pt x="343" y="60"/>
                </a:lnTo>
                <a:lnTo>
                  <a:pt x="343" y="71"/>
                </a:lnTo>
                <a:lnTo>
                  <a:pt x="343" y="102"/>
                </a:lnTo>
                <a:lnTo>
                  <a:pt x="352" y="112"/>
                </a:lnTo>
                <a:lnTo>
                  <a:pt x="352" y="121"/>
                </a:lnTo>
                <a:lnTo>
                  <a:pt x="362" y="132"/>
                </a:lnTo>
                <a:lnTo>
                  <a:pt x="371" y="162"/>
                </a:lnTo>
                <a:lnTo>
                  <a:pt x="371" y="182"/>
                </a:lnTo>
                <a:lnTo>
                  <a:pt x="371" y="193"/>
                </a:lnTo>
                <a:lnTo>
                  <a:pt x="371" y="213"/>
                </a:lnTo>
                <a:lnTo>
                  <a:pt x="380" y="233"/>
                </a:lnTo>
                <a:lnTo>
                  <a:pt x="371" y="263"/>
                </a:lnTo>
                <a:lnTo>
                  <a:pt x="362" y="273"/>
                </a:lnTo>
                <a:lnTo>
                  <a:pt x="343" y="284"/>
                </a:lnTo>
                <a:lnTo>
                  <a:pt x="334" y="294"/>
                </a:lnTo>
                <a:lnTo>
                  <a:pt x="316" y="303"/>
                </a:lnTo>
                <a:lnTo>
                  <a:pt x="306" y="324"/>
                </a:lnTo>
                <a:lnTo>
                  <a:pt x="296" y="343"/>
                </a:lnTo>
                <a:lnTo>
                  <a:pt x="306" y="375"/>
                </a:lnTo>
                <a:lnTo>
                  <a:pt x="306" y="384"/>
                </a:lnTo>
                <a:lnTo>
                  <a:pt x="316" y="394"/>
                </a:lnTo>
                <a:lnTo>
                  <a:pt x="316" y="404"/>
                </a:lnTo>
                <a:lnTo>
                  <a:pt x="316" y="415"/>
                </a:lnTo>
                <a:lnTo>
                  <a:pt x="316" y="425"/>
                </a:lnTo>
                <a:lnTo>
                  <a:pt x="325" y="425"/>
                </a:lnTo>
                <a:lnTo>
                  <a:pt x="316" y="425"/>
                </a:lnTo>
                <a:lnTo>
                  <a:pt x="316" y="435"/>
                </a:lnTo>
                <a:lnTo>
                  <a:pt x="306" y="435"/>
                </a:lnTo>
                <a:lnTo>
                  <a:pt x="296" y="446"/>
                </a:lnTo>
                <a:lnTo>
                  <a:pt x="287" y="455"/>
                </a:lnTo>
                <a:lnTo>
                  <a:pt x="278" y="465"/>
                </a:lnTo>
                <a:lnTo>
                  <a:pt x="287" y="475"/>
                </a:lnTo>
                <a:lnTo>
                  <a:pt x="287" y="495"/>
                </a:lnTo>
                <a:lnTo>
                  <a:pt x="287" y="506"/>
                </a:lnTo>
                <a:lnTo>
                  <a:pt x="287" y="516"/>
                </a:lnTo>
                <a:lnTo>
                  <a:pt x="296" y="526"/>
                </a:lnTo>
                <a:lnTo>
                  <a:pt x="296" y="536"/>
                </a:lnTo>
                <a:lnTo>
                  <a:pt x="287" y="547"/>
                </a:lnTo>
                <a:lnTo>
                  <a:pt x="287" y="556"/>
                </a:lnTo>
                <a:lnTo>
                  <a:pt x="278" y="556"/>
                </a:lnTo>
                <a:lnTo>
                  <a:pt x="278" y="567"/>
                </a:lnTo>
                <a:close/>
              </a:path>
            </a:pathLst>
          </a:custGeom>
          <a:solidFill>
            <a:srgbClr val="33CC3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32"/>
          <p:cNvSpPr/>
          <p:nvPr/>
        </p:nvSpPr>
        <p:spPr>
          <a:xfrm>
            <a:off x="5416207" y="842963"/>
            <a:ext cx="2517776" cy="1390650"/>
          </a:xfrm>
          <a:custGeom>
            <a:avLst/>
            <a:gdLst/>
            <a:ahLst/>
            <a:cxnLst/>
            <a:rect l="l" t="t" r="r" b="b"/>
            <a:pathLst>
              <a:path w="1332" h="1014" extrusionOk="0">
                <a:moveTo>
                  <a:pt x="1332" y="405"/>
                </a:moveTo>
                <a:cubicBezTo>
                  <a:pt x="1329" y="403"/>
                  <a:pt x="1326" y="402"/>
                  <a:pt x="1323" y="399"/>
                </a:cubicBezTo>
                <a:cubicBezTo>
                  <a:pt x="1320" y="396"/>
                  <a:pt x="1320" y="392"/>
                  <a:pt x="1317" y="390"/>
                </a:cubicBezTo>
                <a:cubicBezTo>
                  <a:pt x="1312" y="385"/>
                  <a:pt x="1299" y="378"/>
                  <a:pt x="1299" y="378"/>
                </a:cubicBezTo>
                <a:cubicBezTo>
                  <a:pt x="1278" y="385"/>
                  <a:pt x="1286" y="388"/>
                  <a:pt x="1272" y="378"/>
                </a:cubicBezTo>
                <a:cubicBezTo>
                  <a:pt x="1261" y="361"/>
                  <a:pt x="1258" y="363"/>
                  <a:pt x="1236" y="366"/>
                </a:cubicBezTo>
                <a:cubicBezTo>
                  <a:pt x="1218" y="362"/>
                  <a:pt x="1215" y="353"/>
                  <a:pt x="1209" y="336"/>
                </a:cubicBezTo>
                <a:cubicBezTo>
                  <a:pt x="1191" y="342"/>
                  <a:pt x="1190" y="314"/>
                  <a:pt x="1179" y="303"/>
                </a:cubicBezTo>
                <a:cubicBezTo>
                  <a:pt x="1174" y="298"/>
                  <a:pt x="1161" y="291"/>
                  <a:pt x="1161" y="291"/>
                </a:cubicBezTo>
                <a:cubicBezTo>
                  <a:pt x="1154" y="280"/>
                  <a:pt x="1146" y="277"/>
                  <a:pt x="1134" y="273"/>
                </a:cubicBezTo>
                <a:cubicBezTo>
                  <a:pt x="1123" y="256"/>
                  <a:pt x="1105" y="249"/>
                  <a:pt x="1086" y="243"/>
                </a:cubicBezTo>
                <a:cubicBezTo>
                  <a:pt x="1075" y="227"/>
                  <a:pt x="1056" y="226"/>
                  <a:pt x="1038" y="222"/>
                </a:cubicBezTo>
                <a:cubicBezTo>
                  <a:pt x="998" y="197"/>
                  <a:pt x="965" y="184"/>
                  <a:pt x="918" y="180"/>
                </a:cubicBezTo>
                <a:cubicBezTo>
                  <a:pt x="912" y="176"/>
                  <a:pt x="906" y="172"/>
                  <a:pt x="900" y="168"/>
                </a:cubicBezTo>
                <a:cubicBezTo>
                  <a:pt x="897" y="166"/>
                  <a:pt x="891" y="162"/>
                  <a:pt x="891" y="162"/>
                </a:cubicBezTo>
                <a:cubicBezTo>
                  <a:pt x="875" y="167"/>
                  <a:pt x="861" y="175"/>
                  <a:pt x="846" y="180"/>
                </a:cubicBezTo>
                <a:cubicBezTo>
                  <a:pt x="845" y="180"/>
                  <a:pt x="809" y="175"/>
                  <a:pt x="807" y="174"/>
                </a:cubicBezTo>
                <a:cubicBezTo>
                  <a:pt x="797" y="170"/>
                  <a:pt x="780" y="156"/>
                  <a:pt x="780" y="156"/>
                </a:cubicBezTo>
                <a:cubicBezTo>
                  <a:pt x="776" y="150"/>
                  <a:pt x="778" y="140"/>
                  <a:pt x="771" y="138"/>
                </a:cubicBezTo>
                <a:cubicBezTo>
                  <a:pt x="766" y="137"/>
                  <a:pt x="749" y="156"/>
                  <a:pt x="744" y="159"/>
                </a:cubicBezTo>
                <a:cubicBezTo>
                  <a:pt x="699" y="158"/>
                  <a:pt x="654" y="160"/>
                  <a:pt x="609" y="156"/>
                </a:cubicBezTo>
                <a:cubicBezTo>
                  <a:pt x="606" y="156"/>
                  <a:pt x="607" y="150"/>
                  <a:pt x="606" y="147"/>
                </a:cubicBezTo>
                <a:cubicBezTo>
                  <a:pt x="601" y="137"/>
                  <a:pt x="600" y="138"/>
                  <a:pt x="591" y="132"/>
                </a:cubicBezTo>
                <a:cubicBezTo>
                  <a:pt x="585" y="114"/>
                  <a:pt x="579" y="102"/>
                  <a:pt x="561" y="96"/>
                </a:cubicBezTo>
                <a:cubicBezTo>
                  <a:pt x="555" y="68"/>
                  <a:pt x="547" y="55"/>
                  <a:pt x="519" y="48"/>
                </a:cubicBezTo>
                <a:cubicBezTo>
                  <a:pt x="516" y="34"/>
                  <a:pt x="516" y="29"/>
                  <a:pt x="504" y="21"/>
                </a:cubicBezTo>
                <a:cubicBezTo>
                  <a:pt x="481" y="27"/>
                  <a:pt x="483" y="16"/>
                  <a:pt x="471" y="0"/>
                </a:cubicBezTo>
                <a:cubicBezTo>
                  <a:pt x="451" y="13"/>
                  <a:pt x="448" y="30"/>
                  <a:pt x="441" y="51"/>
                </a:cubicBezTo>
                <a:cubicBezTo>
                  <a:pt x="439" y="56"/>
                  <a:pt x="419" y="69"/>
                  <a:pt x="414" y="72"/>
                </a:cubicBezTo>
                <a:cubicBezTo>
                  <a:pt x="410" y="83"/>
                  <a:pt x="400" y="96"/>
                  <a:pt x="390" y="102"/>
                </a:cubicBezTo>
                <a:cubicBezTo>
                  <a:pt x="376" y="123"/>
                  <a:pt x="385" y="118"/>
                  <a:pt x="369" y="123"/>
                </a:cubicBezTo>
                <a:cubicBezTo>
                  <a:pt x="363" y="133"/>
                  <a:pt x="354" y="140"/>
                  <a:pt x="348" y="150"/>
                </a:cubicBezTo>
                <a:cubicBezTo>
                  <a:pt x="343" y="172"/>
                  <a:pt x="348" y="165"/>
                  <a:pt x="312" y="159"/>
                </a:cubicBezTo>
                <a:cubicBezTo>
                  <a:pt x="306" y="158"/>
                  <a:pt x="294" y="153"/>
                  <a:pt x="294" y="153"/>
                </a:cubicBezTo>
                <a:cubicBezTo>
                  <a:pt x="261" y="157"/>
                  <a:pt x="259" y="154"/>
                  <a:pt x="234" y="138"/>
                </a:cubicBezTo>
                <a:cubicBezTo>
                  <a:pt x="201" y="149"/>
                  <a:pt x="237" y="192"/>
                  <a:pt x="255" y="201"/>
                </a:cubicBezTo>
                <a:cubicBezTo>
                  <a:pt x="258" y="213"/>
                  <a:pt x="260" y="221"/>
                  <a:pt x="267" y="231"/>
                </a:cubicBezTo>
                <a:cubicBezTo>
                  <a:pt x="263" y="248"/>
                  <a:pt x="266" y="253"/>
                  <a:pt x="276" y="267"/>
                </a:cubicBezTo>
                <a:cubicBezTo>
                  <a:pt x="277" y="326"/>
                  <a:pt x="318" y="402"/>
                  <a:pt x="276" y="444"/>
                </a:cubicBezTo>
                <a:cubicBezTo>
                  <a:pt x="261" y="459"/>
                  <a:pt x="197" y="500"/>
                  <a:pt x="177" y="507"/>
                </a:cubicBezTo>
                <a:cubicBezTo>
                  <a:pt x="164" y="520"/>
                  <a:pt x="167" y="527"/>
                  <a:pt x="147" y="531"/>
                </a:cubicBezTo>
                <a:cubicBezTo>
                  <a:pt x="141" y="535"/>
                  <a:pt x="135" y="539"/>
                  <a:pt x="129" y="543"/>
                </a:cubicBezTo>
                <a:cubicBezTo>
                  <a:pt x="126" y="545"/>
                  <a:pt x="120" y="549"/>
                  <a:pt x="120" y="549"/>
                </a:cubicBezTo>
                <a:cubicBezTo>
                  <a:pt x="100" y="578"/>
                  <a:pt x="111" y="599"/>
                  <a:pt x="72" y="609"/>
                </a:cubicBezTo>
                <a:cubicBezTo>
                  <a:pt x="63" y="618"/>
                  <a:pt x="58" y="626"/>
                  <a:pt x="48" y="633"/>
                </a:cubicBezTo>
                <a:cubicBezTo>
                  <a:pt x="41" y="644"/>
                  <a:pt x="40" y="653"/>
                  <a:pt x="27" y="657"/>
                </a:cubicBezTo>
                <a:cubicBezTo>
                  <a:pt x="20" y="668"/>
                  <a:pt x="10" y="673"/>
                  <a:pt x="3" y="684"/>
                </a:cubicBezTo>
                <a:cubicBezTo>
                  <a:pt x="7" y="730"/>
                  <a:pt x="0" y="723"/>
                  <a:pt x="36" y="729"/>
                </a:cubicBezTo>
                <a:cubicBezTo>
                  <a:pt x="40" y="750"/>
                  <a:pt x="42" y="762"/>
                  <a:pt x="57" y="777"/>
                </a:cubicBezTo>
                <a:cubicBezTo>
                  <a:pt x="62" y="791"/>
                  <a:pt x="64" y="804"/>
                  <a:pt x="66" y="819"/>
                </a:cubicBezTo>
                <a:cubicBezTo>
                  <a:pt x="65" y="827"/>
                  <a:pt x="65" y="835"/>
                  <a:pt x="63" y="843"/>
                </a:cubicBezTo>
                <a:cubicBezTo>
                  <a:pt x="62" y="849"/>
                  <a:pt x="57" y="861"/>
                  <a:pt x="57" y="861"/>
                </a:cubicBezTo>
                <a:cubicBezTo>
                  <a:pt x="58" y="872"/>
                  <a:pt x="54" y="884"/>
                  <a:pt x="60" y="894"/>
                </a:cubicBezTo>
                <a:cubicBezTo>
                  <a:pt x="63" y="899"/>
                  <a:pt x="73" y="894"/>
                  <a:pt x="78" y="897"/>
                </a:cubicBezTo>
                <a:cubicBezTo>
                  <a:pt x="81" y="899"/>
                  <a:pt x="81" y="904"/>
                  <a:pt x="84" y="906"/>
                </a:cubicBezTo>
                <a:cubicBezTo>
                  <a:pt x="97" y="915"/>
                  <a:pt x="116" y="911"/>
                  <a:pt x="132" y="912"/>
                </a:cubicBezTo>
                <a:cubicBezTo>
                  <a:pt x="152" y="919"/>
                  <a:pt x="159" y="922"/>
                  <a:pt x="189" y="912"/>
                </a:cubicBezTo>
                <a:cubicBezTo>
                  <a:pt x="194" y="910"/>
                  <a:pt x="190" y="902"/>
                  <a:pt x="192" y="897"/>
                </a:cubicBezTo>
                <a:cubicBezTo>
                  <a:pt x="198" y="886"/>
                  <a:pt x="211" y="882"/>
                  <a:pt x="222" y="879"/>
                </a:cubicBezTo>
                <a:cubicBezTo>
                  <a:pt x="229" y="857"/>
                  <a:pt x="259" y="865"/>
                  <a:pt x="279" y="864"/>
                </a:cubicBezTo>
                <a:cubicBezTo>
                  <a:pt x="285" y="883"/>
                  <a:pt x="292" y="910"/>
                  <a:pt x="309" y="921"/>
                </a:cubicBezTo>
                <a:cubicBezTo>
                  <a:pt x="327" y="947"/>
                  <a:pt x="374" y="933"/>
                  <a:pt x="402" y="930"/>
                </a:cubicBezTo>
                <a:cubicBezTo>
                  <a:pt x="405" y="926"/>
                  <a:pt x="406" y="920"/>
                  <a:pt x="411" y="918"/>
                </a:cubicBezTo>
                <a:cubicBezTo>
                  <a:pt x="419" y="915"/>
                  <a:pt x="422" y="930"/>
                  <a:pt x="423" y="933"/>
                </a:cubicBezTo>
                <a:cubicBezTo>
                  <a:pt x="430" y="957"/>
                  <a:pt x="429" y="978"/>
                  <a:pt x="456" y="987"/>
                </a:cubicBezTo>
                <a:cubicBezTo>
                  <a:pt x="460" y="1000"/>
                  <a:pt x="478" y="1011"/>
                  <a:pt x="492" y="1014"/>
                </a:cubicBezTo>
                <a:cubicBezTo>
                  <a:pt x="512" y="1012"/>
                  <a:pt x="528" y="1011"/>
                  <a:pt x="546" y="1002"/>
                </a:cubicBezTo>
                <a:cubicBezTo>
                  <a:pt x="552" y="993"/>
                  <a:pt x="570" y="981"/>
                  <a:pt x="570" y="981"/>
                </a:cubicBezTo>
                <a:cubicBezTo>
                  <a:pt x="575" y="940"/>
                  <a:pt x="584" y="954"/>
                  <a:pt x="633" y="951"/>
                </a:cubicBezTo>
                <a:cubicBezTo>
                  <a:pt x="633" y="951"/>
                  <a:pt x="638" y="931"/>
                  <a:pt x="639" y="930"/>
                </a:cubicBezTo>
                <a:cubicBezTo>
                  <a:pt x="653" y="916"/>
                  <a:pt x="723" y="913"/>
                  <a:pt x="732" y="912"/>
                </a:cubicBezTo>
                <a:cubicBezTo>
                  <a:pt x="733" y="887"/>
                  <a:pt x="732" y="862"/>
                  <a:pt x="735" y="837"/>
                </a:cubicBezTo>
                <a:cubicBezTo>
                  <a:pt x="736" y="832"/>
                  <a:pt x="743" y="830"/>
                  <a:pt x="744" y="825"/>
                </a:cubicBezTo>
                <a:cubicBezTo>
                  <a:pt x="747" y="812"/>
                  <a:pt x="745" y="799"/>
                  <a:pt x="747" y="786"/>
                </a:cubicBezTo>
                <a:cubicBezTo>
                  <a:pt x="752" y="755"/>
                  <a:pt x="766" y="733"/>
                  <a:pt x="783" y="708"/>
                </a:cubicBezTo>
                <a:cubicBezTo>
                  <a:pt x="788" y="677"/>
                  <a:pt x="790" y="670"/>
                  <a:pt x="819" y="660"/>
                </a:cubicBezTo>
                <a:cubicBezTo>
                  <a:pt x="837" y="642"/>
                  <a:pt x="849" y="646"/>
                  <a:pt x="879" y="642"/>
                </a:cubicBezTo>
                <a:cubicBezTo>
                  <a:pt x="895" y="637"/>
                  <a:pt x="909" y="634"/>
                  <a:pt x="924" y="627"/>
                </a:cubicBezTo>
                <a:cubicBezTo>
                  <a:pt x="945" y="595"/>
                  <a:pt x="938" y="593"/>
                  <a:pt x="981" y="588"/>
                </a:cubicBezTo>
                <a:cubicBezTo>
                  <a:pt x="996" y="581"/>
                  <a:pt x="1001" y="581"/>
                  <a:pt x="1011" y="567"/>
                </a:cubicBezTo>
                <a:cubicBezTo>
                  <a:pt x="1015" y="562"/>
                  <a:pt x="1014" y="551"/>
                  <a:pt x="1020" y="549"/>
                </a:cubicBezTo>
                <a:cubicBezTo>
                  <a:pt x="1034" y="545"/>
                  <a:pt x="1048" y="547"/>
                  <a:pt x="1062" y="546"/>
                </a:cubicBezTo>
                <a:cubicBezTo>
                  <a:pt x="1064" y="520"/>
                  <a:pt x="1054" y="490"/>
                  <a:pt x="1068" y="468"/>
                </a:cubicBezTo>
                <a:cubicBezTo>
                  <a:pt x="1076" y="456"/>
                  <a:pt x="1096" y="464"/>
                  <a:pt x="1110" y="462"/>
                </a:cubicBezTo>
                <a:cubicBezTo>
                  <a:pt x="1112" y="455"/>
                  <a:pt x="1111" y="446"/>
                  <a:pt x="1116" y="441"/>
                </a:cubicBezTo>
                <a:cubicBezTo>
                  <a:pt x="1121" y="436"/>
                  <a:pt x="1134" y="429"/>
                  <a:pt x="1134" y="429"/>
                </a:cubicBezTo>
                <a:cubicBezTo>
                  <a:pt x="1169" y="430"/>
                  <a:pt x="1204" y="429"/>
                  <a:pt x="1239" y="432"/>
                </a:cubicBezTo>
                <a:cubicBezTo>
                  <a:pt x="1245" y="432"/>
                  <a:pt x="1257" y="438"/>
                  <a:pt x="1257" y="438"/>
                </a:cubicBezTo>
                <a:cubicBezTo>
                  <a:pt x="1264" y="437"/>
                  <a:pt x="1272" y="438"/>
                  <a:pt x="1278" y="435"/>
                </a:cubicBezTo>
                <a:cubicBezTo>
                  <a:pt x="1282" y="433"/>
                  <a:pt x="1283" y="420"/>
                  <a:pt x="1296" y="414"/>
                </a:cubicBezTo>
                <a:cubicBezTo>
                  <a:pt x="1307" y="409"/>
                  <a:pt x="1332" y="405"/>
                  <a:pt x="1332" y="405"/>
                </a:cubicBezTo>
                <a:close/>
              </a:path>
            </a:pathLst>
          </a:custGeom>
          <a:solidFill>
            <a:srgbClr val="CFE2F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32"/>
          <p:cNvSpPr/>
          <p:nvPr/>
        </p:nvSpPr>
        <p:spPr>
          <a:xfrm>
            <a:off x="6786563" y="1387078"/>
            <a:ext cx="1023937" cy="701278"/>
          </a:xfrm>
          <a:custGeom>
            <a:avLst/>
            <a:gdLst/>
            <a:ahLst/>
            <a:cxnLst/>
            <a:rect l="l" t="t" r="r" b="b"/>
            <a:pathLst>
              <a:path w="248" h="226" extrusionOk="0">
                <a:moveTo>
                  <a:pt x="1" y="226"/>
                </a:moveTo>
                <a:lnTo>
                  <a:pt x="4" y="195"/>
                </a:lnTo>
                <a:lnTo>
                  <a:pt x="7" y="169"/>
                </a:lnTo>
                <a:lnTo>
                  <a:pt x="19" y="140"/>
                </a:lnTo>
                <a:lnTo>
                  <a:pt x="35" y="120"/>
                </a:lnTo>
                <a:lnTo>
                  <a:pt x="58" y="104"/>
                </a:lnTo>
                <a:lnTo>
                  <a:pt x="85" y="92"/>
                </a:lnTo>
                <a:lnTo>
                  <a:pt x="118" y="79"/>
                </a:lnTo>
                <a:lnTo>
                  <a:pt x="135" y="69"/>
                </a:lnTo>
                <a:lnTo>
                  <a:pt x="147" y="58"/>
                </a:lnTo>
                <a:lnTo>
                  <a:pt x="153" y="43"/>
                </a:lnTo>
                <a:lnTo>
                  <a:pt x="157" y="21"/>
                </a:lnTo>
                <a:lnTo>
                  <a:pt x="159" y="18"/>
                </a:lnTo>
                <a:lnTo>
                  <a:pt x="159" y="14"/>
                </a:lnTo>
                <a:lnTo>
                  <a:pt x="180" y="14"/>
                </a:lnTo>
                <a:lnTo>
                  <a:pt x="195" y="10"/>
                </a:lnTo>
                <a:lnTo>
                  <a:pt x="209" y="0"/>
                </a:lnTo>
                <a:lnTo>
                  <a:pt x="219" y="3"/>
                </a:lnTo>
                <a:lnTo>
                  <a:pt x="221" y="10"/>
                </a:lnTo>
                <a:lnTo>
                  <a:pt x="232" y="14"/>
                </a:lnTo>
                <a:lnTo>
                  <a:pt x="248" y="14"/>
                </a:lnTo>
                <a:lnTo>
                  <a:pt x="230" y="34"/>
                </a:lnTo>
                <a:lnTo>
                  <a:pt x="217" y="34"/>
                </a:lnTo>
                <a:lnTo>
                  <a:pt x="213" y="43"/>
                </a:lnTo>
                <a:lnTo>
                  <a:pt x="204" y="44"/>
                </a:lnTo>
                <a:lnTo>
                  <a:pt x="193" y="52"/>
                </a:lnTo>
                <a:lnTo>
                  <a:pt x="192" y="56"/>
                </a:lnTo>
                <a:lnTo>
                  <a:pt x="193" y="67"/>
                </a:lnTo>
                <a:lnTo>
                  <a:pt x="198" y="79"/>
                </a:lnTo>
                <a:lnTo>
                  <a:pt x="208" y="97"/>
                </a:lnTo>
                <a:lnTo>
                  <a:pt x="209" y="135"/>
                </a:lnTo>
                <a:lnTo>
                  <a:pt x="201" y="137"/>
                </a:lnTo>
                <a:lnTo>
                  <a:pt x="193" y="145"/>
                </a:lnTo>
                <a:lnTo>
                  <a:pt x="173" y="145"/>
                </a:lnTo>
                <a:lnTo>
                  <a:pt x="166" y="155"/>
                </a:lnTo>
                <a:lnTo>
                  <a:pt x="137" y="158"/>
                </a:lnTo>
                <a:lnTo>
                  <a:pt x="124" y="172"/>
                </a:lnTo>
                <a:lnTo>
                  <a:pt x="108" y="175"/>
                </a:lnTo>
                <a:lnTo>
                  <a:pt x="91" y="197"/>
                </a:lnTo>
                <a:lnTo>
                  <a:pt x="85" y="205"/>
                </a:lnTo>
                <a:lnTo>
                  <a:pt x="73" y="212"/>
                </a:lnTo>
                <a:lnTo>
                  <a:pt x="64" y="212"/>
                </a:lnTo>
                <a:lnTo>
                  <a:pt x="52" y="223"/>
                </a:lnTo>
                <a:lnTo>
                  <a:pt x="4" y="222"/>
                </a:lnTo>
                <a:lnTo>
                  <a:pt x="0" y="218"/>
                </a:lnTo>
                <a:lnTo>
                  <a:pt x="1" y="226"/>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2" name="Google Shape;452;p32"/>
          <p:cNvSpPr/>
          <p:nvPr/>
        </p:nvSpPr>
        <p:spPr>
          <a:xfrm>
            <a:off x="5053013" y="4887516"/>
            <a:ext cx="874800" cy="24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32"/>
          <p:cNvSpPr/>
          <p:nvPr/>
        </p:nvSpPr>
        <p:spPr>
          <a:xfrm>
            <a:off x="5146675" y="4929188"/>
            <a:ext cx="823800" cy="21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32"/>
          <p:cNvSpPr/>
          <p:nvPr/>
        </p:nvSpPr>
        <p:spPr>
          <a:xfrm>
            <a:off x="5243513" y="3569494"/>
            <a:ext cx="1219200" cy="579835"/>
          </a:xfrm>
          <a:custGeom>
            <a:avLst/>
            <a:gdLst/>
            <a:ahLst/>
            <a:cxnLst/>
            <a:rect l="l" t="t" r="r" b="b"/>
            <a:pathLst>
              <a:path w="298" h="192" extrusionOk="0">
                <a:moveTo>
                  <a:pt x="298" y="49"/>
                </a:moveTo>
                <a:lnTo>
                  <a:pt x="289" y="49"/>
                </a:lnTo>
                <a:lnTo>
                  <a:pt x="289" y="39"/>
                </a:lnTo>
                <a:lnTo>
                  <a:pt x="280" y="39"/>
                </a:lnTo>
                <a:lnTo>
                  <a:pt x="270" y="30"/>
                </a:lnTo>
                <a:lnTo>
                  <a:pt x="261" y="30"/>
                </a:lnTo>
                <a:lnTo>
                  <a:pt x="251" y="30"/>
                </a:lnTo>
                <a:lnTo>
                  <a:pt x="251" y="19"/>
                </a:lnTo>
                <a:lnTo>
                  <a:pt x="241" y="19"/>
                </a:lnTo>
                <a:lnTo>
                  <a:pt x="233" y="19"/>
                </a:lnTo>
                <a:lnTo>
                  <a:pt x="233" y="10"/>
                </a:lnTo>
                <a:lnTo>
                  <a:pt x="223" y="10"/>
                </a:lnTo>
                <a:lnTo>
                  <a:pt x="213" y="0"/>
                </a:lnTo>
                <a:lnTo>
                  <a:pt x="204" y="0"/>
                </a:lnTo>
                <a:lnTo>
                  <a:pt x="196" y="0"/>
                </a:lnTo>
                <a:lnTo>
                  <a:pt x="177" y="19"/>
                </a:lnTo>
                <a:lnTo>
                  <a:pt x="168" y="19"/>
                </a:lnTo>
                <a:lnTo>
                  <a:pt x="159" y="19"/>
                </a:lnTo>
                <a:lnTo>
                  <a:pt x="159" y="30"/>
                </a:lnTo>
                <a:lnTo>
                  <a:pt x="149" y="39"/>
                </a:lnTo>
                <a:lnTo>
                  <a:pt x="131" y="39"/>
                </a:lnTo>
                <a:lnTo>
                  <a:pt x="121" y="30"/>
                </a:lnTo>
                <a:lnTo>
                  <a:pt x="112" y="30"/>
                </a:lnTo>
                <a:lnTo>
                  <a:pt x="92" y="30"/>
                </a:lnTo>
                <a:lnTo>
                  <a:pt x="84" y="30"/>
                </a:lnTo>
                <a:lnTo>
                  <a:pt x="74" y="19"/>
                </a:lnTo>
                <a:lnTo>
                  <a:pt x="65" y="19"/>
                </a:lnTo>
                <a:lnTo>
                  <a:pt x="56" y="10"/>
                </a:lnTo>
                <a:lnTo>
                  <a:pt x="38" y="19"/>
                </a:lnTo>
                <a:lnTo>
                  <a:pt x="28" y="19"/>
                </a:lnTo>
                <a:lnTo>
                  <a:pt x="28" y="10"/>
                </a:lnTo>
                <a:lnTo>
                  <a:pt x="19" y="10"/>
                </a:lnTo>
                <a:lnTo>
                  <a:pt x="10" y="10"/>
                </a:lnTo>
                <a:lnTo>
                  <a:pt x="10" y="19"/>
                </a:lnTo>
                <a:lnTo>
                  <a:pt x="0" y="19"/>
                </a:lnTo>
                <a:lnTo>
                  <a:pt x="0" y="30"/>
                </a:lnTo>
                <a:lnTo>
                  <a:pt x="10" y="39"/>
                </a:lnTo>
                <a:lnTo>
                  <a:pt x="10" y="49"/>
                </a:lnTo>
                <a:lnTo>
                  <a:pt x="10" y="61"/>
                </a:lnTo>
                <a:lnTo>
                  <a:pt x="10" y="70"/>
                </a:lnTo>
                <a:lnTo>
                  <a:pt x="19" y="70"/>
                </a:lnTo>
                <a:lnTo>
                  <a:pt x="28" y="80"/>
                </a:lnTo>
                <a:lnTo>
                  <a:pt x="28" y="91"/>
                </a:lnTo>
                <a:lnTo>
                  <a:pt x="38" y="91"/>
                </a:lnTo>
                <a:lnTo>
                  <a:pt x="38" y="101"/>
                </a:lnTo>
                <a:lnTo>
                  <a:pt x="47" y="110"/>
                </a:lnTo>
                <a:lnTo>
                  <a:pt x="56" y="110"/>
                </a:lnTo>
                <a:lnTo>
                  <a:pt x="65" y="121"/>
                </a:lnTo>
                <a:lnTo>
                  <a:pt x="74" y="130"/>
                </a:lnTo>
                <a:lnTo>
                  <a:pt x="84" y="130"/>
                </a:lnTo>
                <a:lnTo>
                  <a:pt x="84" y="152"/>
                </a:lnTo>
                <a:lnTo>
                  <a:pt x="92" y="152"/>
                </a:lnTo>
                <a:lnTo>
                  <a:pt x="92" y="162"/>
                </a:lnTo>
                <a:lnTo>
                  <a:pt x="102" y="162"/>
                </a:lnTo>
                <a:lnTo>
                  <a:pt x="112" y="162"/>
                </a:lnTo>
                <a:lnTo>
                  <a:pt x="112" y="172"/>
                </a:lnTo>
                <a:lnTo>
                  <a:pt x="121" y="172"/>
                </a:lnTo>
                <a:lnTo>
                  <a:pt x="121" y="182"/>
                </a:lnTo>
                <a:lnTo>
                  <a:pt x="131" y="182"/>
                </a:lnTo>
                <a:lnTo>
                  <a:pt x="131" y="192"/>
                </a:lnTo>
                <a:lnTo>
                  <a:pt x="140" y="192"/>
                </a:lnTo>
                <a:lnTo>
                  <a:pt x="149" y="192"/>
                </a:lnTo>
                <a:lnTo>
                  <a:pt x="159" y="182"/>
                </a:lnTo>
                <a:lnTo>
                  <a:pt x="168" y="182"/>
                </a:lnTo>
                <a:lnTo>
                  <a:pt x="187" y="182"/>
                </a:lnTo>
                <a:lnTo>
                  <a:pt x="196" y="172"/>
                </a:lnTo>
                <a:lnTo>
                  <a:pt x="204" y="172"/>
                </a:lnTo>
                <a:lnTo>
                  <a:pt x="213" y="162"/>
                </a:lnTo>
                <a:lnTo>
                  <a:pt x="223" y="162"/>
                </a:lnTo>
                <a:lnTo>
                  <a:pt x="233" y="152"/>
                </a:lnTo>
                <a:lnTo>
                  <a:pt x="241" y="152"/>
                </a:lnTo>
                <a:lnTo>
                  <a:pt x="251" y="141"/>
                </a:lnTo>
                <a:lnTo>
                  <a:pt x="261" y="141"/>
                </a:lnTo>
                <a:lnTo>
                  <a:pt x="270" y="141"/>
                </a:lnTo>
                <a:lnTo>
                  <a:pt x="270" y="130"/>
                </a:lnTo>
                <a:lnTo>
                  <a:pt x="280" y="121"/>
                </a:lnTo>
                <a:lnTo>
                  <a:pt x="289" y="110"/>
                </a:lnTo>
                <a:lnTo>
                  <a:pt x="289" y="101"/>
                </a:lnTo>
                <a:lnTo>
                  <a:pt x="289" y="91"/>
                </a:lnTo>
                <a:lnTo>
                  <a:pt x="298" y="80"/>
                </a:lnTo>
                <a:lnTo>
                  <a:pt x="298" y="70"/>
                </a:lnTo>
                <a:lnTo>
                  <a:pt x="298" y="61"/>
                </a:lnTo>
                <a:lnTo>
                  <a:pt x="298" y="49"/>
                </a:lnTo>
                <a:close/>
              </a:path>
            </a:pathLst>
          </a:custGeom>
          <a:solidFill>
            <a:srgbClr val="66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32"/>
          <p:cNvSpPr/>
          <p:nvPr/>
        </p:nvSpPr>
        <p:spPr>
          <a:xfrm>
            <a:off x="5540375" y="3980260"/>
            <a:ext cx="828675" cy="702469"/>
          </a:xfrm>
          <a:custGeom>
            <a:avLst/>
            <a:gdLst/>
            <a:ahLst/>
            <a:cxnLst/>
            <a:rect l="l" t="t" r="r" b="b"/>
            <a:pathLst>
              <a:path w="203" h="232" extrusionOk="0">
                <a:moveTo>
                  <a:pt x="147" y="232"/>
                </a:moveTo>
                <a:lnTo>
                  <a:pt x="138" y="222"/>
                </a:lnTo>
                <a:lnTo>
                  <a:pt x="129" y="222"/>
                </a:lnTo>
                <a:lnTo>
                  <a:pt x="111" y="222"/>
                </a:lnTo>
                <a:lnTo>
                  <a:pt x="101" y="222"/>
                </a:lnTo>
                <a:lnTo>
                  <a:pt x="101" y="211"/>
                </a:lnTo>
                <a:lnTo>
                  <a:pt x="101" y="201"/>
                </a:lnTo>
                <a:lnTo>
                  <a:pt x="101" y="192"/>
                </a:lnTo>
                <a:lnTo>
                  <a:pt x="101" y="162"/>
                </a:lnTo>
                <a:lnTo>
                  <a:pt x="93" y="151"/>
                </a:lnTo>
                <a:lnTo>
                  <a:pt x="93" y="131"/>
                </a:lnTo>
                <a:lnTo>
                  <a:pt x="74" y="120"/>
                </a:lnTo>
                <a:lnTo>
                  <a:pt x="74" y="112"/>
                </a:lnTo>
                <a:lnTo>
                  <a:pt x="64" y="102"/>
                </a:lnTo>
                <a:lnTo>
                  <a:pt x="54" y="102"/>
                </a:lnTo>
                <a:lnTo>
                  <a:pt x="37" y="102"/>
                </a:lnTo>
                <a:lnTo>
                  <a:pt x="18" y="112"/>
                </a:lnTo>
                <a:lnTo>
                  <a:pt x="0" y="112"/>
                </a:lnTo>
                <a:lnTo>
                  <a:pt x="0" y="102"/>
                </a:lnTo>
                <a:lnTo>
                  <a:pt x="0" y="91"/>
                </a:lnTo>
                <a:lnTo>
                  <a:pt x="9" y="81"/>
                </a:lnTo>
                <a:lnTo>
                  <a:pt x="18" y="81"/>
                </a:lnTo>
                <a:lnTo>
                  <a:pt x="27" y="71"/>
                </a:lnTo>
                <a:lnTo>
                  <a:pt x="37" y="60"/>
                </a:lnTo>
                <a:lnTo>
                  <a:pt x="45" y="60"/>
                </a:lnTo>
                <a:lnTo>
                  <a:pt x="54" y="60"/>
                </a:lnTo>
                <a:lnTo>
                  <a:pt x="54" y="50"/>
                </a:lnTo>
                <a:lnTo>
                  <a:pt x="64" y="50"/>
                </a:lnTo>
                <a:lnTo>
                  <a:pt x="64" y="41"/>
                </a:lnTo>
                <a:lnTo>
                  <a:pt x="64" y="50"/>
                </a:lnTo>
                <a:lnTo>
                  <a:pt x="74" y="50"/>
                </a:lnTo>
                <a:lnTo>
                  <a:pt x="83" y="50"/>
                </a:lnTo>
                <a:lnTo>
                  <a:pt x="93" y="41"/>
                </a:lnTo>
                <a:lnTo>
                  <a:pt x="101" y="41"/>
                </a:lnTo>
                <a:lnTo>
                  <a:pt x="120" y="41"/>
                </a:lnTo>
                <a:lnTo>
                  <a:pt x="129" y="31"/>
                </a:lnTo>
                <a:lnTo>
                  <a:pt x="138" y="31"/>
                </a:lnTo>
                <a:lnTo>
                  <a:pt x="147" y="21"/>
                </a:lnTo>
                <a:lnTo>
                  <a:pt x="157" y="21"/>
                </a:lnTo>
                <a:lnTo>
                  <a:pt x="166" y="11"/>
                </a:lnTo>
                <a:lnTo>
                  <a:pt x="174" y="11"/>
                </a:lnTo>
                <a:lnTo>
                  <a:pt x="185" y="0"/>
                </a:lnTo>
                <a:lnTo>
                  <a:pt x="194" y="0"/>
                </a:lnTo>
                <a:lnTo>
                  <a:pt x="203" y="0"/>
                </a:lnTo>
                <a:lnTo>
                  <a:pt x="185" y="21"/>
                </a:lnTo>
                <a:lnTo>
                  <a:pt x="174" y="31"/>
                </a:lnTo>
                <a:lnTo>
                  <a:pt x="174" y="41"/>
                </a:lnTo>
                <a:lnTo>
                  <a:pt x="174" y="50"/>
                </a:lnTo>
                <a:lnTo>
                  <a:pt x="185" y="60"/>
                </a:lnTo>
                <a:lnTo>
                  <a:pt x="185" y="71"/>
                </a:lnTo>
                <a:lnTo>
                  <a:pt x="185" y="81"/>
                </a:lnTo>
                <a:lnTo>
                  <a:pt x="185" y="91"/>
                </a:lnTo>
                <a:lnTo>
                  <a:pt x="185" y="120"/>
                </a:lnTo>
                <a:lnTo>
                  <a:pt x="174" y="131"/>
                </a:lnTo>
                <a:lnTo>
                  <a:pt x="174" y="141"/>
                </a:lnTo>
                <a:lnTo>
                  <a:pt x="174" y="162"/>
                </a:lnTo>
                <a:lnTo>
                  <a:pt x="166" y="182"/>
                </a:lnTo>
                <a:lnTo>
                  <a:pt x="166" y="192"/>
                </a:lnTo>
                <a:lnTo>
                  <a:pt x="166" y="201"/>
                </a:lnTo>
                <a:lnTo>
                  <a:pt x="157" y="201"/>
                </a:lnTo>
                <a:lnTo>
                  <a:pt x="157" y="222"/>
                </a:lnTo>
                <a:lnTo>
                  <a:pt x="147" y="232"/>
                </a:lnTo>
                <a:close/>
              </a:path>
            </a:pathLst>
          </a:custGeom>
          <a:solidFill>
            <a:srgbClr val="F4CC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32"/>
          <p:cNvSpPr/>
          <p:nvPr/>
        </p:nvSpPr>
        <p:spPr>
          <a:xfrm>
            <a:off x="3997325" y="4304110"/>
            <a:ext cx="760413" cy="333375"/>
          </a:xfrm>
          <a:custGeom>
            <a:avLst/>
            <a:gdLst/>
            <a:ahLst/>
            <a:cxnLst/>
            <a:rect l="l" t="t" r="r" b="b"/>
            <a:pathLst>
              <a:path w="186" h="110" extrusionOk="0">
                <a:moveTo>
                  <a:pt x="0" y="10"/>
                </a:moveTo>
                <a:lnTo>
                  <a:pt x="28" y="61"/>
                </a:lnTo>
                <a:lnTo>
                  <a:pt x="28" y="70"/>
                </a:lnTo>
                <a:lnTo>
                  <a:pt x="28" y="80"/>
                </a:lnTo>
                <a:lnTo>
                  <a:pt x="28" y="90"/>
                </a:lnTo>
                <a:lnTo>
                  <a:pt x="19" y="90"/>
                </a:lnTo>
                <a:lnTo>
                  <a:pt x="19" y="100"/>
                </a:lnTo>
                <a:lnTo>
                  <a:pt x="19" y="110"/>
                </a:lnTo>
                <a:lnTo>
                  <a:pt x="37" y="110"/>
                </a:lnTo>
                <a:lnTo>
                  <a:pt x="46" y="110"/>
                </a:lnTo>
                <a:lnTo>
                  <a:pt x="56" y="110"/>
                </a:lnTo>
                <a:lnTo>
                  <a:pt x="66" y="110"/>
                </a:lnTo>
                <a:lnTo>
                  <a:pt x="74" y="110"/>
                </a:lnTo>
                <a:lnTo>
                  <a:pt x="74" y="100"/>
                </a:lnTo>
                <a:lnTo>
                  <a:pt x="74" y="90"/>
                </a:lnTo>
                <a:lnTo>
                  <a:pt x="83" y="80"/>
                </a:lnTo>
                <a:lnTo>
                  <a:pt x="92" y="80"/>
                </a:lnTo>
                <a:lnTo>
                  <a:pt x="103" y="70"/>
                </a:lnTo>
                <a:lnTo>
                  <a:pt x="112" y="70"/>
                </a:lnTo>
                <a:lnTo>
                  <a:pt x="130" y="61"/>
                </a:lnTo>
                <a:lnTo>
                  <a:pt x="140" y="61"/>
                </a:lnTo>
                <a:lnTo>
                  <a:pt x="148" y="61"/>
                </a:lnTo>
                <a:lnTo>
                  <a:pt x="148" y="49"/>
                </a:lnTo>
                <a:lnTo>
                  <a:pt x="158" y="49"/>
                </a:lnTo>
                <a:lnTo>
                  <a:pt x="168" y="40"/>
                </a:lnTo>
                <a:lnTo>
                  <a:pt x="176" y="40"/>
                </a:lnTo>
                <a:lnTo>
                  <a:pt x="186" y="30"/>
                </a:lnTo>
                <a:lnTo>
                  <a:pt x="176" y="20"/>
                </a:lnTo>
                <a:lnTo>
                  <a:pt x="176" y="10"/>
                </a:lnTo>
                <a:lnTo>
                  <a:pt x="168" y="10"/>
                </a:lnTo>
                <a:lnTo>
                  <a:pt x="168" y="0"/>
                </a:lnTo>
                <a:lnTo>
                  <a:pt x="148" y="10"/>
                </a:lnTo>
                <a:lnTo>
                  <a:pt x="140" y="10"/>
                </a:lnTo>
                <a:lnTo>
                  <a:pt x="120" y="10"/>
                </a:lnTo>
                <a:lnTo>
                  <a:pt x="103" y="20"/>
                </a:lnTo>
                <a:lnTo>
                  <a:pt x="74" y="20"/>
                </a:lnTo>
                <a:lnTo>
                  <a:pt x="66" y="20"/>
                </a:lnTo>
                <a:lnTo>
                  <a:pt x="46" y="20"/>
                </a:lnTo>
                <a:lnTo>
                  <a:pt x="19" y="20"/>
                </a:lnTo>
                <a:lnTo>
                  <a:pt x="10" y="20"/>
                </a:lnTo>
                <a:lnTo>
                  <a:pt x="10" y="10"/>
                </a:lnTo>
                <a:lnTo>
                  <a:pt x="0" y="10"/>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32"/>
          <p:cNvSpPr/>
          <p:nvPr/>
        </p:nvSpPr>
        <p:spPr>
          <a:xfrm>
            <a:off x="6126163" y="3850481"/>
            <a:ext cx="990600" cy="859631"/>
          </a:xfrm>
          <a:custGeom>
            <a:avLst/>
            <a:gdLst/>
            <a:ahLst/>
            <a:cxnLst/>
            <a:rect l="l" t="t" r="r" b="b"/>
            <a:pathLst>
              <a:path w="242" h="284" extrusionOk="0">
                <a:moveTo>
                  <a:pt x="0" y="284"/>
                </a:moveTo>
                <a:lnTo>
                  <a:pt x="9" y="274"/>
                </a:lnTo>
                <a:lnTo>
                  <a:pt x="9" y="254"/>
                </a:lnTo>
                <a:lnTo>
                  <a:pt x="19" y="254"/>
                </a:lnTo>
                <a:lnTo>
                  <a:pt x="19" y="243"/>
                </a:lnTo>
                <a:lnTo>
                  <a:pt x="19" y="232"/>
                </a:lnTo>
                <a:lnTo>
                  <a:pt x="28" y="213"/>
                </a:lnTo>
                <a:lnTo>
                  <a:pt x="28" y="192"/>
                </a:lnTo>
                <a:lnTo>
                  <a:pt x="28" y="183"/>
                </a:lnTo>
                <a:lnTo>
                  <a:pt x="38" y="172"/>
                </a:lnTo>
                <a:lnTo>
                  <a:pt x="38" y="141"/>
                </a:lnTo>
                <a:lnTo>
                  <a:pt x="38" y="131"/>
                </a:lnTo>
                <a:lnTo>
                  <a:pt x="38" y="122"/>
                </a:lnTo>
                <a:lnTo>
                  <a:pt x="38" y="111"/>
                </a:lnTo>
                <a:lnTo>
                  <a:pt x="28" y="101"/>
                </a:lnTo>
                <a:lnTo>
                  <a:pt x="28" y="91"/>
                </a:lnTo>
                <a:lnTo>
                  <a:pt x="28" y="80"/>
                </a:lnTo>
                <a:lnTo>
                  <a:pt x="38" y="70"/>
                </a:lnTo>
                <a:lnTo>
                  <a:pt x="56" y="50"/>
                </a:lnTo>
                <a:lnTo>
                  <a:pt x="56" y="40"/>
                </a:lnTo>
                <a:lnTo>
                  <a:pt x="66" y="30"/>
                </a:lnTo>
                <a:lnTo>
                  <a:pt x="75" y="20"/>
                </a:lnTo>
                <a:lnTo>
                  <a:pt x="75" y="10"/>
                </a:lnTo>
                <a:lnTo>
                  <a:pt x="84" y="10"/>
                </a:lnTo>
                <a:lnTo>
                  <a:pt x="94" y="0"/>
                </a:lnTo>
                <a:lnTo>
                  <a:pt x="103" y="0"/>
                </a:lnTo>
                <a:lnTo>
                  <a:pt x="112" y="10"/>
                </a:lnTo>
                <a:lnTo>
                  <a:pt x="122" y="10"/>
                </a:lnTo>
                <a:lnTo>
                  <a:pt x="130" y="0"/>
                </a:lnTo>
                <a:lnTo>
                  <a:pt x="139" y="0"/>
                </a:lnTo>
                <a:lnTo>
                  <a:pt x="158" y="0"/>
                </a:lnTo>
                <a:lnTo>
                  <a:pt x="168" y="0"/>
                </a:lnTo>
                <a:lnTo>
                  <a:pt x="187" y="10"/>
                </a:lnTo>
                <a:lnTo>
                  <a:pt x="196" y="10"/>
                </a:lnTo>
                <a:lnTo>
                  <a:pt x="205" y="10"/>
                </a:lnTo>
                <a:lnTo>
                  <a:pt x="215" y="10"/>
                </a:lnTo>
                <a:lnTo>
                  <a:pt x="224" y="0"/>
                </a:lnTo>
                <a:lnTo>
                  <a:pt x="233" y="0"/>
                </a:lnTo>
                <a:lnTo>
                  <a:pt x="233" y="10"/>
                </a:lnTo>
                <a:lnTo>
                  <a:pt x="233" y="20"/>
                </a:lnTo>
                <a:lnTo>
                  <a:pt x="224" y="40"/>
                </a:lnTo>
                <a:lnTo>
                  <a:pt x="224" y="50"/>
                </a:lnTo>
                <a:lnTo>
                  <a:pt x="215" y="80"/>
                </a:lnTo>
                <a:lnTo>
                  <a:pt x="205" y="101"/>
                </a:lnTo>
                <a:lnTo>
                  <a:pt x="205" y="131"/>
                </a:lnTo>
                <a:lnTo>
                  <a:pt x="215" y="152"/>
                </a:lnTo>
                <a:lnTo>
                  <a:pt x="242" y="183"/>
                </a:lnTo>
                <a:lnTo>
                  <a:pt x="242" y="213"/>
                </a:lnTo>
                <a:lnTo>
                  <a:pt x="233" y="243"/>
                </a:lnTo>
                <a:lnTo>
                  <a:pt x="205" y="263"/>
                </a:lnTo>
                <a:lnTo>
                  <a:pt x="196" y="284"/>
                </a:lnTo>
                <a:lnTo>
                  <a:pt x="187" y="284"/>
                </a:lnTo>
                <a:lnTo>
                  <a:pt x="177" y="274"/>
                </a:lnTo>
                <a:lnTo>
                  <a:pt x="177" y="263"/>
                </a:lnTo>
                <a:lnTo>
                  <a:pt x="177" y="254"/>
                </a:lnTo>
                <a:lnTo>
                  <a:pt x="168" y="243"/>
                </a:lnTo>
                <a:lnTo>
                  <a:pt x="158" y="243"/>
                </a:lnTo>
                <a:lnTo>
                  <a:pt x="139" y="232"/>
                </a:lnTo>
                <a:lnTo>
                  <a:pt x="130" y="232"/>
                </a:lnTo>
                <a:lnTo>
                  <a:pt x="122" y="243"/>
                </a:lnTo>
                <a:lnTo>
                  <a:pt x="112" y="243"/>
                </a:lnTo>
                <a:lnTo>
                  <a:pt x="112" y="254"/>
                </a:lnTo>
                <a:lnTo>
                  <a:pt x="103" y="254"/>
                </a:lnTo>
                <a:lnTo>
                  <a:pt x="94" y="254"/>
                </a:lnTo>
                <a:lnTo>
                  <a:pt x="84" y="254"/>
                </a:lnTo>
                <a:lnTo>
                  <a:pt x="75" y="254"/>
                </a:lnTo>
                <a:lnTo>
                  <a:pt x="66" y="263"/>
                </a:lnTo>
                <a:lnTo>
                  <a:pt x="56" y="263"/>
                </a:lnTo>
                <a:lnTo>
                  <a:pt x="38" y="263"/>
                </a:lnTo>
                <a:lnTo>
                  <a:pt x="28" y="274"/>
                </a:lnTo>
                <a:lnTo>
                  <a:pt x="19" y="274"/>
                </a:lnTo>
                <a:lnTo>
                  <a:pt x="0" y="284"/>
                </a:lnTo>
                <a:close/>
              </a:path>
            </a:pathLst>
          </a:custGeom>
          <a:solidFill>
            <a:srgbClr val="F40E24"/>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32"/>
          <p:cNvSpPr/>
          <p:nvPr/>
        </p:nvSpPr>
        <p:spPr>
          <a:xfrm>
            <a:off x="6011863" y="4555331"/>
            <a:ext cx="944562" cy="581025"/>
          </a:xfrm>
          <a:custGeom>
            <a:avLst/>
            <a:gdLst/>
            <a:ahLst/>
            <a:cxnLst/>
            <a:rect l="l" t="t" r="r" b="b"/>
            <a:pathLst>
              <a:path w="231" h="192" extrusionOk="0">
                <a:moveTo>
                  <a:pt x="222" y="50"/>
                </a:moveTo>
                <a:lnTo>
                  <a:pt x="222" y="60"/>
                </a:lnTo>
                <a:lnTo>
                  <a:pt x="231" y="60"/>
                </a:lnTo>
                <a:lnTo>
                  <a:pt x="231" y="71"/>
                </a:lnTo>
                <a:lnTo>
                  <a:pt x="222" y="91"/>
                </a:lnTo>
                <a:lnTo>
                  <a:pt x="214" y="101"/>
                </a:lnTo>
                <a:lnTo>
                  <a:pt x="185" y="121"/>
                </a:lnTo>
                <a:lnTo>
                  <a:pt x="139" y="132"/>
                </a:lnTo>
                <a:lnTo>
                  <a:pt x="111" y="151"/>
                </a:lnTo>
                <a:lnTo>
                  <a:pt x="102" y="151"/>
                </a:lnTo>
                <a:lnTo>
                  <a:pt x="93" y="151"/>
                </a:lnTo>
                <a:lnTo>
                  <a:pt x="83" y="151"/>
                </a:lnTo>
                <a:lnTo>
                  <a:pt x="74" y="151"/>
                </a:lnTo>
                <a:lnTo>
                  <a:pt x="74" y="162"/>
                </a:lnTo>
                <a:lnTo>
                  <a:pt x="65" y="171"/>
                </a:lnTo>
                <a:lnTo>
                  <a:pt x="65" y="181"/>
                </a:lnTo>
                <a:lnTo>
                  <a:pt x="55" y="181"/>
                </a:lnTo>
                <a:lnTo>
                  <a:pt x="55" y="192"/>
                </a:lnTo>
                <a:lnTo>
                  <a:pt x="46" y="181"/>
                </a:lnTo>
                <a:lnTo>
                  <a:pt x="37" y="181"/>
                </a:lnTo>
                <a:lnTo>
                  <a:pt x="28" y="181"/>
                </a:lnTo>
                <a:lnTo>
                  <a:pt x="18" y="171"/>
                </a:lnTo>
                <a:lnTo>
                  <a:pt x="18" y="162"/>
                </a:lnTo>
                <a:lnTo>
                  <a:pt x="9" y="151"/>
                </a:lnTo>
                <a:lnTo>
                  <a:pt x="9" y="141"/>
                </a:lnTo>
                <a:lnTo>
                  <a:pt x="0" y="132"/>
                </a:lnTo>
                <a:lnTo>
                  <a:pt x="0" y="121"/>
                </a:lnTo>
                <a:lnTo>
                  <a:pt x="9" y="101"/>
                </a:lnTo>
                <a:lnTo>
                  <a:pt x="18" y="81"/>
                </a:lnTo>
                <a:lnTo>
                  <a:pt x="28" y="81"/>
                </a:lnTo>
                <a:lnTo>
                  <a:pt x="28" y="50"/>
                </a:lnTo>
                <a:lnTo>
                  <a:pt x="46" y="41"/>
                </a:lnTo>
                <a:lnTo>
                  <a:pt x="55" y="41"/>
                </a:lnTo>
                <a:lnTo>
                  <a:pt x="65" y="30"/>
                </a:lnTo>
                <a:lnTo>
                  <a:pt x="83" y="30"/>
                </a:lnTo>
                <a:lnTo>
                  <a:pt x="93" y="30"/>
                </a:lnTo>
                <a:lnTo>
                  <a:pt x="102" y="21"/>
                </a:lnTo>
                <a:lnTo>
                  <a:pt x="111" y="21"/>
                </a:lnTo>
                <a:lnTo>
                  <a:pt x="121" y="21"/>
                </a:lnTo>
                <a:lnTo>
                  <a:pt x="130" y="21"/>
                </a:lnTo>
                <a:lnTo>
                  <a:pt x="139" y="21"/>
                </a:lnTo>
                <a:lnTo>
                  <a:pt x="139" y="11"/>
                </a:lnTo>
                <a:lnTo>
                  <a:pt x="147" y="11"/>
                </a:lnTo>
                <a:lnTo>
                  <a:pt x="157" y="0"/>
                </a:lnTo>
                <a:lnTo>
                  <a:pt x="166" y="0"/>
                </a:lnTo>
                <a:lnTo>
                  <a:pt x="185" y="11"/>
                </a:lnTo>
                <a:lnTo>
                  <a:pt x="195" y="11"/>
                </a:lnTo>
                <a:lnTo>
                  <a:pt x="204" y="21"/>
                </a:lnTo>
                <a:lnTo>
                  <a:pt x="204" y="30"/>
                </a:lnTo>
                <a:lnTo>
                  <a:pt x="204" y="41"/>
                </a:lnTo>
                <a:lnTo>
                  <a:pt x="214" y="50"/>
                </a:lnTo>
                <a:lnTo>
                  <a:pt x="222" y="50"/>
                </a:lnTo>
                <a:close/>
              </a:path>
            </a:pathLst>
          </a:custGeom>
          <a:solidFill>
            <a:srgbClr val="F4CC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32"/>
          <p:cNvSpPr/>
          <p:nvPr/>
        </p:nvSpPr>
        <p:spPr>
          <a:xfrm>
            <a:off x="5133975" y="3787379"/>
            <a:ext cx="641350" cy="704850"/>
          </a:xfrm>
          <a:custGeom>
            <a:avLst/>
            <a:gdLst/>
            <a:ahLst/>
            <a:cxnLst/>
            <a:rect l="l" t="t" r="r" b="b"/>
            <a:pathLst>
              <a:path w="157" h="233" extrusionOk="0">
                <a:moveTo>
                  <a:pt x="92" y="173"/>
                </a:moveTo>
                <a:lnTo>
                  <a:pt x="82" y="173"/>
                </a:lnTo>
                <a:lnTo>
                  <a:pt x="73" y="183"/>
                </a:lnTo>
                <a:lnTo>
                  <a:pt x="64" y="183"/>
                </a:lnTo>
                <a:lnTo>
                  <a:pt x="54" y="203"/>
                </a:lnTo>
                <a:lnTo>
                  <a:pt x="45" y="213"/>
                </a:lnTo>
                <a:lnTo>
                  <a:pt x="37" y="213"/>
                </a:lnTo>
                <a:lnTo>
                  <a:pt x="37" y="222"/>
                </a:lnTo>
                <a:lnTo>
                  <a:pt x="27" y="222"/>
                </a:lnTo>
                <a:lnTo>
                  <a:pt x="27" y="233"/>
                </a:lnTo>
                <a:lnTo>
                  <a:pt x="18" y="233"/>
                </a:lnTo>
                <a:lnTo>
                  <a:pt x="18" y="222"/>
                </a:lnTo>
                <a:lnTo>
                  <a:pt x="18" y="213"/>
                </a:lnTo>
                <a:lnTo>
                  <a:pt x="9" y="203"/>
                </a:lnTo>
                <a:lnTo>
                  <a:pt x="9" y="192"/>
                </a:lnTo>
                <a:lnTo>
                  <a:pt x="9" y="183"/>
                </a:lnTo>
                <a:lnTo>
                  <a:pt x="9" y="173"/>
                </a:lnTo>
                <a:lnTo>
                  <a:pt x="9" y="162"/>
                </a:lnTo>
                <a:lnTo>
                  <a:pt x="0" y="152"/>
                </a:lnTo>
                <a:lnTo>
                  <a:pt x="0" y="142"/>
                </a:lnTo>
                <a:lnTo>
                  <a:pt x="0" y="131"/>
                </a:lnTo>
                <a:lnTo>
                  <a:pt x="9" y="131"/>
                </a:lnTo>
                <a:lnTo>
                  <a:pt x="9" y="121"/>
                </a:lnTo>
                <a:lnTo>
                  <a:pt x="18" y="112"/>
                </a:lnTo>
                <a:lnTo>
                  <a:pt x="18" y="102"/>
                </a:lnTo>
                <a:lnTo>
                  <a:pt x="9" y="91"/>
                </a:lnTo>
                <a:lnTo>
                  <a:pt x="9" y="81"/>
                </a:lnTo>
                <a:lnTo>
                  <a:pt x="9" y="70"/>
                </a:lnTo>
                <a:lnTo>
                  <a:pt x="9" y="50"/>
                </a:lnTo>
                <a:lnTo>
                  <a:pt x="0" y="40"/>
                </a:lnTo>
                <a:lnTo>
                  <a:pt x="9" y="30"/>
                </a:lnTo>
                <a:lnTo>
                  <a:pt x="18" y="21"/>
                </a:lnTo>
                <a:lnTo>
                  <a:pt x="27" y="10"/>
                </a:lnTo>
                <a:lnTo>
                  <a:pt x="37" y="10"/>
                </a:lnTo>
                <a:lnTo>
                  <a:pt x="37" y="0"/>
                </a:lnTo>
                <a:lnTo>
                  <a:pt x="45" y="0"/>
                </a:lnTo>
                <a:lnTo>
                  <a:pt x="54" y="10"/>
                </a:lnTo>
                <a:lnTo>
                  <a:pt x="54" y="21"/>
                </a:lnTo>
                <a:lnTo>
                  <a:pt x="64" y="21"/>
                </a:lnTo>
                <a:lnTo>
                  <a:pt x="64" y="30"/>
                </a:lnTo>
                <a:lnTo>
                  <a:pt x="73" y="40"/>
                </a:lnTo>
                <a:lnTo>
                  <a:pt x="82" y="40"/>
                </a:lnTo>
                <a:lnTo>
                  <a:pt x="92" y="50"/>
                </a:lnTo>
                <a:lnTo>
                  <a:pt x="101" y="60"/>
                </a:lnTo>
                <a:lnTo>
                  <a:pt x="110" y="60"/>
                </a:lnTo>
                <a:lnTo>
                  <a:pt x="110" y="81"/>
                </a:lnTo>
                <a:lnTo>
                  <a:pt x="119" y="81"/>
                </a:lnTo>
                <a:lnTo>
                  <a:pt x="119" y="91"/>
                </a:lnTo>
                <a:lnTo>
                  <a:pt x="129" y="91"/>
                </a:lnTo>
                <a:lnTo>
                  <a:pt x="138" y="91"/>
                </a:lnTo>
                <a:lnTo>
                  <a:pt x="138" y="102"/>
                </a:lnTo>
                <a:lnTo>
                  <a:pt x="147" y="102"/>
                </a:lnTo>
                <a:lnTo>
                  <a:pt x="147" y="112"/>
                </a:lnTo>
                <a:lnTo>
                  <a:pt x="157" y="112"/>
                </a:lnTo>
                <a:lnTo>
                  <a:pt x="157" y="121"/>
                </a:lnTo>
                <a:lnTo>
                  <a:pt x="147" y="121"/>
                </a:lnTo>
                <a:lnTo>
                  <a:pt x="147" y="131"/>
                </a:lnTo>
                <a:lnTo>
                  <a:pt x="138" y="131"/>
                </a:lnTo>
                <a:lnTo>
                  <a:pt x="129" y="131"/>
                </a:lnTo>
                <a:lnTo>
                  <a:pt x="119" y="142"/>
                </a:lnTo>
                <a:lnTo>
                  <a:pt x="110" y="152"/>
                </a:lnTo>
                <a:lnTo>
                  <a:pt x="101" y="152"/>
                </a:lnTo>
                <a:lnTo>
                  <a:pt x="92" y="162"/>
                </a:lnTo>
                <a:lnTo>
                  <a:pt x="92" y="173"/>
                </a:lnTo>
                <a:close/>
              </a:path>
            </a:pathLst>
          </a:custGeom>
          <a:solidFill>
            <a:srgbClr val="66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32"/>
          <p:cNvSpPr/>
          <p:nvPr/>
        </p:nvSpPr>
        <p:spPr>
          <a:xfrm>
            <a:off x="3805238" y="3938588"/>
            <a:ext cx="1098550" cy="458391"/>
          </a:xfrm>
          <a:custGeom>
            <a:avLst/>
            <a:gdLst/>
            <a:ahLst/>
            <a:cxnLst/>
            <a:rect l="l" t="t" r="r" b="b"/>
            <a:pathLst>
              <a:path w="269" h="152" extrusionOk="0">
                <a:moveTo>
                  <a:pt x="269" y="132"/>
                </a:moveTo>
                <a:lnTo>
                  <a:pt x="259" y="132"/>
                </a:lnTo>
                <a:lnTo>
                  <a:pt x="250" y="141"/>
                </a:lnTo>
                <a:lnTo>
                  <a:pt x="233" y="152"/>
                </a:lnTo>
                <a:lnTo>
                  <a:pt x="222" y="141"/>
                </a:lnTo>
                <a:lnTo>
                  <a:pt x="222" y="132"/>
                </a:lnTo>
                <a:lnTo>
                  <a:pt x="214" y="132"/>
                </a:lnTo>
                <a:lnTo>
                  <a:pt x="214" y="122"/>
                </a:lnTo>
                <a:lnTo>
                  <a:pt x="194" y="132"/>
                </a:lnTo>
                <a:lnTo>
                  <a:pt x="185" y="132"/>
                </a:lnTo>
                <a:lnTo>
                  <a:pt x="166" y="132"/>
                </a:lnTo>
                <a:lnTo>
                  <a:pt x="148" y="141"/>
                </a:lnTo>
                <a:lnTo>
                  <a:pt x="121" y="141"/>
                </a:lnTo>
                <a:lnTo>
                  <a:pt x="112" y="141"/>
                </a:lnTo>
                <a:lnTo>
                  <a:pt x="93" y="141"/>
                </a:lnTo>
                <a:lnTo>
                  <a:pt x="65" y="141"/>
                </a:lnTo>
                <a:lnTo>
                  <a:pt x="55" y="141"/>
                </a:lnTo>
                <a:lnTo>
                  <a:pt x="55" y="132"/>
                </a:lnTo>
                <a:lnTo>
                  <a:pt x="45" y="132"/>
                </a:lnTo>
                <a:lnTo>
                  <a:pt x="37" y="132"/>
                </a:lnTo>
                <a:lnTo>
                  <a:pt x="37" y="122"/>
                </a:lnTo>
                <a:lnTo>
                  <a:pt x="37" y="111"/>
                </a:lnTo>
                <a:lnTo>
                  <a:pt x="27" y="111"/>
                </a:lnTo>
                <a:lnTo>
                  <a:pt x="18" y="101"/>
                </a:lnTo>
                <a:lnTo>
                  <a:pt x="9" y="101"/>
                </a:lnTo>
                <a:lnTo>
                  <a:pt x="0" y="91"/>
                </a:lnTo>
                <a:lnTo>
                  <a:pt x="0" y="80"/>
                </a:lnTo>
                <a:lnTo>
                  <a:pt x="0" y="71"/>
                </a:lnTo>
                <a:lnTo>
                  <a:pt x="0" y="61"/>
                </a:lnTo>
                <a:lnTo>
                  <a:pt x="27" y="50"/>
                </a:lnTo>
                <a:lnTo>
                  <a:pt x="27" y="40"/>
                </a:lnTo>
                <a:lnTo>
                  <a:pt x="27" y="30"/>
                </a:lnTo>
                <a:lnTo>
                  <a:pt x="37" y="20"/>
                </a:lnTo>
                <a:lnTo>
                  <a:pt x="37" y="10"/>
                </a:lnTo>
                <a:lnTo>
                  <a:pt x="37" y="0"/>
                </a:lnTo>
                <a:lnTo>
                  <a:pt x="45" y="0"/>
                </a:lnTo>
                <a:lnTo>
                  <a:pt x="65" y="0"/>
                </a:lnTo>
                <a:lnTo>
                  <a:pt x="74" y="0"/>
                </a:lnTo>
                <a:lnTo>
                  <a:pt x="93" y="0"/>
                </a:lnTo>
                <a:lnTo>
                  <a:pt x="112" y="0"/>
                </a:lnTo>
                <a:lnTo>
                  <a:pt x="121" y="0"/>
                </a:lnTo>
                <a:lnTo>
                  <a:pt x="130" y="0"/>
                </a:lnTo>
                <a:lnTo>
                  <a:pt x="138" y="10"/>
                </a:lnTo>
                <a:lnTo>
                  <a:pt x="157" y="20"/>
                </a:lnTo>
                <a:lnTo>
                  <a:pt x="166" y="30"/>
                </a:lnTo>
                <a:lnTo>
                  <a:pt x="176" y="30"/>
                </a:lnTo>
                <a:lnTo>
                  <a:pt x="176" y="40"/>
                </a:lnTo>
                <a:lnTo>
                  <a:pt x="185" y="40"/>
                </a:lnTo>
                <a:lnTo>
                  <a:pt x="185" y="50"/>
                </a:lnTo>
                <a:lnTo>
                  <a:pt x="194" y="50"/>
                </a:lnTo>
                <a:lnTo>
                  <a:pt x="204" y="61"/>
                </a:lnTo>
                <a:lnTo>
                  <a:pt x="204" y="80"/>
                </a:lnTo>
                <a:lnTo>
                  <a:pt x="214" y="80"/>
                </a:lnTo>
                <a:lnTo>
                  <a:pt x="222" y="80"/>
                </a:lnTo>
                <a:lnTo>
                  <a:pt x="222" y="91"/>
                </a:lnTo>
                <a:lnTo>
                  <a:pt x="233" y="91"/>
                </a:lnTo>
                <a:lnTo>
                  <a:pt x="241" y="111"/>
                </a:lnTo>
                <a:lnTo>
                  <a:pt x="250" y="122"/>
                </a:lnTo>
                <a:lnTo>
                  <a:pt x="259" y="122"/>
                </a:lnTo>
                <a:lnTo>
                  <a:pt x="269" y="132"/>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32"/>
          <p:cNvSpPr/>
          <p:nvPr/>
        </p:nvSpPr>
        <p:spPr>
          <a:xfrm>
            <a:off x="6502609" y="1894105"/>
            <a:ext cx="1025525" cy="578644"/>
          </a:xfrm>
          <a:custGeom>
            <a:avLst/>
            <a:gdLst/>
            <a:ahLst/>
            <a:cxnLst/>
            <a:rect l="l" t="t" r="r" b="b"/>
            <a:pathLst>
              <a:path w="251" h="191" extrusionOk="0">
                <a:moveTo>
                  <a:pt x="251" y="121"/>
                </a:moveTo>
                <a:lnTo>
                  <a:pt x="251" y="131"/>
                </a:lnTo>
                <a:lnTo>
                  <a:pt x="241" y="140"/>
                </a:lnTo>
                <a:lnTo>
                  <a:pt x="231" y="140"/>
                </a:lnTo>
                <a:lnTo>
                  <a:pt x="222" y="151"/>
                </a:lnTo>
                <a:lnTo>
                  <a:pt x="213" y="151"/>
                </a:lnTo>
                <a:lnTo>
                  <a:pt x="203" y="151"/>
                </a:lnTo>
                <a:lnTo>
                  <a:pt x="194" y="151"/>
                </a:lnTo>
                <a:lnTo>
                  <a:pt x="185" y="161"/>
                </a:lnTo>
                <a:lnTo>
                  <a:pt x="176" y="171"/>
                </a:lnTo>
                <a:lnTo>
                  <a:pt x="166" y="171"/>
                </a:lnTo>
                <a:lnTo>
                  <a:pt x="157" y="181"/>
                </a:lnTo>
                <a:lnTo>
                  <a:pt x="157" y="191"/>
                </a:lnTo>
                <a:lnTo>
                  <a:pt x="148" y="191"/>
                </a:lnTo>
                <a:lnTo>
                  <a:pt x="139" y="191"/>
                </a:lnTo>
                <a:lnTo>
                  <a:pt x="121" y="191"/>
                </a:lnTo>
                <a:lnTo>
                  <a:pt x="111" y="181"/>
                </a:lnTo>
                <a:lnTo>
                  <a:pt x="102" y="171"/>
                </a:lnTo>
                <a:lnTo>
                  <a:pt x="93" y="171"/>
                </a:lnTo>
                <a:lnTo>
                  <a:pt x="82" y="161"/>
                </a:lnTo>
                <a:lnTo>
                  <a:pt x="73" y="161"/>
                </a:lnTo>
                <a:lnTo>
                  <a:pt x="64" y="161"/>
                </a:lnTo>
                <a:lnTo>
                  <a:pt x="54" y="161"/>
                </a:lnTo>
                <a:lnTo>
                  <a:pt x="46" y="161"/>
                </a:lnTo>
                <a:lnTo>
                  <a:pt x="37" y="161"/>
                </a:lnTo>
                <a:lnTo>
                  <a:pt x="27" y="161"/>
                </a:lnTo>
                <a:lnTo>
                  <a:pt x="18" y="161"/>
                </a:lnTo>
                <a:lnTo>
                  <a:pt x="9" y="171"/>
                </a:lnTo>
                <a:lnTo>
                  <a:pt x="9" y="161"/>
                </a:lnTo>
                <a:lnTo>
                  <a:pt x="9" y="151"/>
                </a:lnTo>
                <a:lnTo>
                  <a:pt x="0" y="140"/>
                </a:lnTo>
                <a:lnTo>
                  <a:pt x="9" y="131"/>
                </a:lnTo>
                <a:lnTo>
                  <a:pt x="9" y="121"/>
                </a:lnTo>
                <a:lnTo>
                  <a:pt x="9" y="110"/>
                </a:lnTo>
                <a:lnTo>
                  <a:pt x="9" y="101"/>
                </a:lnTo>
                <a:lnTo>
                  <a:pt x="9" y="91"/>
                </a:lnTo>
                <a:lnTo>
                  <a:pt x="9" y="80"/>
                </a:lnTo>
                <a:lnTo>
                  <a:pt x="18" y="80"/>
                </a:lnTo>
                <a:lnTo>
                  <a:pt x="27" y="80"/>
                </a:lnTo>
                <a:lnTo>
                  <a:pt x="37" y="70"/>
                </a:lnTo>
                <a:lnTo>
                  <a:pt x="46" y="70"/>
                </a:lnTo>
                <a:lnTo>
                  <a:pt x="64" y="60"/>
                </a:lnTo>
                <a:lnTo>
                  <a:pt x="73" y="60"/>
                </a:lnTo>
                <a:lnTo>
                  <a:pt x="93" y="60"/>
                </a:lnTo>
                <a:lnTo>
                  <a:pt x="102" y="60"/>
                </a:lnTo>
                <a:lnTo>
                  <a:pt x="111" y="60"/>
                </a:lnTo>
                <a:lnTo>
                  <a:pt x="129" y="49"/>
                </a:lnTo>
                <a:lnTo>
                  <a:pt x="139" y="49"/>
                </a:lnTo>
                <a:lnTo>
                  <a:pt x="148" y="40"/>
                </a:lnTo>
                <a:lnTo>
                  <a:pt x="157" y="30"/>
                </a:lnTo>
                <a:lnTo>
                  <a:pt x="166" y="20"/>
                </a:lnTo>
                <a:lnTo>
                  <a:pt x="176" y="10"/>
                </a:lnTo>
                <a:lnTo>
                  <a:pt x="185" y="10"/>
                </a:lnTo>
                <a:lnTo>
                  <a:pt x="194" y="0"/>
                </a:lnTo>
                <a:lnTo>
                  <a:pt x="194" y="10"/>
                </a:lnTo>
                <a:lnTo>
                  <a:pt x="203" y="20"/>
                </a:lnTo>
                <a:lnTo>
                  <a:pt x="203" y="30"/>
                </a:lnTo>
                <a:lnTo>
                  <a:pt x="203" y="40"/>
                </a:lnTo>
                <a:lnTo>
                  <a:pt x="213" y="49"/>
                </a:lnTo>
                <a:lnTo>
                  <a:pt x="213" y="60"/>
                </a:lnTo>
                <a:lnTo>
                  <a:pt x="213" y="80"/>
                </a:lnTo>
                <a:lnTo>
                  <a:pt x="222" y="80"/>
                </a:lnTo>
                <a:lnTo>
                  <a:pt x="222" y="91"/>
                </a:lnTo>
                <a:lnTo>
                  <a:pt x="222" y="101"/>
                </a:lnTo>
                <a:lnTo>
                  <a:pt x="231" y="110"/>
                </a:lnTo>
                <a:lnTo>
                  <a:pt x="241" y="110"/>
                </a:lnTo>
                <a:lnTo>
                  <a:pt x="251" y="121"/>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32"/>
          <p:cNvSpPr/>
          <p:nvPr/>
        </p:nvSpPr>
        <p:spPr>
          <a:xfrm>
            <a:off x="6572251" y="2200275"/>
            <a:ext cx="1598613" cy="981075"/>
          </a:xfrm>
          <a:custGeom>
            <a:avLst/>
            <a:gdLst/>
            <a:ahLst/>
            <a:cxnLst/>
            <a:rect l="l" t="t" r="r" b="b"/>
            <a:pathLst>
              <a:path w="391" h="324" extrusionOk="0">
                <a:moveTo>
                  <a:pt x="316" y="233"/>
                </a:moveTo>
                <a:lnTo>
                  <a:pt x="307" y="233"/>
                </a:lnTo>
                <a:lnTo>
                  <a:pt x="297" y="243"/>
                </a:lnTo>
                <a:lnTo>
                  <a:pt x="288" y="243"/>
                </a:lnTo>
                <a:lnTo>
                  <a:pt x="279" y="243"/>
                </a:lnTo>
                <a:lnTo>
                  <a:pt x="270" y="233"/>
                </a:lnTo>
                <a:lnTo>
                  <a:pt x="261" y="233"/>
                </a:lnTo>
                <a:lnTo>
                  <a:pt x="261" y="222"/>
                </a:lnTo>
                <a:lnTo>
                  <a:pt x="251" y="222"/>
                </a:lnTo>
                <a:lnTo>
                  <a:pt x="242" y="222"/>
                </a:lnTo>
                <a:lnTo>
                  <a:pt x="242" y="233"/>
                </a:lnTo>
                <a:lnTo>
                  <a:pt x="234" y="233"/>
                </a:lnTo>
                <a:lnTo>
                  <a:pt x="234" y="243"/>
                </a:lnTo>
                <a:lnTo>
                  <a:pt x="223" y="252"/>
                </a:lnTo>
                <a:lnTo>
                  <a:pt x="214" y="274"/>
                </a:lnTo>
                <a:lnTo>
                  <a:pt x="205" y="295"/>
                </a:lnTo>
                <a:lnTo>
                  <a:pt x="196" y="304"/>
                </a:lnTo>
                <a:lnTo>
                  <a:pt x="185" y="304"/>
                </a:lnTo>
                <a:lnTo>
                  <a:pt x="177" y="304"/>
                </a:lnTo>
                <a:lnTo>
                  <a:pt x="168" y="295"/>
                </a:lnTo>
                <a:lnTo>
                  <a:pt x="158" y="295"/>
                </a:lnTo>
                <a:lnTo>
                  <a:pt x="149" y="295"/>
                </a:lnTo>
                <a:lnTo>
                  <a:pt x="140" y="295"/>
                </a:lnTo>
                <a:lnTo>
                  <a:pt x="140" y="304"/>
                </a:lnTo>
                <a:lnTo>
                  <a:pt x="130" y="313"/>
                </a:lnTo>
                <a:lnTo>
                  <a:pt x="121" y="313"/>
                </a:lnTo>
                <a:lnTo>
                  <a:pt x="121" y="324"/>
                </a:lnTo>
                <a:lnTo>
                  <a:pt x="112" y="313"/>
                </a:lnTo>
                <a:lnTo>
                  <a:pt x="104" y="313"/>
                </a:lnTo>
                <a:lnTo>
                  <a:pt x="94" y="304"/>
                </a:lnTo>
                <a:lnTo>
                  <a:pt x="85" y="304"/>
                </a:lnTo>
                <a:lnTo>
                  <a:pt x="85" y="295"/>
                </a:lnTo>
                <a:lnTo>
                  <a:pt x="85" y="284"/>
                </a:lnTo>
                <a:lnTo>
                  <a:pt x="85" y="274"/>
                </a:lnTo>
                <a:lnTo>
                  <a:pt x="75" y="263"/>
                </a:lnTo>
                <a:lnTo>
                  <a:pt x="65" y="252"/>
                </a:lnTo>
                <a:lnTo>
                  <a:pt x="65" y="243"/>
                </a:lnTo>
                <a:lnTo>
                  <a:pt x="56" y="233"/>
                </a:lnTo>
                <a:lnTo>
                  <a:pt x="47" y="233"/>
                </a:lnTo>
                <a:lnTo>
                  <a:pt x="36" y="222"/>
                </a:lnTo>
                <a:lnTo>
                  <a:pt x="28" y="213"/>
                </a:lnTo>
                <a:lnTo>
                  <a:pt x="19" y="203"/>
                </a:lnTo>
                <a:lnTo>
                  <a:pt x="28" y="192"/>
                </a:lnTo>
                <a:lnTo>
                  <a:pt x="28" y="182"/>
                </a:lnTo>
                <a:lnTo>
                  <a:pt x="28" y="172"/>
                </a:lnTo>
                <a:lnTo>
                  <a:pt x="28" y="161"/>
                </a:lnTo>
                <a:lnTo>
                  <a:pt x="28" y="152"/>
                </a:lnTo>
                <a:lnTo>
                  <a:pt x="19" y="142"/>
                </a:lnTo>
                <a:lnTo>
                  <a:pt x="19" y="131"/>
                </a:lnTo>
                <a:lnTo>
                  <a:pt x="9" y="121"/>
                </a:lnTo>
                <a:lnTo>
                  <a:pt x="9" y="112"/>
                </a:lnTo>
                <a:lnTo>
                  <a:pt x="9" y="91"/>
                </a:lnTo>
                <a:lnTo>
                  <a:pt x="0" y="81"/>
                </a:lnTo>
                <a:lnTo>
                  <a:pt x="0" y="60"/>
                </a:lnTo>
                <a:lnTo>
                  <a:pt x="9" y="60"/>
                </a:lnTo>
                <a:lnTo>
                  <a:pt x="19" y="60"/>
                </a:lnTo>
                <a:lnTo>
                  <a:pt x="28" y="60"/>
                </a:lnTo>
                <a:lnTo>
                  <a:pt x="36" y="60"/>
                </a:lnTo>
                <a:lnTo>
                  <a:pt x="47" y="60"/>
                </a:lnTo>
                <a:lnTo>
                  <a:pt x="56" y="60"/>
                </a:lnTo>
                <a:lnTo>
                  <a:pt x="65" y="60"/>
                </a:lnTo>
                <a:lnTo>
                  <a:pt x="75" y="70"/>
                </a:lnTo>
                <a:lnTo>
                  <a:pt x="85" y="70"/>
                </a:lnTo>
                <a:lnTo>
                  <a:pt x="94" y="81"/>
                </a:lnTo>
                <a:lnTo>
                  <a:pt x="104" y="91"/>
                </a:lnTo>
                <a:lnTo>
                  <a:pt x="121" y="91"/>
                </a:lnTo>
                <a:lnTo>
                  <a:pt x="130" y="91"/>
                </a:lnTo>
                <a:lnTo>
                  <a:pt x="140" y="91"/>
                </a:lnTo>
                <a:lnTo>
                  <a:pt x="140" y="81"/>
                </a:lnTo>
                <a:lnTo>
                  <a:pt x="149" y="70"/>
                </a:lnTo>
                <a:lnTo>
                  <a:pt x="158" y="70"/>
                </a:lnTo>
                <a:lnTo>
                  <a:pt x="168" y="60"/>
                </a:lnTo>
                <a:lnTo>
                  <a:pt x="177" y="50"/>
                </a:lnTo>
                <a:lnTo>
                  <a:pt x="185" y="50"/>
                </a:lnTo>
                <a:lnTo>
                  <a:pt x="196" y="50"/>
                </a:lnTo>
                <a:lnTo>
                  <a:pt x="205" y="50"/>
                </a:lnTo>
                <a:lnTo>
                  <a:pt x="214" y="39"/>
                </a:lnTo>
                <a:lnTo>
                  <a:pt x="223" y="39"/>
                </a:lnTo>
                <a:lnTo>
                  <a:pt x="234" y="30"/>
                </a:lnTo>
                <a:lnTo>
                  <a:pt x="234" y="20"/>
                </a:lnTo>
                <a:lnTo>
                  <a:pt x="242" y="20"/>
                </a:lnTo>
                <a:lnTo>
                  <a:pt x="251" y="10"/>
                </a:lnTo>
                <a:lnTo>
                  <a:pt x="261" y="10"/>
                </a:lnTo>
                <a:lnTo>
                  <a:pt x="270" y="10"/>
                </a:lnTo>
                <a:lnTo>
                  <a:pt x="270" y="0"/>
                </a:lnTo>
                <a:lnTo>
                  <a:pt x="288" y="0"/>
                </a:lnTo>
                <a:lnTo>
                  <a:pt x="297" y="0"/>
                </a:lnTo>
                <a:lnTo>
                  <a:pt x="307" y="0"/>
                </a:lnTo>
                <a:lnTo>
                  <a:pt x="316" y="10"/>
                </a:lnTo>
                <a:lnTo>
                  <a:pt x="325" y="10"/>
                </a:lnTo>
                <a:lnTo>
                  <a:pt x="335" y="20"/>
                </a:lnTo>
                <a:lnTo>
                  <a:pt x="344" y="20"/>
                </a:lnTo>
                <a:lnTo>
                  <a:pt x="344" y="30"/>
                </a:lnTo>
                <a:lnTo>
                  <a:pt x="354" y="39"/>
                </a:lnTo>
                <a:lnTo>
                  <a:pt x="354" y="50"/>
                </a:lnTo>
                <a:lnTo>
                  <a:pt x="354" y="60"/>
                </a:lnTo>
                <a:lnTo>
                  <a:pt x="363" y="60"/>
                </a:lnTo>
                <a:lnTo>
                  <a:pt x="363" y="70"/>
                </a:lnTo>
                <a:lnTo>
                  <a:pt x="372" y="81"/>
                </a:lnTo>
                <a:lnTo>
                  <a:pt x="382" y="91"/>
                </a:lnTo>
                <a:lnTo>
                  <a:pt x="382" y="101"/>
                </a:lnTo>
                <a:lnTo>
                  <a:pt x="391" y="112"/>
                </a:lnTo>
                <a:lnTo>
                  <a:pt x="391" y="101"/>
                </a:lnTo>
                <a:lnTo>
                  <a:pt x="382" y="112"/>
                </a:lnTo>
                <a:lnTo>
                  <a:pt x="372" y="121"/>
                </a:lnTo>
                <a:lnTo>
                  <a:pt x="372" y="131"/>
                </a:lnTo>
                <a:lnTo>
                  <a:pt x="363" y="131"/>
                </a:lnTo>
                <a:lnTo>
                  <a:pt x="354" y="131"/>
                </a:lnTo>
                <a:lnTo>
                  <a:pt x="354" y="142"/>
                </a:lnTo>
                <a:lnTo>
                  <a:pt x="344" y="152"/>
                </a:lnTo>
                <a:lnTo>
                  <a:pt x="344" y="161"/>
                </a:lnTo>
                <a:lnTo>
                  <a:pt x="335" y="161"/>
                </a:lnTo>
                <a:lnTo>
                  <a:pt x="335" y="172"/>
                </a:lnTo>
                <a:lnTo>
                  <a:pt x="335" y="182"/>
                </a:lnTo>
                <a:lnTo>
                  <a:pt x="325" y="182"/>
                </a:lnTo>
                <a:lnTo>
                  <a:pt x="325" y="192"/>
                </a:lnTo>
                <a:lnTo>
                  <a:pt x="325" y="203"/>
                </a:lnTo>
                <a:lnTo>
                  <a:pt x="325" y="213"/>
                </a:lnTo>
                <a:lnTo>
                  <a:pt x="325" y="222"/>
                </a:lnTo>
                <a:lnTo>
                  <a:pt x="316" y="233"/>
                </a:lnTo>
                <a:close/>
              </a:path>
            </a:pathLst>
          </a:custGeom>
          <a:solidFill>
            <a:srgbClr val="F7F705"/>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32"/>
          <p:cNvSpPr/>
          <p:nvPr/>
        </p:nvSpPr>
        <p:spPr>
          <a:xfrm>
            <a:off x="5930900" y="2133600"/>
            <a:ext cx="760413" cy="769144"/>
          </a:xfrm>
          <a:custGeom>
            <a:avLst/>
            <a:gdLst/>
            <a:ahLst/>
            <a:cxnLst/>
            <a:rect l="l" t="t" r="r" b="b"/>
            <a:pathLst>
              <a:path w="186" h="254" extrusionOk="0">
                <a:moveTo>
                  <a:pt x="177" y="223"/>
                </a:moveTo>
                <a:lnTo>
                  <a:pt x="168" y="213"/>
                </a:lnTo>
                <a:lnTo>
                  <a:pt x="158" y="213"/>
                </a:lnTo>
                <a:lnTo>
                  <a:pt x="149" y="203"/>
                </a:lnTo>
                <a:lnTo>
                  <a:pt x="141" y="203"/>
                </a:lnTo>
                <a:lnTo>
                  <a:pt x="131" y="203"/>
                </a:lnTo>
                <a:lnTo>
                  <a:pt x="121" y="203"/>
                </a:lnTo>
                <a:lnTo>
                  <a:pt x="112" y="203"/>
                </a:lnTo>
                <a:lnTo>
                  <a:pt x="112" y="213"/>
                </a:lnTo>
                <a:lnTo>
                  <a:pt x="102" y="213"/>
                </a:lnTo>
                <a:lnTo>
                  <a:pt x="93" y="213"/>
                </a:lnTo>
                <a:lnTo>
                  <a:pt x="93" y="223"/>
                </a:lnTo>
                <a:lnTo>
                  <a:pt x="84" y="223"/>
                </a:lnTo>
                <a:lnTo>
                  <a:pt x="73" y="223"/>
                </a:lnTo>
                <a:lnTo>
                  <a:pt x="73" y="233"/>
                </a:lnTo>
                <a:lnTo>
                  <a:pt x="65" y="233"/>
                </a:lnTo>
                <a:lnTo>
                  <a:pt x="56" y="243"/>
                </a:lnTo>
                <a:lnTo>
                  <a:pt x="56" y="254"/>
                </a:lnTo>
                <a:lnTo>
                  <a:pt x="46" y="254"/>
                </a:lnTo>
                <a:lnTo>
                  <a:pt x="37" y="254"/>
                </a:lnTo>
                <a:lnTo>
                  <a:pt x="28" y="254"/>
                </a:lnTo>
                <a:lnTo>
                  <a:pt x="19" y="254"/>
                </a:lnTo>
                <a:lnTo>
                  <a:pt x="9" y="254"/>
                </a:lnTo>
                <a:lnTo>
                  <a:pt x="0" y="254"/>
                </a:lnTo>
                <a:lnTo>
                  <a:pt x="9" y="243"/>
                </a:lnTo>
                <a:lnTo>
                  <a:pt x="19" y="233"/>
                </a:lnTo>
                <a:lnTo>
                  <a:pt x="19" y="223"/>
                </a:lnTo>
                <a:lnTo>
                  <a:pt x="28" y="223"/>
                </a:lnTo>
                <a:lnTo>
                  <a:pt x="37" y="213"/>
                </a:lnTo>
                <a:lnTo>
                  <a:pt x="46" y="203"/>
                </a:lnTo>
                <a:lnTo>
                  <a:pt x="56" y="203"/>
                </a:lnTo>
                <a:lnTo>
                  <a:pt x="56" y="193"/>
                </a:lnTo>
                <a:lnTo>
                  <a:pt x="65" y="193"/>
                </a:lnTo>
                <a:lnTo>
                  <a:pt x="65" y="183"/>
                </a:lnTo>
                <a:lnTo>
                  <a:pt x="73" y="173"/>
                </a:lnTo>
                <a:lnTo>
                  <a:pt x="73" y="163"/>
                </a:lnTo>
                <a:lnTo>
                  <a:pt x="73" y="152"/>
                </a:lnTo>
                <a:lnTo>
                  <a:pt x="65" y="142"/>
                </a:lnTo>
                <a:lnTo>
                  <a:pt x="65" y="132"/>
                </a:lnTo>
                <a:lnTo>
                  <a:pt x="73" y="112"/>
                </a:lnTo>
                <a:lnTo>
                  <a:pt x="73" y="102"/>
                </a:lnTo>
                <a:lnTo>
                  <a:pt x="73" y="92"/>
                </a:lnTo>
                <a:lnTo>
                  <a:pt x="73" y="72"/>
                </a:lnTo>
                <a:lnTo>
                  <a:pt x="84" y="61"/>
                </a:lnTo>
                <a:lnTo>
                  <a:pt x="93" y="30"/>
                </a:lnTo>
                <a:lnTo>
                  <a:pt x="102" y="30"/>
                </a:lnTo>
                <a:lnTo>
                  <a:pt x="112" y="30"/>
                </a:lnTo>
                <a:lnTo>
                  <a:pt x="121" y="20"/>
                </a:lnTo>
                <a:lnTo>
                  <a:pt x="131" y="11"/>
                </a:lnTo>
                <a:lnTo>
                  <a:pt x="141" y="11"/>
                </a:lnTo>
                <a:lnTo>
                  <a:pt x="141" y="0"/>
                </a:lnTo>
                <a:lnTo>
                  <a:pt x="149" y="0"/>
                </a:lnTo>
                <a:lnTo>
                  <a:pt x="149" y="11"/>
                </a:lnTo>
                <a:lnTo>
                  <a:pt x="149" y="20"/>
                </a:lnTo>
                <a:lnTo>
                  <a:pt x="149" y="30"/>
                </a:lnTo>
                <a:lnTo>
                  <a:pt x="149" y="41"/>
                </a:lnTo>
                <a:lnTo>
                  <a:pt x="149" y="51"/>
                </a:lnTo>
                <a:lnTo>
                  <a:pt x="141" y="61"/>
                </a:lnTo>
                <a:lnTo>
                  <a:pt x="149" y="72"/>
                </a:lnTo>
                <a:lnTo>
                  <a:pt x="149" y="81"/>
                </a:lnTo>
                <a:lnTo>
                  <a:pt x="149" y="92"/>
                </a:lnTo>
                <a:lnTo>
                  <a:pt x="158" y="81"/>
                </a:lnTo>
                <a:lnTo>
                  <a:pt x="158" y="102"/>
                </a:lnTo>
                <a:lnTo>
                  <a:pt x="168" y="112"/>
                </a:lnTo>
                <a:lnTo>
                  <a:pt x="168" y="132"/>
                </a:lnTo>
                <a:lnTo>
                  <a:pt x="168" y="142"/>
                </a:lnTo>
                <a:lnTo>
                  <a:pt x="177" y="152"/>
                </a:lnTo>
                <a:lnTo>
                  <a:pt x="177" y="163"/>
                </a:lnTo>
                <a:lnTo>
                  <a:pt x="186" y="173"/>
                </a:lnTo>
                <a:lnTo>
                  <a:pt x="186" y="183"/>
                </a:lnTo>
                <a:lnTo>
                  <a:pt x="186" y="193"/>
                </a:lnTo>
                <a:lnTo>
                  <a:pt x="186" y="203"/>
                </a:lnTo>
                <a:lnTo>
                  <a:pt x="186" y="213"/>
                </a:lnTo>
                <a:lnTo>
                  <a:pt x="177" y="223"/>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32"/>
          <p:cNvSpPr/>
          <p:nvPr/>
        </p:nvSpPr>
        <p:spPr>
          <a:xfrm>
            <a:off x="7291388" y="1340644"/>
            <a:ext cx="952500" cy="1010841"/>
          </a:xfrm>
          <a:custGeom>
            <a:avLst/>
            <a:gdLst/>
            <a:ahLst/>
            <a:cxnLst/>
            <a:rect l="l" t="t" r="r" b="b"/>
            <a:pathLst>
              <a:path w="233" h="334" extrusionOk="0">
                <a:moveTo>
                  <a:pt x="176" y="334"/>
                </a:moveTo>
                <a:lnTo>
                  <a:pt x="176" y="323"/>
                </a:lnTo>
                <a:lnTo>
                  <a:pt x="166" y="314"/>
                </a:lnTo>
                <a:lnTo>
                  <a:pt x="166" y="304"/>
                </a:lnTo>
                <a:lnTo>
                  <a:pt x="157" y="304"/>
                </a:lnTo>
                <a:lnTo>
                  <a:pt x="149" y="293"/>
                </a:lnTo>
                <a:lnTo>
                  <a:pt x="138" y="293"/>
                </a:lnTo>
                <a:lnTo>
                  <a:pt x="130" y="284"/>
                </a:lnTo>
                <a:lnTo>
                  <a:pt x="121" y="284"/>
                </a:lnTo>
                <a:lnTo>
                  <a:pt x="112" y="284"/>
                </a:lnTo>
                <a:lnTo>
                  <a:pt x="93" y="284"/>
                </a:lnTo>
                <a:lnTo>
                  <a:pt x="93" y="293"/>
                </a:lnTo>
                <a:lnTo>
                  <a:pt x="84" y="293"/>
                </a:lnTo>
                <a:lnTo>
                  <a:pt x="74" y="293"/>
                </a:lnTo>
                <a:lnTo>
                  <a:pt x="65" y="304"/>
                </a:lnTo>
                <a:lnTo>
                  <a:pt x="56" y="304"/>
                </a:lnTo>
                <a:lnTo>
                  <a:pt x="46" y="293"/>
                </a:lnTo>
                <a:lnTo>
                  <a:pt x="37" y="293"/>
                </a:lnTo>
                <a:lnTo>
                  <a:pt x="28" y="284"/>
                </a:lnTo>
                <a:lnTo>
                  <a:pt x="28" y="273"/>
                </a:lnTo>
                <a:lnTo>
                  <a:pt x="28" y="262"/>
                </a:lnTo>
                <a:lnTo>
                  <a:pt x="17" y="262"/>
                </a:lnTo>
                <a:lnTo>
                  <a:pt x="17" y="243"/>
                </a:lnTo>
                <a:lnTo>
                  <a:pt x="17" y="232"/>
                </a:lnTo>
                <a:lnTo>
                  <a:pt x="9" y="223"/>
                </a:lnTo>
                <a:lnTo>
                  <a:pt x="9" y="213"/>
                </a:lnTo>
                <a:lnTo>
                  <a:pt x="9" y="202"/>
                </a:lnTo>
                <a:lnTo>
                  <a:pt x="0" y="192"/>
                </a:lnTo>
                <a:lnTo>
                  <a:pt x="0" y="182"/>
                </a:lnTo>
                <a:lnTo>
                  <a:pt x="9" y="172"/>
                </a:lnTo>
                <a:lnTo>
                  <a:pt x="17" y="172"/>
                </a:lnTo>
                <a:lnTo>
                  <a:pt x="28" y="172"/>
                </a:lnTo>
                <a:lnTo>
                  <a:pt x="37" y="172"/>
                </a:lnTo>
                <a:lnTo>
                  <a:pt x="46" y="161"/>
                </a:lnTo>
                <a:lnTo>
                  <a:pt x="56" y="161"/>
                </a:lnTo>
                <a:lnTo>
                  <a:pt x="65" y="161"/>
                </a:lnTo>
                <a:lnTo>
                  <a:pt x="74" y="151"/>
                </a:lnTo>
                <a:lnTo>
                  <a:pt x="84" y="151"/>
                </a:lnTo>
                <a:lnTo>
                  <a:pt x="84" y="131"/>
                </a:lnTo>
                <a:lnTo>
                  <a:pt x="84" y="122"/>
                </a:lnTo>
                <a:lnTo>
                  <a:pt x="84" y="111"/>
                </a:lnTo>
                <a:lnTo>
                  <a:pt x="74" y="101"/>
                </a:lnTo>
                <a:lnTo>
                  <a:pt x="65" y="80"/>
                </a:lnTo>
                <a:lnTo>
                  <a:pt x="65" y="70"/>
                </a:lnTo>
                <a:lnTo>
                  <a:pt x="74" y="61"/>
                </a:lnTo>
                <a:lnTo>
                  <a:pt x="84" y="61"/>
                </a:lnTo>
                <a:lnTo>
                  <a:pt x="93" y="49"/>
                </a:lnTo>
                <a:lnTo>
                  <a:pt x="102" y="49"/>
                </a:lnTo>
                <a:lnTo>
                  <a:pt x="112" y="40"/>
                </a:lnTo>
                <a:lnTo>
                  <a:pt x="121" y="31"/>
                </a:lnTo>
                <a:lnTo>
                  <a:pt x="130" y="31"/>
                </a:lnTo>
                <a:lnTo>
                  <a:pt x="130" y="20"/>
                </a:lnTo>
                <a:lnTo>
                  <a:pt x="138" y="20"/>
                </a:lnTo>
                <a:lnTo>
                  <a:pt x="157" y="20"/>
                </a:lnTo>
                <a:lnTo>
                  <a:pt x="166" y="10"/>
                </a:lnTo>
                <a:lnTo>
                  <a:pt x="176" y="0"/>
                </a:lnTo>
                <a:lnTo>
                  <a:pt x="176" y="10"/>
                </a:lnTo>
                <a:lnTo>
                  <a:pt x="186" y="20"/>
                </a:lnTo>
                <a:lnTo>
                  <a:pt x="195" y="20"/>
                </a:lnTo>
                <a:lnTo>
                  <a:pt x="195" y="31"/>
                </a:lnTo>
                <a:lnTo>
                  <a:pt x="205" y="31"/>
                </a:lnTo>
                <a:lnTo>
                  <a:pt x="205" y="40"/>
                </a:lnTo>
                <a:lnTo>
                  <a:pt x="205" y="49"/>
                </a:lnTo>
                <a:lnTo>
                  <a:pt x="205" y="61"/>
                </a:lnTo>
                <a:lnTo>
                  <a:pt x="214" y="61"/>
                </a:lnTo>
                <a:lnTo>
                  <a:pt x="223" y="61"/>
                </a:lnTo>
                <a:lnTo>
                  <a:pt x="233" y="61"/>
                </a:lnTo>
                <a:lnTo>
                  <a:pt x="233" y="70"/>
                </a:lnTo>
                <a:lnTo>
                  <a:pt x="223" y="80"/>
                </a:lnTo>
                <a:lnTo>
                  <a:pt x="214" y="101"/>
                </a:lnTo>
                <a:lnTo>
                  <a:pt x="214" y="111"/>
                </a:lnTo>
                <a:lnTo>
                  <a:pt x="205" y="122"/>
                </a:lnTo>
                <a:lnTo>
                  <a:pt x="195" y="141"/>
                </a:lnTo>
                <a:lnTo>
                  <a:pt x="195" y="172"/>
                </a:lnTo>
                <a:lnTo>
                  <a:pt x="195" y="182"/>
                </a:lnTo>
                <a:lnTo>
                  <a:pt x="186" y="213"/>
                </a:lnTo>
                <a:lnTo>
                  <a:pt x="186" y="232"/>
                </a:lnTo>
                <a:lnTo>
                  <a:pt x="186" y="253"/>
                </a:lnTo>
                <a:lnTo>
                  <a:pt x="186" y="273"/>
                </a:lnTo>
                <a:lnTo>
                  <a:pt x="186" y="293"/>
                </a:lnTo>
                <a:lnTo>
                  <a:pt x="176" y="323"/>
                </a:lnTo>
                <a:lnTo>
                  <a:pt x="176" y="334"/>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32"/>
          <p:cNvSpPr/>
          <p:nvPr/>
        </p:nvSpPr>
        <p:spPr>
          <a:xfrm>
            <a:off x="3694113" y="3232547"/>
            <a:ext cx="604837" cy="581025"/>
          </a:xfrm>
          <a:custGeom>
            <a:avLst/>
            <a:gdLst/>
            <a:ahLst/>
            <a:cxnLst/>
            <a:rect l="l" t="t" r="r" b="b"/>
            <a:pathLst>
              <a:path w="148" h="192" extrusionOk="0">
                <a:moveTo>
                  <a:pt x="73" y="192"/>
                </a:moveTo>
                <a:lnTo>
                  <a:pt x="73" y="172"/>
                </a:lnTo>
                <a:lnTo>
                  <a:pt x="73" y="161"/>
                </a:lnTo>
                <a:lnTo>
                  <a:pt x="73" y="151"/>
                </a:lnTo>
                <a:lnTo>
                  <a:pt x="73" y="142"/>
                </a:lnTo>
                <a:lnTo>
                  <a:pt x="73" y="131"/>
                </a:lnTo>
                <a:lnTo>
                  <a:pt x="64" y="122"/>
                </a:lnTo>
                <a:lnTo>
                  <a:pt x="64" y="112"/>
                </a:lnTo>
                <a:lnTo>
                  <a:pt x="55" y="101"/>
                </a:lnTo>
                <a:lnTo>
                  <a:pt x="45" y="91"/>
                </a:lnTo>
                <a:lnTo>
                  <a:pt x="45" y="81"/>
                </a:lnTo>
                <a:lnTo>
                  <a:pt x="37" y="70"/>
                </a:lnTo>
                <a:lnTo>
                  <a:pt x="28" y="61"/>
                </a:lnTo>
                <a:lnTo>
                  <a:pt x="19" y="50"/>
                </a:lnTo>
                <a:lnTo>
                  <a:pt x="9" y="50"/>
                </a:lnTo>
                <a:lnTo>
                  <a:pt x="0" y="40"/>
                </a:lnTo>
                <a:lnTo>
                  <a:pt x="9" y="30"/>
                </a:lnTo>
                <a:lnTo>
                  <a:pt x="19" y="30"/>
                </a:lnTo>
                <a:lnTo>
                  <a:pt x="19" y="21"/>
                </a:lnTo>
                <a:lnTo>
                  <a:pt x="28" y="21"/>
                </a:lnTo>
                <a:lnTo>
                  <a:pt x="37" y="10"/>
                </a:lnTo>
                <a:lnTo>
                  <a:pt x="45" y="0"/>
                </a:lnTo>
                <a:lnTo>
                  <a:pt x="55" y="0"/>
                </a:lnTo>
                <a:lnTo>
                  <a:pt x="64" y="0"/>
                </a:lnTo>
                <a:lnTo>
                  <a:pt x="73" y="0"/>
                </a:lnTo>
                <a:lnTo>
                  <a:pt x="83" y="10"/>
                </a:lnTo>
                <a:lnTo>
                  <a:pt x="92" y="10"/>
                </a:lnTo>
                <a:lnTo>
                  <a:pt x="92" y="21"/>
                </a:lnTo>
                <a:lnTo>
                  <a:pt x="101" y="21"/>
                </a:lnTo>
                <a:lnTo>
                  <a:pt x="111" y="21"/>
                </a:lnTo>
                <a:lnTo>
                  <a:pt x="111" y="30"/>
                </a:lnTo>
                <a:lnTo>
                  <a:pt x="120" y="30"/>
                </a:lnTo>
                <a:lnTo>
                  <a:pt x="129" y="30"/>
                </a:lnTo>
                <a:lnTo>
                  <a:pt x="139" y="40"/>
                </a:lnTo>
                <a:lnTo>
                  <a:pt x="148" y="40"/>
                </a:lnTo>
                <a:lnTo>
                  <a:pt x="139" y="50"/>
                </a:lnTo>
                <a:lnTo>
                  <a:pt x="139" y="61"/>
                </a:lnTo>
                <a:lnTo>
                  <a:pt x="129" y="70"/>
                </a:lnTo>
                <a:lnTo>
                  <a:pt x="129" y="81"/>
                </a:lnTo>
                <a:lnTo>
                  <a:pt x="120" y="101"/>
                </a:lnTo>
                <a:lnTo>
                  <a:pt x="129" y="112"/>
                </a:lnTo>
                <a:lnTo>
                  <a:pt x="129" y="122"/>
                </a:lnTo>
                <a:lnTo>
                  <a:pt x="120" y="122"/>
                </a:lnTo>
                <a:lnTo>
                  <a:pt x="120" y="131"/>
                </a:lnTo>
                <a:lnTo>
                  <a:pt x="111" y="142"/>
                </a:lnTo>
                <a:lnTo>
                  <a:pt x="111" y="151"/>
                </a:lnTo>
                <a:lnTo>
                  <a:pt x="111" y="161"/>
                </a:lnTo>
                <a:lnTo>
                  <a:pt x="101" y="161"/>
                </a:lnTo>
                <a:lnTo>
                  <a:pt x="101" y="172"/>
                </a:lnTo>
                <a:lnTo>
                  <a:pt x="92" y="172"/>
                </a:lnTo>
                <a:lnTo>
                  <a:pt x="83" y="182"/>
                </a:lnTo>
                <a:lnTo>
                  <a:pt x="73" y="192"/>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32"/>
          <p:cNvSpPr/>
          <p:nvPr/>
        </p:nvSpPr>
        <p:spPr>
          <a:xfrm>
            <a:off x="3016250" y="3356372"/>
            <a:ext cx="1095375" cy="859631"/>
          </a:xfrm>
          <a:custGeom>
            <a:avLst/>
            <a:gdLst/>
            <a:ahLst/>
            <a:cxnLst/>
            <a:rect l="l" t="t" r="r" b="b"/>
            <a:pathLst>
              <a:path w="268" h="284" extrusionOk="0">
                <a:moveTo>
                  <a:pt x="194" y="284"/>
                </a:moveTo>
                <a:lnTo>
                  <a:pt x="185" y="284"/>
                </a:lnTo>
                <a:lnTo>
                  <a:pt x="147" y="273"/>
                </a:lnTo>
                <a:lnTo>
                  <a:pt x="138" y="273"/>
                </a:lnTo>
                <a:lnTo>
                  <a:pt x="130" y="273"/>
                </a:lnTo>
                <a:lnTo>
                  <a:pt x="121" y="263"/>
                </a:lnTo>
                <a:lnTo>
                  <a:pt x="102" y="263"/>
                </a:lnTo>
                <a:lnTo>
                  <a:pt x="93" y="263"/>
                </a:lnTo>
                <a:lnTo>
                  <a:pt x="64" y="263"/>
                </a:lnTo>
                <a:lnTo>
                  <a:pt x="18" y="263"/>
                </a:lnTo>
                <a:lnTo>
                  <a:pt x="9" y="263"/>
                </a:lnTo>
                <a:lnTo>
                  <a:pt x="9" y="254"/>
                </a:lnTo>
                <a:lnTo>
                  <a:pt x="0" y="254"/>
                </a:lnTo>
                <a:lnTo>
                  <a:pt x="0" y="243"/>
                </a:lnTo>
                <a:lnTo>
                  <a:pt x="0" y="233"/>
                </a:lnTo>
                <a:lnTo>
                  <a:pt x="0" y="223"/>
                </a:lnTo>
                <a:lnTo>
                  <a:pt x="9" y="212"/>
                </a:lnTo>
                <a:lnTo>
                  <a:pt x="9" y="203"/>
                </a:lnTo>
                <a:lnTo>
                  <a:pt x="9" y="193"/>
                </a:lnTo>
                <a:lnTo>
                  <a:pt x="18" y="183"/>
                </a:lnTo>
                <a:lnTo>
                  <a:pt x="18" y="172"/>
                </a:lnTo>
                <a:lnTo>
                  <a:pt x="9" y="152"/>
                </a:lnTo>
                <a:lnTo>
                  <a:pt x="9" y="141"/>
                </a:lnTo>
                <a:lnTo>
                  <a:pt x="9" y="132"/>
                </a:lnTo>
                <a:lnTo>
                  <a:pt x="9" y="121"/>
                </a:lnTo>
                <a:lnTo>
                  <a:pt x="9" y="111"/>
                </a:lnTo>
                <a:lnTo>
                  <a:pt x="18" y="111"/>
                </a:lnTo>
                <a:lnTo>
                  <a:pt x="18" y="102"/>
                </a:lnTo>
                <a:lnTo>
                  <a:pt x="27" y="102"/>
                </a:lnTo>
                <a:lnTo>
                  <a:pt x="36" y="102"/>
                </a:lnTo>
                <a:lnTo>
                  <a:pt x="45" y="102"/>
                </a:lnTo>
                <a:lnTo>
                  <a:pt x="54" y="102"/>
                </a:lnTo>
                <a:lnTo>
                  <a:pt x="64" y="102"/>
                </a:lnTo>
                <a:lnTo>
                  <a:pt x="73" y="102"/>
                </a:lnTo>
                <a:lnTo>
                  <a:pt x="83" y="91"/>
                </a:lnTo>
                <a:lnTo>
                  <a:pt x="93" y="81"/>
                </a:lnTo>
                <a:lnTo>
                  <a:pt x="93" y="51"/>
                </a:lnTo>
                <a:lnTo>
                  <a:pt x="102" y="20"/>
                </a:lnTo>
                <a:lnTo>
                  <a:pt x="102" y="0"/>
                </a:lnTo>
                <a:lnTo>
                  <a:pt x="111" y="0"/>
                </a:lnTo>
                <a:lnTo>
                  <a:pt x="121" y="0"/>
                </a:lnTo>
                <a:lnTo>
                  <a:pt x="138" y="0"/>
                </a:lnTo>
                <a:lnTo>
                  <a:pt x="147" y="0"/>
                </a:lnTo>
                <a:lnTo>
                  <a:pt x="157" y="0"/>
                </a:lnTo>
                <a:lnTo>
                  <a:pt x="166" y="0"/>
                </a:lnTo>
                <a:lnTo>
                  <a:pt x="175" y="11"/>
                </a:lnTo>
                <a:lnTo>
                  <a:pt x="185" y="11"/>
                </a:lnTo>
                <a:lnTo>
                  <a:pt x="194" y="20"/>
                </a:lnTo>
                <a:lnTo>
                  <a:pt x="203" y="29"/>
                </a:lnTo>
                <a:lnTo>
                  <a:pt x="213" y="41"/>
                </a:lnTo>
                <a:lnTo>
                  <a:pt x="213" y="51"/>
                </a:lnTo>
                <a:lnTo>
                  <a:pt x="222" y="60"/>
                </a:lnTo>
                <a:lnTo>
                  <a:pt x="232" y="71"/>
                </a:lnTo>
                <a:lnTo>
                  <a:pt x="232" y="81"/>
                </a:lnTo>
                <a:lnTo>
                  <a:pt x="240" y="91"/>
                </a:lnTo>
                <a:lnTo>
                  <a:pt x="240" y="102"/>
                </a:lnTo>
                <a:lnTo>
                  <a:pt x="240" y="111"/>
                </a:lnTo>
                <a:lnTo>
                  <a:pt x="240" y="121"/>
                </a:lnTo>
                <a:lnTo>
                  <a:pt x="240" y="132"/>
                </a:lnTo>
                <a:lnTo>
                  <a:pt x="240" y="152"/>
                </a:lnTo>
                <a:lnTo>
                  <a:pt x="259" y="152"/>
                </a:lnTo>
                <a:lnTo>
                  <a:pt x="259" y="163"/>
                </a:lnTo>
                <a:lnTo>
                  <a:pt x="268" y="172"/>
                </a:lnTo>
                <a:lnTo>
                  <a:pt x="259" y="172"/>
                </a:lnTo>
                <a:lnTo>
                  <a:pt x="268" y="183"/>
                </a:lnTo>
                <a:lnTo>
                  <a:pt x="268" y="193"/>
                </a:lnTo>
                <a:lnTo>
                  <a:pt x="259" y="193"/>
                </a:lnTo>
                <a:lnTo>
                  <a:pt x="240" y="193"/>
                </a:lnTo>
                <a:lnTo>
                  <a:pt x="232" y="193"/>
                </a:lnTo>
                <a:lnTo>
                  <a:pt x="232" y="203"/>
                </a:lnTo>
                <a:lnTo>
                  <a:pt x="232" y="212"/>
                </a:lnTo>
                <a:lnTo>
                  <a:pt x="222" y="223"/>
                </a:lnTo>
                <a:lnTo>
                  <a:pt x="222" y="233"/>
                </a:lnTo>
                <a:lnTo>
                  <a:pt x="222" y="243"/>
                </a:lnTo>
                <a:lnTo>
                  <a:pt x="194" y="254"/>
                </a:lnTo>
                <a:lnTo>
                  <a:pt x="194" y="263"/>
                </a:lnTo>
                <a:lnTo>
                  <a:pt x="194" y="273"/>
                </a:lnTo>
                <a:lnTo>
                  <a:pt x="194" y="284"/>
                </a:lnTo>
                <a:close/>
              </a:path>
            </a:pathLst>
          </a:custGeom>
          <a:solidFill>
            <a:srgbClr val="66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32"/>
          <p:cNvSpPr/>
          <p:nvPr/>
        </p:nvSpPr>
        <p:spPr>
          <a:xfrm>
            <a:off x="5214938" y="3293269"/>
            <a:ext cx="833437" cy="396479"/>
          </a:xfrm>
          <a:custGeom>
            <a:avLst/>
            <a:gdLst/>
            <a:ahLst/>
            <a:cxnLst/>
            <a:rect l="l" t="t" r="r" b="b"/>
            <a:pathLst>
              <a:path w="204" h="131" extrusionOk="0">
                <a:moveTo>
                  <a:pt x="204" y="91"/>
                </a:moveTo>
                <a:lnTo>
                  <a:pt x="186" y="111"/>
                </a:lnTo>
                <a:lnTo>
                  <a:pt x="177" y="111"/>
                </a:lnTo>
                <a:lnTo>
                  <a:pt x="168" y="111"/>
                </a:lnTo>
                <a:lnTo>
                  <a:pt x="168" y="121"/>
                </a:lnTo>
                <a:lnTo>
                  <a:pt x="157" y="131"/>
                </a:lnTo>
                <a:lnTo>
                  <a:pt x="140" y="131"/>
                </a:lnTo>
                <a:lnTo>
                  <a:pt x="130" y="121"/>
                </a:lnTo>
                <a:lnTo>
                  <a:pt x="121" y="121"/>
                </a:lnTo>
                <a:lnTo>
                  <a:pt x="103" y="121"/>
                </a:lnTo>
                <a:lnTo>
                  <a:pt x="93" y="121"/>
                </a:lnTo>
                <a:lnTo>
                  <a:pt x="83" y="111"/>
                </a:lnTo>
                <a:lnTo>
                  <a:pt x="74" y="111"/>
                </a:lnTo>
                <a:lnTo>
                  <a:pt x="65" y="100"/>
                </a:lnTo>
                <a:lnTo>
                  <a:pt x="47" y="111"/>
                </a:lnTo>
                <a:lnTo>
                  <a:pt x="37" y="111"/>
                </a:lnTo>
                <a:lnTo>
                  <a:pt x="37" y="100"/>
                </a:lnTo>
                <a:lnTo>
                  <a:pt x="28" y="100"/>
                </a:lnTo>
                <a:lnTo>
                  <a:pt x="19" y="100"/>
                </a:lnTo>
                <a:lnTo>
                  <a:pt x="19" y="111"/>
                </a:lnTo>
                <a:lnTo>
                  <a:pt x="10" y="111"/>
                </a:lnTo>
                <a:lnTo>
                  <a:pt x="0" y="80"/>
                </a:lnTo>
                <a:lnTo>
                  <a:pt x="10" y="61"/>
                </a:lnTo>
                <a:lnTo>
                  <a:pt x="19" y="41"/>
                </a:lnTo>
                <a:lnTo>
                  <a:pt x="37" y="31"/>
                </a:lnTo>
                <a:lnTo>
                  <a:pt x="47" y="20"/>
                </a:lnTo>
                <a:lnTo>
                  <a:pt x="65" y="10"/>
                </a:lnTo>
                <a:lnTo>
                  <a:pt x="74" y="0"/>
                </a:lnTo>
                <a:lnTo>
                  <a:pt x="83" y="0"/>
                </a:lnTo>
                <a:lnTo>
                  <a:pt x="112" y="10"/>
                </a:lnTo>
                <a:lnTo>
                  <a:pt x="157" y="20"/>
                </a:lnTo>
                <a:lnTo>
                  <a:pt x="195" y="31"/>
                </a:lnTo>
                <a:lnTo>
                  <a:pt x="195" y="41"/>
                </a:lnTo>
                <a:lnTo>
                  <a:pt x="195" y="50"/>
                </a:lnTo>
                <a:lnTo>
                  <a:pt x="195" y="61"/>
                </a:lnTo>
                <a:lnTo>
                  <a:pt x="195" y="70"/>
                </a:lnTo>
                <a:lnTo>
                  <a:pt x="195" y="80"/>
                </a:lnTo>
                <a:lnTo>
                  <a:pt x="195" y="91"/>
                </a:lnTo>
                <a:lnTo>
                  <a:pt x="204" y="91"/>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32"/>
          <p:cNvSpPr/>
          <p:nvPr/>
        </p:nvSpPr>
        <p:spPr>
          <a:xfrm>
            <a:off x="6427788" y="3114675"/>
            <a:ext cx="990600" cy="856060"/>
          </a:xfrm>
          <a:custGeom>
            <a:avLst/>
            <a:gdLst/>
            <a:ahLst/>
            <a:cxnLst/>
            <a:rect l="l" t="t" r="r" b="b"/>
            <a:pathLst>
              <a:path w="242" h="283" extrusionOk="0">
                <a:moveTo>
                  <a:pt x="0" y="253"/>
                </a:moveTo>
                <a:lnTo>
                  <a:pt x="0" y="243"/>
                </a:lnTo>
                <a:lnTo>
                  <a:pt x="9" y="232"/>
                </a:lnTo>
                <a:lnTo>
                  <a:pt x="9" y="223"/>
                </a:lnTo>
                <a:lnTo>
                  <a:pt x="9" y="213"/>
                </a:lnTo>
                <a:lnTo>
                  <a:pt x="9" y="202"/>
                </a:lnTo>
                <a:lnTo>
                  <a:pt x="19" y="202"/>
                </a:lnTo>
                <a:lnTo>
                  <a:pt x="19" y="192"/>
                </a:lnTo>
                <a:lnTo>
                  <a:pt x="28" y="183"/>
                </a:lnTo>
                <a:lnTo>
                  <a:pt x="28" y="161"/>
                </a:lnTo>
                <a:lnTo>
                  <a:pt x="37" y="152"/>
                </a:lnTo>
                <a:lnTo>
                  <a:pt x="46" y="141"/>
                </a:lnTo>
                <a:lnTo>
                  <a:pt x="84" y="80"/>
                </a:lnTo>
                <a:lnTo>
                  <a:pt x="112" y="40"/>
                </a:lnTo>
                <a:lnTo>
                  <a:pt x="129" y="0"/>
                </a:lnTo>
                <a:lnTo>
                  <a:pt x="139" y="10"/>
                </a:lnTo>
                <a:lnTo>
                  <a:pt x="149" y="10"/>
                </a:lnTo>
                <a:lnTo>
                  <a:pt x="158" y="21"/>
                </a:lnTo>
                <a:lnTo>
                  <a:pt x="158" y="31"/>
                </a:lnTo>
                <a:lnTo>
                  <a:pt x="149" y="40"/>
                </a:lnTo>
                <a:lnTo>
                  <a:pt x="139" y="60"/>
                </a:lnTo>
                <a:lnTo>
                  <a:pt x="129" y="91"/>
                </a:lnTo>
                <a:lnTo>
                  <a:pt x="139" y="122"/>
                </a:lnTo>
                <a:lnTo>
                  <a:pt x="158" y="141"/>
                </a:lnTo>
                <a:lnTo>
                  <a:pt x="167" y="161"/>
                </a:lnTo>
                <a:lnTo>
                  <a:pt x="195" y="183"/>
                </a:lnTo>
                <a:lnTo>
                  <a:pt x="214" y="183"/>
                </a:lnTo>
                <a:lnTo>
                  <a:pt x="233" y="192"/>
                </a:lnTo>
                <a:lnTo>
                  <a:pt x="242" y="202"/>
                </a:lnTo>
                <a:lnTo>
                  <a:pt x="242" y="213"/>
                </a:lnTo>
                <a:lnTo>
                  <a:pt x="242" y="232"/>
                </a:lnTo>
                <a:lnTo>
                  <a:pt x="242" y="253"/>
                </a:lnTo>
                <a:lnTo>
                  <a:pt x="233" y="273"/>
                </a:lnTo>
                <a:lnTo>
                  <a:pt x="223" y="283"/>
                </a:lnTo>
                <a:lnTo>
                  <a:pt x="214" y="283"/>
                </a:lnTo>
                <a:lnTo>
                  <a:pt x="205" y="273"/>
                </a:lnTo>
                <a:lnTo>
                  <a:pt x="186" y="263"/>
                </a:lnTo>
                <a:lnTo>
                  <a:pt x="177" y="253"/>
                </a:lnTo>
                <a:lnTo>
                  <a:pt x="167" y="243"/>
                </a:lnTo>
                <a:lnTo>
                  <a:pt x="158" y="243"/>
                </a:lnTo>
                <a:lnTo>
                  <a:pt x="149" y="243"/>
                </a:lnTo>
                <a:lnTo>
                  <a:pt x="139" y="253"/>
                </a:lnTo>
                <a:lnTo>
                  <a:pt x="129" y="253"/>
                </a:lnTo>
                <a:lnTo>
                  <a:pt x="121" y="253"/>
                </a:lnTo>
                <a:lnTo>
                  <a:pt x="112" y="253"/>
                </a:lnTo>
                <a:lnTo>
                  <a:pt x="93" y="243"/>
                </a:lnTo>
                <a:lnTo>
                  <a:pt x="84" y="243"/>
                </a:lnTo>
                <a:lnTo>
                  <a:pt x="65" y="243"/>
                </a:lnTo>
                <a:lnTo>
                  <a:pt x="56" y="243"/>
                </a:lnTo>
                <a:lnTo>
                  <a:pt x="46" y="253"/>
                </a:lnTo>
                <a:lnTo>
                  <a:pt x="37" y="253"/>
                </a:lnTo>
                <a:lnTo>
                  <a:pt x="28" y="243"/>
                </a:lnTo>
                <a:lnTo>
                  <a:pt x="19" y="243"/>
                </a:lnTo>
                <a:lnTo>
                  <a:pt x="9" y="253"/>
                </a:lnTo>
                <a:lnTo>
                  <a:pt x="0" y="253"/>
                </a:lnTo>
                <a:close/>
              </a:path>
            </a:pathLst>
          </a:custGeom>
          <a:solidFill>
            <a:srgbClr val="F4CC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32"/>
          <p:cNvSpPr/>
          <p:nvPr/>
        </p:nvSpPr>
        <p:spPr>
          <a:xfrm>
            <a:off x="6010275" y="2747963"/>
            <a:ext cx="944563" cy="973932"/>
          </a:xfrm>
          <a:custGeom>
            <a:avLst/>
            <a:gdLst/>
            <a:ahLst/>
            <a:cxnLst/>
            <a:rect l="l" t="t" r="r" b="b"/>
            <a:pathLst>
              <a:path w="231" h="322" extrusionOk="0">
                <a:moveTo>
                  <a:pt x="9" y="273"/>
                </a:moveTo>
                <a:lnTo>
                  <a:pt x="0" y="273"/>
                </a:lnTo>
                <a:lnTo>
                  <a:pt x="0" y="261"/>
                </a:lnTo>
                <a:lnTo>
                  <a:pt x="0" y="252"/>
                </a:lnTo>
                <a:lnTo>
                  <a:pt x="0" y="242"/>
                </a:lnTo>
                <a:lnTo>
                  <a:pt x="0" y="232"/>
                </a:lnTo>
                <a:lnTo>
                  <a:pt x="0" y="221"/>
                </a:lnTo>
                <a:lnTo>
                  <a:pt x="0" y="211"/>
                </a:lnTo>
                <a:lnTo>
                  <a:pt x="0" y="200"/>
                </a:lnTo>
                <a:lnTo>
                  <a:pt x="0" y="191"/>
                </a:lnTo>
                <a:lnTo>
                  <a:pt x="0" y="181"/>
                </a:lnTo>
                <a:lnTo>
                  <a:pt x="9" y="172"/>
                </a:lnTo>
                <a:lnTo>
                  <a:pt x="9" y="161"/>
                </a:lnTo>
                <a:lnTo>
                  <a:pt x="9" y="142"/>
                </a:lnTo>
                <a:lnTo>
                  <a:pt x="28" y="91"/>
                </a:lnTo>
                <a:lnTo>
                  <a:pt x="37" y="50"/>
                </a:lnTo>
                <a:lnTo>
                  <a:pt x="37" y="40"/>
                </a:lnTo>
                <a:lnTo>
                  <a:pt x="46" y="31"/>
                </a:lnTo>
                <a:lnTo>
                  <a:pt x="55" y="31"/>
                </a:lnTo>
                <a:lnTo>
                  <a:pt x="55" y="21"/>
                </a:lnTo>
                <a:lnTo>
                  <a:pt x="65" y="21"/>
                </a:lnTo>
                <a:lnTo>
                  <a:pt x="74" y="21"/>
                </a:lnTo>
                <a:lnTo>
                  <a:pt x="74" y="10"/>
                </a:lnTo>
                <a:lnTo>
                  <a:pt x="83" y="10"/>
                </a:lnTo>
                <a:lnTo>
                  <a:pt x="93" y="10"/>
                </a:lnTo>
                <a:lnTo>
                  <a:pt x="93" y="0"/>
                </a:lnTo>
                <a:lnTo>
                  <a:pt x="102" y="0"/>
                </a:lnTo>
                <a:lnTo>
                  <a:pt x="111" y="0"/>
                </a:lnTo>
                <a:lnTo>
                  <a:pt x="121" y="0"/>
                </a:lnTo>
                <a:lnTo>
                  <a:pt x="130" y="0"/>
                </a:lnTo>
                <a:lnTo>
                  <a:pt x="139" y="10"/>
                </a:lnTo>
                <a:lnTo>
                  <a:pt x="147" y="10"/>
                </a:lnTo>
                <a:lnTo>
                  <a:pt x="157" y="21"/>
                </a:lnTo>
                <a:lnTo>
                  <a:pt x="166" y="31"/>
                </a:lnTo>
                <a:lnTo>
                  <a:pt x="175" y="40"/>
                </a:lnTo>
                <a:lnTo>
                  <a:pt x="185" y="50"/>
                </a:lnTo>
                <a:lnTo>
                  <a:pt x="195" y="50"/>
                </a:lnTo>
                <a:lnTo>
                  <a:pt x="204" y="60"/>
                </a:lnTo>
                <a:lnTo>
                  <a:pt x="204" y="70"/>
                </a:lnTo>
                <a:lnTo>
                  <a:pt x="214" y="81"/>
                </a:lnTo>
                <a:lnTo>
                  <a:pt x="222" y="91"/>
                </a:lnTo>
                <a:lnTo>
                  <a:pt x="222" y="101"/>
                </a:lnTo>
                <a:lnTo>
                  <a:pt x="222" y="111"/>
                </a:lnTo>
                <a:lnTo>
                  <a:pt x="222" y="121"/>
                </a:lnTo>
                <a:lnTo>
                  <a:pt x="231" y="121"/>
                </a:lnTo>
                <a:lnTo>
                  <a:pt x="214" y="161"/>
                </a:lnTo>
                <a:lnTo>
                  <a:pt x="185" y="200"/>
                </a:lnTo>
                <a:lnTo>
                  <a:pt x="147" y="261"/>
                </a:lnTo>
                <a:lnTo>
                  <a:pt x="139" y="273"/>
                </a:lnTo>
                <a:lnTo>
                  <a:pt x="130" y="282"/>
                </a:lnTo>
                <a:lnTo>
                  <a:pt x="130" y="302"/>
                </a:lnTo>
                <a:lnTo>
                  <a:pt x="121" y="312"/>
                </a:lnTo>
                <a:lnTo>
                  <a:pt x="121" y="322"/>
                </a:lnTo>
                <a:lnTo>
                  <a:pt x="111" y="322"/>
                </a:lnTo>
                <a:lnTo>
                  <a:pt x="102" y="322"/>
                </a:lnTo>
                <a:lnTo>
                  <a:pt x="102" y="312"/>
                </a:lnTo>
                <a:lnTo>
                  <a:pt x="93" y="312"/>
                </a:lnTo>
                <a:lnTo>
                  <a:pt x="83" y="302"/>
                </a:lnTo>
                <a:lnTo>
                  <a:pt x="74" y="302"/>
                </a:lnTo>
                <a:lnTo>
                  <a:pt x="65" y="302"/>
                </a:lnTo>
                <a:lnTo>
                  <a:pt x="65" y="293"/>
                </a:lnTo>
                <a:lnTo>
                  <a:pt x="55" y="293"/>
                </a:lnTo>
                <a:lnTo>
                  <a:pt x="46" y="293"/>
                </a:lnTo>
                <a:lnTo>
                  <a:pt x="46" y="282"/>
                </a:lnTo>
                <a:lnTo>
                  <a:pt x="37" y="282"/>
                </a:lnTo>
                <a:lnTo>
                  <a:pt x="28" y="273"/>
                </a:lnTo>
                <a:lnTo>
                  <a:pt x="18" y="273"/>
                </a:lnTo>
                <a:lnTo>
                  <a:pt x="9" y="273"/>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32"/>
          <p:cNvSpPr/>
          <p:nvPr/>
        </p:nvSpPr>
        <p:spPr>
          <a:xfrm>
            <a:off x="5402263" y="2653903"/>
            <a:ext cx="757237" cy="739378"/>
          </a:xfrm>
          <a:custGeom>
            <a:avLst/>
            <a:gdLst/>
            <a:ahLst/>
            <a:cxnLst/>
            <a:rect l="l" t="t" r="r" b="b"/>
            <a:pathLst>
              <a:path w="185" h="244" extrusionOk="0">
                <a:moveTo>
                  <a:pt x="148" y="244"/>
                </a:moveTo>
                <a:lnTo>
                  <a:pt x="110" y="234"/>
                </a:lnTo>
                <a:lnTo>
                  <a:pt x="65" y="223"/>
                </a:lnTo>
                <a:lnTo>
                  <a:pt x="37" y="213"/>
                </a:lnTo>
                <a:lnTo>
                  <a:pt x="28" y="213"/>
                </a:lnTo>
                <a:lnTo>
                  <a:pt x="37" y="183"/>
                </a:lnTo>
                <a:lnTo>
                  <a:pt x="28" y="163"/>
                </a:lnTo>
                <a:lnTo>
                  <a:pt x="28" y="143"/>
                </a:lnTo>
                <a:lnTo>
                  <a:pt x="28" y="132"/>
                </a:lnTo>
                <a:lnTo>
                  <a:pt x="28" y="112"/>
                </a:lnTo>
                <a:lnTo>
                  <a:pt x="18" y="82"/>
                </a:lnTo>
                <a:lnTo>
                  <a:pt x="9" y="71"/>
                </a:lnTo>
                <a:lnTo>
                  <a:pt x="9" y="62"/>
                </a:lnTo>
                <a:lnTo>
                  <a:pt x="0" y="52"/>
                </a:lnTo>
                <a:lnTo>
                  <a:pt x="0" y="21"/>
                </a:lnTo>
                <a:lnTo>
                  <a:pt x="0" y="10"/>
                </a:lnTo>
                <a:lnTo>
                  <a:pt x="0" y="0"/>
                </a:lnTo>
                <a:lnTo>
                  <a:pt x="0" y="10"/>
                </a:lnTo>
                <a:lnTo>
                  <a:pt x="9" y="10"/>
                </a:lnTo>
                <a:lnTo>
                  <a:pt x="18" y="10"/>
                </a:lnTo>
                <a:lnTo>
                  <a:pt x="28" y="10"/>
                </a:lnTo>
                <a:lnTo>
                  <a:pt x="37" y="21"/>
                </a:lnTo>
                <a:lnTo>
                  <a:pt x="46" y="21"/>
                </a:lnTo>
                <a:lnTo>
                  <a:pt x="46" y="31"/>
                </a:lnTo>
                <a:lnTo>
                  <a:pt x="56" y="31"/>
                </a:lnTo>
                <a:lnTo>
                  <a:pt x="65" y="41"/>
                </a:lnTo>
                <a:lnTo>
                  <a:pt x="73" y="41"/>
                </a:lnTo>
                <a:lnTo>
                  <a:pt x="82" y="41"/>
                </a:lnTo>
                <a:lnTo>
                  <a:pt x="82" y="52"/>
                </a:lnTo>
                <a:lnTo>
                  <a:pt x="82" y="62"/>
                </a:lnTo>
                <a:lnTo>
                  <a:pt x="92" y="62"/>
                </a:lnTo>
                <a:lnTo>
                  <a:pt x="102" y="71"/>
                </a:lnTo>
                <a:lnTo>
                  <a:pt x="110" y="71"/>
                </a:lnTo>
                <a:lnTo>
                  <a:pt x="110" y="82"/>
                </a:lnTo>
                <a:lnTo>
                  <a:pt x="120" y="82"/>
                </a:lnTo>
                <a:lnTo>
                  <a:pt x="129" y="82"/>
                </a:lnTo>
                <a:lnTo>
                  <a:pt x="138" y="82"/>
                </a:lnTo>
                <a:lnTo>
                  <a:pt x="148" y="82"/>
                </a:lnTo>
                <a:lnTo>
                  <a:pt x="157" y="82"/>
                </a:lnTo>
                <a:lnTo>
                  <a:pt x="166" y="82"/>
                </a:lnTo>
                <a:lnTo>
                  <a:pt x="175" y="82"/>
                </a:lnTo>
                <a:lnTo>
                  <a:pt x="185" y="82"/>
                </a:lnTo>
                <a:lnTo>
                  <a:pt x="175" y="122"/>
                </a:lnTo>
                <a:lnTo>
                  <a:pt x="157" y="174"/>
                </a:lnTo>
                <a:lnTo>
                  <a:pt x="157" y="193"/>
                </a:lnTo>
                <a:lnTo>
                  <a:pt x="157" y="204"/>
                </a:lnTo>
                <a:lnTo>
                  <a:pt x="148" y="213"/>
                </a:lnTo>
                <a:lnTo>
                  <a:pt x="148" y="223"/>
                </a:lnTo>
                <a:lnTo>
                  <a:pt x="148" y="234"/>
                </a:lnTo>
                <a:lnTo>
                  <a:pt x="148" y="244"/>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32"/>
          <p:cNvSpPr/>
          <p:nvPr/>
        </p:nvSpPr>
        <p:spPr>
          <a:xfrm>
            <a:off x="3957981" y="2503331"/>
            <a:ext cx="874712" cy="889397"/>
          </a:xfrm>
          <a:custGeom>
            <a:avLst/>
            <a:gdLst/>
            <a:ahLst/>
            <a:cxnLst/>
            <a:rect l="l" t="t" r="r" b="b"/>
            <a:pathLst>
              <a:path w="214" h="294" extrusionOk="0">
                <a:moveTo>
                  <a:pt x="84" y="284"/>
                </a:moveTo>
                <a:lnTo>
                  <a:pt x="75" y="284"/>
                </a:lnTo>
                <a:lnTo>
                  <a:pt x="66" y="274"/>
                </a:lnTo>
                <a:lnTo>
                  <a:pt x="56" y="274"/>
                </a:lnTo>
                <a:lnTo>
                  <a:pt x="47" y="274"/>
                </a:lnTo>
                <a:lnTo>
                  <a:pt x="47" y="264"/>
                </a:lnTo>
                <a:lnTo>
                  <a:pt x="37" y="264"/>
                </a:lnTo>
                <a:lnTo>
                  <a:pt x="28" y="264"/>
                </a:lnTo>
                <a:lnTo>
                  <a:pt x="28" y="254"/>
                </a:lnTo>
                <a:lnTo>
                  <a:pt x="19" y="254"/>
                </a:lnTo>
                <a:lnTo>
                  <a:pt x="9" y="243"/>
                </a:lnTo>
                <a:lnTo>
                  <a:pt x="0" y="243"/>
                </a:lnTo>
                <a:lnTo>
                  <a:pt x="9" y="233"/>
                </a:lnTo>
                <a:lnTo>
                  <a:pt x="19" y="233"/>
                </a:lnTo>
                <a:lnTo>
                  <a:pt x="37" y="212"/>
                </a:lnTo>
                <a:lnTo>
                  <a:pt x="56" y="142"/>
                </a:lnTo>
                <a:lnTo>
                  <a:pt x="56" y="102"/>
                </a:lnTo>
                <a:lnTo>
                  <a:pt x="47" y="60"/>
                </a:lnTo>
                <a:lnTo>
                  <a:pt x="56" y="51"/>
                </a:lnTo>
                <a:lnTo>
                  <a:pt x="66" y="51"/>
                </a:lnTo>
                <a:lnTo>
                  <a:pt x="66" y="41"/>
                </a:lnTo>
                <a:lnTo>
                  <a:pt x="75" y="41"/>
                </a:lnTo>
                <a:lnTo>
                  <a:pt x="75" y="30"/>
                </a:lnTo>
                <a:lnTo>
                  <a:pt x="84" y="30"/>
                </a:lnTo>
                <a:lnTo>
                  <a:pt x="93" y="30"/>
                </a:lnTo>
                <a:lnTo>
                  <a:pt x="93" y="20"/>
                </a:lnTo>
                <a:lnTo>
                  <a:pt x="102" y="20"/>
                </a:lnTo>
                <a:lnTo>
                  <a:pt x="112" y="20"/>
                </a:lnTo>
                <a:lnTo>
                  <a:pt x="112" y="11"/>
                </a:lnTo>
                <a:lnTo>
                  <a:pt x="121" y="11"/>
                </a:lnTo>
                <a:lnTo>
                  <a:pt x="130" y="0"/>
                </a:lnTo>
                <a:lnTo>
                  <a:pt x="140" y="0"/>
                </a:lnTo>
                <a:lnTo>
                  <a:pt x="140" y="11"/>
                </a:lnTo>
                <a:lnTo>
                  <a:pt x="140" y="20"/>
                </a:lnTo>
                <a:lnTo>
                  <a:pt x="140" y="30"/>
                </a:lnTo>
                <a:lnTo>
                  <a:pt x="149" y="30"/>
                </a:lnTo>
                <a:lnTo>
                  <a:pt x="149" y="20"/>
                </a:lnTo>
                <a:lnTo>
                  <a:pt x="158" y="30"/>
                </a:lnTo>
                <a:lnTo>
                  <a:pt x="168" y="41"/>
                </a:lnTo>
                <a:lnTo>
                  <a:pt x="177" y="41"/>
                </a:lnTo>
                <a:lnTo>
                  <a:pt x="177" y="51"/>
                </a:lnTo>
                <a:lnTo>
                  <a:pt x="186" y="51"/>
                </a:lnTo>
                <a:lnTo>
                  <a:pt x="186" y="60"/>
                </a:lnTo>
                <a:lnTo>
                  <a:pt x="196" y="60"/>
                </a:lnTo>
                <a:lnTo>
                  <a:pt x="205" y="60"/>
                </a:lnTo>
                <a:lnTo>
                  <a:pt x="214" y="71"/>
                </a:lnTo>
                <a:lnTo>
                  <a:pt x="214" y="81"/>
                </a:lnTo>
                <a:lnTo>
                  <a:pt x="205" y="81"/>
                </a:lnTo>
                <a:lnTo>
                  <a:pt x="205" y="91"/>
                </a:lnTo>
                <a:lnTo>
                  <a:pt x="196" y="112"/>
                </a:lnTo>
                <a:lnTo>
                  <a:pt x="196" y="121"/>
                </a:lnTo>
                <a:lnTo>
                  <a:pt x="196" y="142"/>
                </a:lnTo>
                <a:lnTo>
                  <a:pt x="186" y="172"/>
                </a:lnTo>
                <a:lnTo>
                  <a:pt x="196" y="182"/>
                </a:lnTo>
                <a:lnTo>
                  <a:pt x="196" y="193"/>
                </a:lnTo>
                <a:lnTo>
                  <a:pt x="196" y="203"/>
                </a:lnTo>
                <a:lnTo>
                  <a:pt x="196" y="223"/>
                </a:lnTo>
                <a:lnTo>
                  <a:pt x="196" y="233"/>
                </a:lnTo>
                <a:lnTo>
                  <a:pt x="186" y="233"/>
                </a:lnTo>
                <a:lnTo>
                  <a:pt x="177" y="243"/>
                </a:lnTo>
                <a:lnTo>
                  <a:pt x="168" y="243"/>
                </a:lnTo>
                <a:lnTo>
                  <a:pt x="158" y="254"/>
                </a:lnTo>
                <a:lnTo>
                  <a:pt x="149" y="254"/>
                </a:lnTo>
                <a:lnTo>
                  <a:pt x="140" y="254"/>
                </a:lnTo>
                <a:lnTo>
                  <a:pt x="130" y="264"/>
                </a:lnTo>
                <a:lnTo>
                  <a:pt x="130" y="284"/>
                </a:lnTo>
                <a:lnTo>
                  <a:pt x="130" y="294"/>
                </a:lnTo>
                <a:lnTo>
                  <a:pt x="121" y="294"/>
                </a:lnTo>
                <a:lnTo>
                  <a:pt x="112" y="284"/>
                </a:lnTo>
                <a:lnTo>
                  <a:pt x="102" y="284"/>
                </a:lnTo>
                <a:lnTo>
                  <a:pt x="93" y="284"/>
                </a:lnTo>
                <a:lnTo>
                  <a:pt x="84" y="284"/>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32"/>
          <p:cNvSpPr/>
          <p:nvPr/>
        </p:nvSpPr>
        <p:spPr>
          <a:xfrm>
            <a:off x="3430683" y="2383022"/>
            <a:ext cx="1096962" cy="984647"/>
          </a:xfrm>
          <a:custGeom>
            <a:avLst/>
            <a:gdLst/>
            <a:ahLst/>
            <a:cxnLst/>
            <a:rect l="l" t="t" r="r" b="b"/>
            <a:pathLst>
              <a:path w="269" h="325" extrusionOk="0">
                <a:moveTo>
                  <a:pt x="0" y="325"/>
                </a:moveTo>
                <a:lnTo>
                  <a:pt x="9" y="284"/>
                </a:lnTo>
                <a:lnTo>
                  <a:pt x="18" y="274"/>
                </a:lnTo>
                <a:lnTo>
                  <a:pt x="18" y="264"/>
                </a:lnTo>
                <a:lnTo>
                  <a:pt x="18" y="253"/>
                </a:lnTo>
                <a:lnTo>
                  <a:pt x="28" y="223"/>
                </a:lnTo>
                <a:lnTo>
                  <a:pt x="28" y="214"/>
                </a:lnTo>
                <a:lnTo>
                  <a:pt x="36" y="204"/>
                </a:lnTo>
                <a:lnTo>
                  <a:pt x="36" y="192"/>
                </a:lnTo>
                <a:lnTo>
                  <a:pt x="46" y="182"/>
                </a:lnTo>
                <a:lnTo>
                  <a:pt x="56" y="182"/>
                </a:lnTo>
                <a:lnTo>
                  <a:pt x="64" y="162"/>
                </a:lnTo>
                <a:lnTo>
                  <a:pt x="73" y="162"/>
                </a:lnTo>
                <a:lnTo>
                  <a:pt x="83" y="153"/>
                </a:lnTo>
                <a:lnTo>
                  <a:pt x="92" y="143"/>
                </a:lnTo>
                <a:lnTo>
                  <a:pt x="102" y="132"/>
                </a:lnTo>
                <a:lnTo>
                  <a:pt x="112" y="122"/>
                </a:lnTo>
                <a:lnTo>
                  <a:pt x="112" y="112"/>
                </a:lnTo>
                <a:lnTo>
                  <a:pt x="112" y="101"/>
                </a:lnTo>
                <a:lnTo>
                  <a:pt x="112" y="91"/>
                </a:lnTo>
                <a:lnTo>
                  <a:pt x="121" y="91"/>
                </a:lnTo>
                <a:lnTo>
                  <a:pt x="121" y="81"/>
                </a:lnTo>
                <a:lnTo>
                  <a:pt x="130" y="81"/>
                </a:lnTo>
                <a:lnTo>
                  <a:pt x="138" y="81"/>
                </a:lnTo>
                <a:lnTo>
                  <a:pt x="157" y="71"/>
                </a:lnTo>
                <a:lnTo>
                  <a:pt x="204" y="40"/>
                </a:lnTo>
                <a:lnTo>
                  <a:pt x="204" y="30"/>
                </a:lnTo>
                <a:lnTo>
                  <a:pt x="222" y="21"/>
                </a:lnTo>
                <a:lnTo>
                  <a:pt x="241" y="0"/>
                </a:lnTo>
                <a:lnTo>
                  <a:pt x="250" y="0"/>
                </a:lnTo>
                <a:lnTo>
                  <a:pt x="259" y="10"/>
                </a:lnTo>
                <a:lnTo>
                  <a:pt x="259" y="21"/>
                </a:lnTo>
                <a:lnTo>
                  <a:pt x="269" y="30"/>
                </a:lnTo>
                <a:lnTo>
                  <a:pt x="259" y="40"/>
                </a:lnTo>
                <a:lnTo>
                  <a:pt x="250" y="52"/>
                </a:lnTo>
                <a:lnTo>
                  <a:pt x="241" y="52"/>
                </a:lnTo>
                <a:lnTo>
                  <a:pt x="241" y="61"/>
                </a:lnTo>
                <a:lnTo>
                  <a:pt x="231" y="61"/>
                </a:lnTo>
                <a:lnTo>
                  <a:pt x="222" y="61"/>
                </a:lnTo>
                <a:lnTo>
                  <a:pt x="222" y="71"/>
                </a:lnTo>
                <a:lnTo>
                  <a:pt x="213" y="71"/>
                </a:lnTo>
                <a:lnTo>
                  <a:pt x="204" y="71"/>
                </a:lnTo>
                <a:lnTo>
                  <a:pt x="204" y="81"/>
                </a:lnTo>
                <a:lnTo>
                  <a:pt x="195" y="81"/>
                </a:lnTo>
                <a:lnTo>
                  <a:pt x="195" y="91"/>
                </a:lnTo>
                <a:lnTo>
                  <a:pt x="185" y="91"/>
                </a:lnTo>
                <a:lnTo>
                  <a:pt x="176" y="101"/>
                </a:lnTo>
                <a:lnTo>
                  <a:pt x="185" y="143"/>
                </a:lnTo>
                <a:lnTo>
                  <a:pt x="185" y="182"/>
                </a:lnTo>
                <a:lnTo>
                  <a:pt x="166" y="253"/>
                </a:lnTo>
                <a:lnTo>
                  <a:pt x="148" y="274"/>
                </a:lnTo>
                <a:lnTo>
                  <a:pt x="138" y="274"/>
                </a:lnTo>
                <a:lnTo>
                  <a:pt x="130" y="284"/>
                </a:lnTo>
                <a:lnTo>
                  <a:pt x="121" y="284"/>
                </a:lnTo>
                <a:lnTo>
                  <a:pt x="112" y="284"/>
                </a:lnTo>
                <a:lnTo>
                  <a:pt x="102" y="295"/>
                </a:lnTo>
                <a:lnTo>
                  <a:pt x="92" y="305"/>
                </a:lnTo>
                <a:lnTo>
                  <a:pt x="83" y="305"/>
                </a:lnTo>
                <a:lnTo>
                  <a:pt x="83" y="315"/>
                </a:lnTo>
                <a:lnTo>
                  <a:pt x="73" y="315"/>
                </a:lnTo>
                <a:lnTo>
                  <a:pt x="64" y="325"/>
                </a:lnTo>
                <a:lnTo>
                  <a:pt x="56" y="325"/>
                </a:lnTo>
                <a:lnTo>
                  <a:pt x="46" y="325"/>
                </a:lnTo>
                <a:lnTo>
                  <a:pt x="36" y="325"/>
                </a:lnTo>
                <a:lnTo>
                  <a:pt x="18" y="325"/>
                </a:lnTo>
                <a:lnTo>
                  <a:pt x="9" y="325"/>
                </a:lnTo>
                <a:lnTo>
                  <a:pt x="0" y="325"/>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p32"/>
          <p:cNvSpPr/>
          <p:nvPr/>
        </p:nvSpPr>
        <p:spPr>
          <a:xfrm>
            <a:off x="5203825" y="2010966"/>
            <a:ext cx="1100138" cy="890588"/>
          </a:xfrm>
          <a:custGeom>
            <a:avLst/>
            <a:gdLst/>
            <a:ahLst/>
            <a:cxnLst/>
            <a:rect l="l" t="t" r="r" b="b"/>
            <a:pathLst>
              <a:path w="269" h="294" extrusionOk="0">
                <a:moveTo>
                  <a:pt x="269" y="71"/>
                </a:moveTo>
                <a:lnTo>
                  <a:pt x="260" y="101"/>
                </a:lnTo>
                <a:lnTo>
                  <a:pt x="250" y="112"/>
                </a:lnTo>
                <a:lnTo>
                  <a:pt x="250" y="131"/>
                </a:lnTo>
                <a:lnTo>
                  <a:pt x="250" y="142"/>
                </a:lnTo>
                <a:lnTo>
                  <a:pt x="250" y="152"/>
                </a:lnTo>
                <a:lnTo>
                  <a:pt x="241" y="173"/>
                </a:lnTo>
                <a:lnTo>
                  <a:pt x="241" y="182"/>
                </a:lnTo>
                <a:lnTo>
                  <a:pt x="250" y="193"/>
                </a:lnTo>
                <a:lnTo>
                  <a:pt x="250" y="203"/>
                </a:lnTo>
                <a:lnTo>
                  <a:pt x="250" y="213"/>
                </a:lnTo>
                <a:lnTo>
                  <a:pt x="241" y="223"/>
                </a:lnTo>
                <a:lnTo>
                  <a:pt x="241" y="233"/>
                </a:lnTo>
                <a:lnTo>
                  <a:pt x="232" y="233"/>
                </a:lnTo>
                <a:lnTo>
                  <a:pt x="232" y="243"/>
                </a:lnTo>
                <a:lnTo>
                  <a:pt x="223" y="243"/>
                </a:lnTo>
                <a:lnTo>
                  <a:pt x="213" y="253"/>
                </a:lnTo>
                <a:lnTo>
                  <a:pt x="203" y="264"/>
                </a:lnTo>
                <a:lnTo>
                  <a:pt x="195" y="264"/>
                </a:lnTo>
                <a:lnTo>
                  <a:pt x="195" y="273"/>
                </a:lnTo>
                <a:lnTo>
                  <a:pt x="185" y="283"/>
                </a:lnTo>
                <a:lnTo>
                  <a:pt x="176" y="294"/>
                </a:lnTo>
                <a:lnTo>
                  <a:pt x="167" y="294"/>
                </a:lnTo>
                <a:lnTo>
                  <a:pt x="157" y="294"/>
                </a:lnTo>
                <a:lnTo>
                  <a:pt x="157" y="283"/>
                </a:lnTo>
                <a:lnTo>
                  <a:pt x="148" y="283"/>
                </a:lnTo>
                <a:lnTo>
                  <a:pt x="140" y="273"/>
                </a:lnTo>
                <a:lnTo>
                  <a:pt x="130" y="273"/>
                </a:lnTo>
                <a:lnTo>
                  <a:pt x="130" y="264"/>
                </a:lnTo>
                <a:lnTo>
                  <a:pt x="130" y="253"/>
                </a:lnTo>
                <a:lnTo>
                  <a:pt x="121" y="253"/>
                </a:lnTo>
                <a:lnTo>
                  <a:pt x="112" y="253"/>
                </a:lnTo>
                <a:lnTo>
                  <a:pt x="103" y="243"/>
                </a:lnTo>
                <a:lnTo>
                  <a:pt x="93" y="243"/>
                </a:lnTo>
                <a:lnTo>
                  <a:pt x="93" y="233"/>
                </a:lnTo>
                <a:lnTo>
                  <a:pt x="83" y="233"/>
                </a:lnTo>
                <a:lnTo>
                  <a:pt x="74" y="223"/>
                </a:lnTo>
                <a:lnTo>
                  <a:pt x="65" y="223"/>
                </a:lnTo>
                <a:lnTo>
                  <a:pt x="55" y="223"/>
                </a:lnTo>
                <a:lnTo>
                  <a:pt x="46" y="223"/>
                </a:lnTo>
                <a:lnTo>
                  <a:pt x="46" y="213"/>
                </a:lnTo>
                <a:lnTo>
                  <a:pt x="46" y="203"/>
                </a:lnTo>
                <a:lnTo>
                  <a:pt x="46" y="193"/>
                </a:lnTo>
                <a:lnTo>
                  <a:pt x="46" y="182"/>
                </a:lnTo>
                <a:lnTo>
                  <a:pt x="46" y="173"/>
                </a:lnTo>
                <a:lnTo>
                  <a:pt x="55" y="162"/>
                </a:lnTo>
                <a:lnTo>
                  <a:pt x="55" y="152"/>
                </a:lnTo>
                <a:lnTo>
                  <a:pt x="55" y="142"/>
                </a:lnTo>
                <a:lnTo>
                  <a:pt x="55" y="121"/>
                </a:lnTo>
                <a:lnTo>
                  <a:pt x="0" y="61"/>
                </a:lnTo>
                <a:lnTo>
                  <a:pt x="19" y="41"/>
                </a:lnTo>
                <a:lnTo>
                  <a:pt x="46" y="61"/>
                </a:lnTo>
                <a:lnTo>
                  <a:pt x="83" y="10"/>
                </a:lnTo>
                <a:lnTo>
                  <a:pt x="74" y="10"/>
                </a:lnTo>
                <a:lnTo>
                  <a:pt x="83" y="10"/>
                </a:lnTo>
                <a:lnTo>
                  <a:pt x="93" y="21"/>
                </a:lnTo>
                <a:lnTo>
                  <a:pt x="112" y="21"/>
                </a:lnTo>
                <a:lnTo>
                  <a:pt x="121" y="21"/>
                </a:lnTo>
                <a:lnTo>
                  <a:pt x="130" y="21"/>
                </a:lnTo>
                <a:lnTo>
                  <a:pt x="140" y="10"/>
                </a:lnTo>
                <a:lnTo>
                  <a:pt x="148" y="10"/>
                </a:lnTo>
                <a:lnTo>
                  <a:pt x="157" y="0"/>
                </a:lnTo>
                <a:lnTo>
                  <a:pt x="176" y="0"/>
                </a:lnTo>
                <a:lnTo>
                  <a:pt x="185" y="0"/>
                </a:lnTo>
                <a:lnTo>
                  <a:pt x="185" y="10"/>
                </a:lnTo>
                <a:lnTo>
                  <a:pt x="195" y="21"/>
                </a:lnTo>
                <a:lnTo>
                  <a:pt x="203" y="31"/>
                </a:lnTo>
                <a:lnTo>
                  <a:pt x="232" y="31"/>
                </a:lnTo>
                <a:lnTo>
                  <a:pt x="241" y="21"/>
                </a:lnTo>
                <a:lnTo>
                  <a:pt x="250" y="31"/>
                </a:lnTo>
                <a:lnTo>
                  <a:pt x="250" y="41"/>
                </a:lnTo>
                <a:lnTo>
                  <a:pt x="250" y="51"/>
                </a:lnTo>
                <a:lnTo>
                  <a:pt x="260" y="61"/>
                </a:lnTo>
                <a:lnTo>
                  <a:pt x="269" y="71"/>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32"/>
          <p:cNvSpPr/>
          <p:nvPr/>
        </p:nvSpPr>
        <p:spPr>
          <a:xfrm>
            <a:off x="4262438" y="1368029"/>
            <a:ext cx="1325562" cy="1348977"/>
          </a:xfrm>
          <a:custGeom>
            <a:avLst/>
            <a:gdLst/>
            <a:ahLst/>
            <a:cxnLst/>
            <a:rect l="l" t="t" r="r" b="b"/>
            <a:pathLst>
              <a:path w="324" h="446" extrusionOk="0">
                <a:moveTo>
                  <a:pt x="46" y="334"/>
                </a:moveTo>
                <a:lnTo>
                  <a:pt x="37" y="334"/>
                </a:lnTo>
                <a:lnTo>
                  <a:pt x="27" y="325"/>
                </a:lnTo>
                <a:lnTo>
                  <a:pt x="27" y="314"/>
                </a:lnTo>
                <a:lnTo>
                  <a:pt x="18" y="304"/>
                </a:lnTo>
                <a:lnTo>
                  <a:pt x="9" y="283"/>
                </a:lnTo>
                <a:lnTo>
                  <a:pt x="0" y="274"/>
                </a:lnTo>
                <a:lnTo>
                  <a:pt x="0" y="264"/>
                </a:lnTo>
                <a:lnTo>
                  <a:pt x="0" y="253"/>
                </a:lnTo>
                <a:lnTo>
                  <a:pt x="9" y="243"/>
                </a:lnTo>
                <a:lnTo>
                  <a:pt x="18" y="233"/>
                </a:lnTo>
                <a:lnTo>
                  <a:pt x="18" y="223"/>
                </a:lnTo>
                <a:lnTo>
                  <a:pt x="27" y="213"/>
                </a:lnTo>
                <a:lnTo>
                  <a:pt x="37" y="203"/>
                </a:lnTo>
                <a:lnTo>
                  <a:pt x="37" y="193"/>
                </a:lnTo>
                <a:lnTo>
                  <a:pt x="46" y="182"/>
                </a:lnTo>
                <a:lnTo>
                  <a:pt x="55" y="172"/>
                </a:lnTo>
                <a:lnTo>
                  <a:pt x="55" y="162"/>
                </a:lnTo>
                <a:lnTo>
                  <a:pt x="65" y="162"/>
                </a:lnTo>
                <a:lnTo>
                  <a:pt x="65" y="152"/>
                </a:lnTo>
                <a:lnTo>
                  <a:pt x="74" y="152"/>
                </a:lnTo>
                <a:lnTo>
                  <a:pt x="74" y="142"/>
                </a:lnTo>
                <a:lnTo>
                  <a:pt x="74" y="132"/>
                </a:lnTo>
                <a:lnTo>
                  <a:pt x="74" y="122"/>
                </a:lnTo>
                <a:lnTo>
                  <a:pt x="129" y="152"/>
                </a:lnTo>
                <a:lnTo>
                  <a:pt x="138" y="81"/>
                </a:lnTo>
                <a:lnTo>
                  <a:pt x="148" y="60"/>
                </a:lnTo>
                <a:lnTo>
                  <a:pt x="148" y="51"/>
                </a:lnTo>
                <a:lnTo>
                  <a:pt x="148" y="40"/>
                </a:lnTo>
                <a:lnTo>
                  <a:pt x="158" y="31"/>
                </a:lnTo>
                <a:lnTo>
                  <a:pt x="158" y="10"/>
                </a:lnTo>
                <a:lnTo>
                  <a:pt x="167" y="10"/>
                </a:lnTo>
                <a:lnTo>
                  <a:pt x="176" y="10"/>
                </a:lnTo>
                <a:lnTo>
                  <a:pt x="185" y="10"/>
                </a:lnTo>
                <a:lnTo>
                  <a:pt x="195" y="10"/>
                </a:lnTo>
                <a:lnTo>
                  <a:pt x="203" y="0"/>
                </a:lnTo>
                <a:lnTo>
                  <a:pt x="213" y="0"/>
                </a:lnTo>
                <a:lnTo>
                  <a:pt x="222" y="0"/>
                </a:lnTo>
                <a:lnTo>
                  <a:pt x="231" y="0"/>
                </a:lnTo>
                <a:lnTo>
                  <a:pt x="240" y="10"/>
                </a:lnTo>
                <a:lnTo>
                  <a:pt x="250" y="10"/>
                </a:lnTo>
                <a:lnTo>
                  <a:pt x="240" y="21"/>
                </a:lnTo>
                <a:lnTo>
                  <a:pt x="240" y="31"/>
                </a:lnTo>
                <a:lnTo>
                  <a:pt x="240" y="40"/>
                </a:lnTo>
                <a:lnTo>
                  <a:pt x="250" y="40"/>
                </a:lnTo>
                <a:lnTo>
                  <a:pt x="250" y="51"/>
                </a:lnTo>
                <a:lnTo>
                  <a:pt x="250" y="60"/>
                </a:lnTo>
                <a:lnTo>
                  <a:pt x="250" y="70"/>
                </a:lnTo>
                <a:lnTo>
                  <a:pt x="250" y="91"/>
                </a:lnTo>
                <a:lnTo>
                  <a:pt x="250" y="101"/>
                </a:lnTo>
                <a:lnTo>
                  <a:pt x="250" y="112"/>
                </a:lnTo>
                <a:lnTo>
                  <a:pt x="258" y="112"/>
                </a:lnTo>
                <a:lnTo>
                  <a:pt x="258" y="122"/>
                </a:lnTo>
                <a:lnTo>
                  <a:pt x="258" y="132"/>
                </a:lnTo>
                <a:lnTo>
                  <a:pt x="268" y="132"/>
                </a:lnTo>
                <a:lnTo>
                  <a:pt x="278" y="132"/>
                </a:lnTo>
                <a:lnTo>
                  <a:pt x="287" y="142"/>
                </a:lnTo>
                <a:lnTo>
                  <a:pt x="296" y="152"/>
                </a:lnTo>
                <a:lnTo>
                  <a:pt x="306" y="152"/>
                </a:lnTo>
                <a:lnTo>
                  <a:pt x="315" y="162"/>
                </a:lnTo>
                <a:lnTo>
                  <a:pt x="315" y="172"/>
                </a:lnTo>
                <a:lnTo>
                  <a:pt x="324" y="182"/>
                </a:lnTo>
                <a:lnTo>
                  <a:pt x="324" y="193"/>
                </a:lnTo>
                <a:lnTo>
                  <a:pt x="315" y="203"/>
                </a:lnTo>
                <a:lnTo>
                  <a:pt x="306" y="223"/>
                </a:lnTo>
                <a:lnTo>
                  <a:pt x="315" y="223"/>
                </a:lnTo>
                <a:lnTo>
                  <a:pt x="278" y="274"/>
                </a:lnTo>
                <a:lnTo>
                  <a:pt x="250" y="253"/>
                </a:lnTo>
                <a:lnTo>
                  <a:pt x="231" y="274"/>
                </a:lnTo>
                <a:lnTo>
                  <a:pt x="287" y="334"/>
                </a:lnTo>
                <a:lnTo>
                  <a:pt x="287" y="355"/>
                </a:lnTo>
                <a:lnTo>
                  <a:pt x="287" y="365"/>
                </a:lnTo>
                <a:lnTo>
                  <a:pt x="287" y="375"/>
                </a:lnTo>
                <a:lnTo>
                  <a:pt x="278" y="375"/>
                </a:lnTo>
                <a:lnTo>
                  <a:pt x="268" y="375"/>
                </a:lnTo>
                <a:lnTo>
                  <a:pt x="258" y="386"/>
                </a:lnTo>
                <a:lnTo>
                  <a:pt x="250" y="386"/>
                </a:lnTo>
                <a:lnTo>
                  <a:pt x="231" y="386"/>
                </a:lnTo>
                <a:lnTo>
                  <a:pt x="222" y="395"/>
                </a:lnTo>
                <a:lnTo>
                  <a:pt x="213" y="406"/>
                </a:lnTo>
                <a:lnTo>
                  <a:pt x="203" y="406"/>
                </a:lnTo>
                <a:lnTo>
                  <a:pt x="203" y="416"/>
                </a:lnTo>
                <a:lnTo>
                  <a:pt x="185" y="416"/>
                </a:lnTo>
                <a:lnTo>
                  <a:pt x="185" y="425"/>
                </a:lnTo>
                <a:lnTo>
                  <a:pt x="167" y="435"/>
                </a:lnTo>
                <a:lnTo>
                  <a:pt x="158" y="435"/>
                </a:lnTo>
                <a:lnTo>
                  <a:pt x="148" y="435"/>
                </a:lnTo>
                <a:lnTo>
                  <a:pt x="138" y="446"/>
                </a:lnTo>
                <a:lnTo>
                  <a:pt x="129" y="435"/>
                </a:lnTo>
                <a:lnTo>
                  <a:pt x="121" y="435"/>
                </a:lnTo>
                <a:lnTo>
                  <a:pt x="111" y="435"/>
                </a:lnTo>
                <a:lnTo>
                  <a:pt x="111" y="425"/>
                </a:lnTo>
                <a:lnTo>
                  <a:pt x="102" y="425"/>
                </a:lnTo>
                <a:lnTo>
                  <a:pt x="102" y="416"/>
                </a:lnTo>
                <a:lnTo>
                  <a:pt x="92" y="416"/>
                </a:lnTo>
                <a:lnTo>
                  <a:pt x="83" y="406"/>
                </a:lnTo>
                <a:lnTo>
                  <a:pt x="74" y="395"/>
                </a:lnTo>
                <a:lnTo>
                  <a:pt x="74" y="406"/>
                </a:lnTo>
                <a:lnTo>
                  <a:pt x="65" y="406"/>
                </a:lnTo>
                <a:lnTo>
                  <a:pt x="65" y="395"/>
                </a:lnTo>
                <a:lnTo>
                  <a:pt x="65" y="386"/>
                </a:lnTo>
                <a:lnTo>
                  <a:pt x="65" y="375"/>
                </a:lnTo>
                <a:lnTo>
                  <a:pt x="55" y="375"/>
                </a:lnTo>
                <a:lnTo>
                  <a:pt x="65" y="365"/>
                </a:lnTo>
                <a:lnTo>
                  <a:pt x="55" y="355"/>
                </a:lnTo>
                <a:lnTo>
                  <a:pt x="55" y="344"/>
                </a:lnTo>
                <a:lnTo>
                  <a:pt x="46" y="334"/>
                </a:lnTo>
                <a:close/>
              </a:path>
            </a:pathLst>
          </a:custGeom>
          <a:solidFill>
            <a:srgbClr val="00B0F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32"/>
          <p:cNvSpPr/>
          <p:nvPr/>
        </p:nvSpPr>
        <p:spPr>
          <a:xfrm>
            <a:off x="5840984" y="2230637"/>
            <a:ext cx="474662" cy="450056"/>
          </a:xfrm>
          <a:custGeom>
            <a:avLst/>
            <a:gdLst/>
            <a:ahLst/>
            <a:cxnLst/>
            <a:rect l="l" t="t" r="r" b="b"/>
            <a:pathLst>
              <a:path w="116" h="149" extrusionOk="0">
                <a:moveTo>
                  <a:pt x="90" y="149"/>
                </a:moveTo>
                <a:lnTo>
                  <a:pt x="70" y="137"/>
                </a:lnTo>
                <a:lnTo>
                  <a:pt x="53" y="127"/>
                </a:lnTo>
                <a:lnTo>
                  <a:pt x="37" y="122"/>
                </a:lnTo>
                <a:lnTo>
                  <a:pt x="22" y="118"/>
                </a:lnTo>
                <a:lnTo>
                  <a:pt x="16" y="109"/>
                </a:lnTo>
                <a:lnTo>
                  <a:pt x="12" y="94"/>
                </a:lnTo>
                <a:lnTo>
                  <a:pt x="14" y="80"/>
                </a:lnTo>
                <a:lnTo>
                  <a:pt x="10" y="60"/>
                </a:lnTo>
                <a:lnTo>
                  <a:pt x="3" y="46"/>
                </a:lnTo>
                <a:lnTo>
                  <a:pt x="0" y="37"/>
                </a:lnTo>
                <a:lnTo>
                  <a:pt x="15" y="28"/>
                </a:lnTo>
                <a:lnTo>
                  <a:pt x="28" y="23"/>
                </a:lnTo>
                <a:lnTo>
                  <a:pt x="41" y="19"/>
                </a:lnTo>
                <a:lnTo>
                  <a:pt x="52" y="17"/>
                </a:lnTo>
                <a:lnTo>
                  <a:pt x="70" y="16"/>
                </a:lnTo>
                <a:lnTo>
                  <a:pt x="86" y="14"/>
                </a:lnTo>
                <a:lnTo>
                  <a:pt x="96" y="11"/>
                </a:lnTo>
                <a:lnTo>
                  <a:pt x="116" y="0"/>
                </a:lnTo>
                <a:lnTo>
                  <a:pt x="109" y="28"/>
                </a:lnTo>
                <a:lnTo>
                  <a:pt x="101" y="39"/>
                </a:lnTo>
                <a:lnTo>
                  <a:pt x="98" y="83"/>
                </a:lnTo>
                <a:lnTo>
                  <a:pt x="90" y="95"/>
                </a:lnTo>
                <a:lnTo>
                  <a:pt x="90" y="111"/>
                </a:lnTo>
                <a:lnTo>
                  <a:pt x="96" y="122"/>
                </a:lnTo>
                <a:lnTo>
                  <a:pt x="95" y="139"/>
                </a:lnTo>
                <a:lnTo>
                  <a:pt x="90" y="149"/>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32"/>
          <p:cNvSpPr/>
          <p:nvPr/>
        </p:nvSpPr>
        <p:spPr>
          <a:xfrm>
            <a:off x="5857875" y="3798094"/>
            <a:ext cx="52388" cy="39291"/>
          </a:xfrm>
          <a:custGeom>
            <a:avLst/>
            <a:gdLst/>
            <a:ahLst/>
            <a:cxnLst/>
            <a:rect l="l" t="t" r="r" b="b"/>
            <a:pathLst>
              <a:path w="13" h="13" extrusionOk="0">
                <a:moveTo>
                  <a:pt x="0" y="6"/>
                </a:moveTo>
                <a:lnTo>
                  <a:pt x="0" y="6"/>
                </a:lnTo>
                <a:lnTo>
                  <a:pt x="0" y="5"/>
                </a:lnTo>
                <a:lnTo>
                  <a:pt x="0" y="4"/>
                </a:lnTo>
                <a:lnTo>
                  <a:pt x="0" y="3"/>
                </a:lnTo>
                <a:lnTo>
                  <a:pt x="0" y="2"/>
                </a:lnTo>
                <a:lnTo>
                  <a:pt x="1" y="2"/>
                </a:lnTo>
                <a:lnTo>
                  <a:pt x="2" y="2"/>
                </a:lnTo>
                <a:lnTo>
                  <a:pt x="2" y="1"/>
                </a:lnTo>
                <a:lnTo>
                  <a:pt x="3" y="1"/>
                </a:lnTo>
                <a:lnTo>
                  <a:pt x="5" y="0"/>
                </a:lnTo>
                <a:lnTo>
                  <a:pt x="6" y="0"/>
                </a:lnTo>
                <a:lnTo>
                  <a:pt x="7" y="0"/>
                </a:lnTo>
                <a:lnTo>
                  <a:pt x="8" y="0"/>
                </a:lnTo>
                <a:lnTo>
                  <a:pt x="9" y="0"/>
                </a:lnTo>
                <a:lnTo>
                  <a:pt x="10" y="1"/>
                </a:lnTo>
                <a:lnTo>
                  <a:pt x="11" y="1"/>
                </a:lnTo>
                <a:lnTo>
                  <a:pt x="11" y="2"/>
                </a:lnTo>
                <a:lnTo>
                  <a:pt x="12" y="2"/>
                </a:lnTo>
                <a:lnTo>
                  <a:pt x="12" y="3"/>
                </a:lnTo>
                <a:lnTo>
                  <a:pt x="13" y="4"/>
                </a:lnTo>
                <a:lnTo>
                  <a:pt x="13" y="5"/>
                </a:lnTo>
                <a:lnTo>
                  <a:pt x="13" y="6"/>
                </a:lnTo>
                <a:lnTo>
                  <a:pt x="13" y="7"/>
                </a:lnTo>
                <a:lnTo>
                  <a:pt x="13" y="9"/>
                </a:lnTo>
                <a:lnTo>
                  <a:pt x="12" y="10"/>
                </a:lnTo>
                <a:lnTo>
                  <a:pt x="12" y="11"/>
                </a:lnTo>
                <a:lnTo>
                  <a:pt x="11" y="11"/>
                </a:lnTo>
                <a:lnTo>
                  <a:pt x="11" y="12"/>
                </a:lnTo>
                <a:lnTo>
                  <a:pt x="10" y="12"/>
                </a:lnTo>
                <a:lnTo>
                  <a:pt x="9" y="13"/>
                </a:lnTo>
                <a:lnTo>
                  <a:pt x="8" y="13"/>
                </a:lnTo>
                <a:lnTo>
                  <a:pt x="7" y="13"/>
                </a:lnTo>
                <a:lnTo>
                  <a:pt x="6" y="13"/>
                </a:lnTo>
                <a:lnTo>
                  <a:pt x="5" y="13"/>
                </a:lnTo>
                <a:lnTo>
                  <a:pt x="3" y="12"/>
                </a:lnTo>
                <a:lnTo>
                  <a:pt x="2" y="12"/>
                </a:lnTo>
                <a:lnTo>
                  <a:pt x="1" y="12"/>
                </a:lnTo>
                <a:lnTo>
                  <a:pt x="0" y="11"/>
                </a:lnTo>
                <a:lnTo>
                  <a:pt x="0" y="10"/>
                </a:lnTo>
                <a:lnTo>
                  <a:pt x="0" y="9"/>
                </a:lnTo>
                <a:lnTo>
                  <a:pt x="0" y="7"/>
                </a:lnTo>
                <a:lnTo>
                  <a:pt x="0" y="6"/>
                </a:lnTo>
                <a:close/>
                <a:moveTo>
                  <a:pt x="3" y="6"/>
                </a:moveTo>
                <a:lnTo>
                  <a:pt x="3" y="6"/>
                </a:lnTo>
                <a:lnTo>
                  <a:pt x="3" y="7"/>
                </a:lnTo>
                <a:lnTo>
                  <a:pt x="3" y="9"/>
                </a:lnTo>
                <a:lnTo>
                  <a:pt x="5" y="10"/>
                </a:lnTo>
                <a:lnTo>
                  <a:pt x="5" y="11"/>
                </a:lnTo>
                <a:lnTo>
                  <a:pt x="6" y="11"/>
                </a:lnTo>
                <a:lnTo>
                  <a:pt x="7" y="11"/>
                </a:lnTo>
                <a:lnTo>
                  <a:pt x="8" y="11"/>
                </a:lnTo>
                <a:lnTo>
                  <a:pt x="9" y="11"/>
                </a:lnTo>
                <a:lnTo>
                  <a:pt x="9" y="10"/>
                </a:lnTo>
                <a:lnTo>
                  <a:pt x="10" y="9"/>
                </a:lnTo>
                <a:lnTo>
                  <a:pt x="10" y="7"/>
                </a:lnTo>
                <a:lnTo>
                  <a:pt x="10" y="6"/>
                </a:lnTo>
                <a:lnTo>
                  <a:pt x="10" y="5"/>
                </a:lnTo>
                <a:lnTo>
                  <a:pt x="10" y="4"/>
                </a:lnTo>
                <a:lnTo>
                  <a:pt x="9" y="3"/>
                </a:lnTo>
                <a:lnTo>
                  <a:pt x="9" y="2"/>
                </a:lnTo>
                <a:lnTo>
                  <a:pt x="8" y="2"/>
                </a:lnTo>
                <a:lnTo>
                  <a:pt x="7" y="2"/>
                </a:lnTo>
                <a:lnTo>
                  <a:pt x="6" y="2"/>
                </a:lnTo>
                <a:lnTo>
                  <a:pt x="5" y="2"/>
                </a:lnTo>
                <a:lnTo>
                  <a:pt x="5" y="3"/>
                </a:lnTo>
                <a:lnTo>
                  <a:pt x="3" y="4"/>
                </a:lnTo>
                <a:lnTo>
                  <a:pt x="3" y="5"/>
                </a:lnTo>
                <a:lnTo>
                  <a:pt x="3" y="6"/>
                </a:lnTo>
                <a:close/>
              </a:path>
            </a:pathLst>
          </a:custGeom>
          <a:solidFill>
            <a:srgbClr val="66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32"/>
          <p:cNvSpPr/>
          <p:nvPr/>
        </p:nvSpPr>
        <p:spPr>
          <a:xfrm>
            <a:off x="5857875" y="3798094"/>
            <a:ext cx="52388" cy="39291"/>
          </a:xfrm>
          <a:custGeom>
            <a:avLst/>
            <a:gdLst/>
            <a:ahLst/>
            <a:cxnLst/>
            <a:rect l="l" t="t" r="r" b="b"/>
            <a:pathLst>
              <a:path w="13" h="13" extrusionOk="0">
                <a:moveTo>
                  <a:pt x="0" y="6"/>
                </a:moveTo>
                <a:lnTo>
                  <a:pt x="0" y="6"/>
                </a:lnTo>
                <a:lnTo>
                  <a:pt x="0" y="5"/>
                </a:lnTo>
                <a:lnTo>
                  <a:pt x="0" y="4"/>
                </a:lnTo>
                <a:lnTo>
                  <a:pt x="0" y="3"/>
                </a:lnTo>
                <a:lnTo>
                  <a:pt x="0" y="2"/>
                </a:lnTo>
                <a:lnTo>
                  <a:pt x="1" y="2"/>
                </a:lnTo>
                <a:lnTo>
                  <a:pt x="2" y="2"/>
                </a:lnTo>
                <a:lnTo>
                  <a:pt x="2" y="1"/>
                </a:lnTo>
                <a:lnTo>
                  <a:pt x="3" y="1"/>
                </a:lnTo>
                <a:lnTo>
                  <a:pt x="5" y="0"/>
                </a:lnTo>
                <a:lnTo>
                  <a:pt x="6" y="0"/>
                </a:lnTo>
                <a:lnTo>
                  <a:pt x="7" y="0"/>
                </a:lnTo>
                <a:lnTo>
                  <a:pt x="8" y="0"/>
                </a:lnTo>
                <a:lnTo>
                  <a:pt x="9" y="0"/>
                </a:lnTo>
                <a:lnTo>
                  <a:pt x="10" y="1"/>
                </a:lnTo>
                <a:lnTo>
                  <a:pt x="11" y="1"/>
                </a:lnTo>
                <a:lnTo>
                  <a:pt x="11" y="2"/>
                </a:lnTo>
                <a:lnTo>
                  <a:pt x="12" y="2"/>
                </a:lnTo>
                <a:lnTo>
                  <a:pt x="12" y="3"/>
                </a:lnTo>
                <a:lnTo>
                  <a:pt x="13" y="4"/>
                </a:lnTo>
                <a:lnTo>
                  <a:pt x="13" y="5"/>
                </a:lnTo>
                <a:lnTo>
                  <a:pt x="13" y="6"/>
                </a:lnTo>
                <a:lnTo>
                  <a:pt x="13" y="7"/>
                </a:lnTo>
                <a:lnTo>
                  <a:pt x="13" y="9"/>
                </a:lnTo>
                <a:lnTo>
                  <a:pt x="12" y="10"/>
                </a:lnTo>
                <a:lnTo>
                  <a:pt x="12" y="11"/>
                </a:lnTo>
                <a:lnTo>
                  <a:pt x="11" y="11"/>
                </a:lnTo>
                <a:lnTo>
                  <a:pt x="11" y="12"/>
                </a:lnTo>
                <a:lnTo>
                  <a:pt x="10" y="12"/>
                </a:lnTo>
                <a:lnTo>
                  <a:pt x="9" y="13"/>
                </a:lnTo>
                <a:lnTo>
                  <a:pt x="8" y="13"/>
                </a:lnTo>
                <a:lnTo>
                  <a:pt x="7" y="13"/>
                </a:lnTo>
                <a:lnTo>
                  <a:pt x="6" y="13"/>
                </a:lnTo>
                <a:lnTo>
                  <a:pt x="5" y="13"/>
                </a:lnTo>
                <a:lnTo>
                  <a:pt x="3" y="12"/>
                </a:lnTo>
                <a:lnTo>
                  <a:pt x="2" y="12"/>
                </a:lnTo>
                <a:lnTo>
                  <a:pt x="1" y="12"/>
                </a:lnTo>
                <a:lnTo>
                  <a:pt x="0" y="11"/>
                </a:lnTo>
                <a:lnTo>
                  <a:pt x="0" y="10"/>
                </a:lnTo>
                <a:lnTo>
                  <a:pt x="0" y="9"/>
                </a:lnTo>
                <a:lnTo>
                  <a:pt x="0" y="7"/>
                </a:lnTo>
                <a:lnTo>
                  <a:pt x="0" y="6"/>
                </a:lnTo>
                <a:close/>
                <a:moveTo>
                  <a:pt x="3" y="6"/>
                </a:moveTo>
                <a:lnTo>
                  <a:pt x="3" y="6"/>
                </a:lnTo>
                <a:lnTo>
                  <a:pt x="3" y="7"/>
                </a:lnTo>
                <a:lnTo>
                  <a:pt x="3" y="9"/>
                </a:lnTo>
                <a:lnTo>
                  <a:pt x="5" y="10"/>
                </a:lnTo>
                <a:lnTo>
                  <a:pt x="5" y="11"/>
                </a:lnTo>
                <a:lnTo>
                  <a:pt x="6" y="11"/>
                </a:lnTo>
                <a:lnTo>
                  <a:pt x="7" y="11"/>
                </a:lnTo>
                <a:lnTo>
                  <a:pt x="8" y="11"/>
                </a:lnTo>
                <a:lnTo>
                  <a:pt x="9" y="11"/>
                </a:lnTo>
                <a:lnTo>
                  <a:pt x="9" y="10"/>
                </a:lnTo>
                <a:lnTo>
                  <a:pt x="10" y="9"/>
                </a:lnTo>
                <a:lnTo>
                  <a:pt x="10" y="7"/>
                </a:lnTo>
                <a:lnTo>
                  <a:pt x="10" y="6"/>
                </a:lnTo>
                <a:lnTo>
                  <a:pt x="10" y="5"/>
                </a:lnTo>
                <a:lnTo>
                  <a:pt x="10" y="4"/>
                </a:lnTo>
                <a:lnTo>
                  <a:pt x="9" y="3"/>
                </a:lnTo>
                <a:lnTo>
                  <a:pt x="9" y="2"/>
                </a:lnTo>
                <a:lnTo>
                  <a:pt x="8" y="2"/>
                </a:lnTo>
                <a:lnTo>
                  <a:pt x="7" y="2"/>
                </a:lnTo>
                <a:lnTo>
                  <a:pt x="6" y="2"/>
                </a:lnTo>
                <a:lnTo>
                  <a:pt x="5" y="2"/>
                </a:lnTo>
                <a:lnTo>
                  <a:pt x="5" y="3"/>
                </a:lnTo>
                <a:lnTo>
                  <a:pt x="3" y="4"/>
                </a:lnTo>
                <a:lnTo>
                  <a:pt x="3" y="5"/>
                </a:lnTo>
                <a:lnTo>
                  <a:pt x="3" y="6"/>
                </a:lnTo>
                <a:close/>
              </a:path>
            </a:pathLst>
          </a:custGeom>
          <a:solidFill>
            <a:srgbClr val="66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32"/>
          <p:cNvSpPr/>
          <p:nvPr/>
        </p:nvSpPr>
        <p:spPr>
          <a:xfrm>
            <a:off x="5243513" y="3569494"/>
            <a:ext cx="1219200" cy="579835"/>
          </a:xfrm>
          <a:custGeom>
            <a:avLst/>
            <a:gdLst/>
            <a:ahLst/>
            <a:cxnLst/>
            <a:rect l="l" t="t" r="r" b="b"/>
            <a:pathLst>
              <a:path w="298" h="192" extrusionOk="0">
                <a:moveTo>
                  <a:pt x="298" y="49"/>
                </a:moveTo>
                <a:lnTo>
                  <a:pt x="289" y="49"/>
                </a:lnTo>
                <a:lnTo>
                  <a:pt x="289" y="39"/>
                </a:lnTo>
                <a:lnTo>
                  <a:pt x="280" y="39"/>
                </a:lnTo>
                <a:lnTo>
                  <a:pt x="270" y="30"/>
                </a:lnTo>
                <a:lnTo>
                  <a:pt x="261" y="30"/>
                </a:lnTo>
                <a:lnTo>
                  <a:pt x="251" y="30"/>
                </a:lnTo>
                <a:lnTo>
                  <a:pt x="251" y="19"/>
                </a:lnTo>
                <a:lnTo>
                  <a:pt x="241" y="19"/>
                </a:lnTo>
                <a:lnTo>
                  <a:pt x="233" y="19"/>
                </a:lnTo>
                <a:lnTo>
                  <a:pt x="233" y="10"/>
                </a:lnTo>
                <a:lnTo>
                  <a:pt x="223" y="10"/>
                </a:lnTo>
                <a:lnTo>
                  <a:pt x="213" y="0"/>
                </a:lnTo>
                <a:lnTo>
                  <a:pt x="204" y="0"/>
                </a:lnTo>
                <a:lnTo>
                  <a:pt x="196" y="0"/>
                </a:lnTo>
                <a:lnTo>
                  <a:pt x="177" y="19"/>
                </a:lnTo>
                <a:lnTo>
                  <a:pt x="168" y="19"/>
                </a:lnTo>
                <a:lnTo>
                  <a:pt x="159" y="19"/>
                </a:lnTo>
                <a:lnTo>
                  <a:pt x="159" y="30"/>
                </a:lnTo>
                <a:lnTo>
                  <a:pt x="149" y="39"/>
                </a:lnTo>
                <a:lnTo>
                  <a:pt x="131" y="39"/>
                </a:lnTo>
                <a:lnTo>
                  <a:pt x="121" y="30"/>
                </a:lnTo>
                <a:lnTo>
                  <a:pt x="112" y="30"/>
                </a:lnTo>
                <a:lnTo>
                  <a:pt x="92" y="30"/>
                </a:lnTo>
                <a:lnTo>
                  <a:pt x="84" y="30"/>
                </a:lnTo>
                <a:lnTo>
                  <a:pt x="74" y="19"/>
                </a:lnTo>
                <a:lnTo>
                  <a:pt x="65" y="19"/>
                </a:lnTo>
                <a:lnTo>
                  <a:pt x="56" y="10"/>
                </a:lnTo>
                <a:lnTo>
                  <a:pt x="38" y="19"/>
                </a:lnTo>
                <a:lnTo>
                  <a:pt x="28" y="19"/>
                </a:lnTo>
                <a:lnTo>
                  <a:pt x="28" y="10"/>
                </a:lnTo>
                <a:lnTo>
                  <a:pt x="19" y="10"/>
                </a:lnTo>
                <a:lnTo>
                  <a:pt x="10" y="10"/>
                </a:lnTo>
                <a:lnTo>
                  <a:pt x="10" y="19"/>
                </a:lnTo>
                <a:lnTo>
                  <a:pt x="0" y="19"/>
                </a:lnTo>
                <a:lnTo>
                  <a:pt x="0" y="30"/>
                </a:lnTo>
                <a:lnTo>
                  <a:pt x="10" y="39"/>
                </a:lnTo>
                <a:lnTo>
                  <a:pt x="10" y="49"/>
                </a:lnTo>
                <a:lnTo>
                  <a:pt x="10" y="61"/>
                </a:lnTo>
                <a:lnTo>
                  <a:pt x="10" y="70"/>
                </a:lnTo>
                <a:lnTo>
                  <a:pt x="19" y="70"/>
                </a:lnTo>
                <a:lnTo>
                  <a:pt x="28" y="80"/>
                </a:lnTo>
                <a:lnTo>
                  <a:pt x="28" y="91"/>
                </a:lnTo>
                <a:lnTo>
                  <a:pt x="38" y="91"/>
                </a:lnTo>
                <a:lnTo>
                  <a:pt x="38" y="101"/>
                </a:lnTo>
                <a:lnTo>
                  <a:pt x="47" y="110"/>
                </a:lnTo>
                <a:lnTo>
                  <a:pt x="56" y="110"/>
                </a:lnTo>
                <a:lnTo>
                  <a:pt x="65" y="121"/>
                </a:lnTo>
                <a:lnTo>
                  <a:pt x="74" y="130"/>
                </a:lnTo>
                <a:lnTo>
                  <a:pt x="84" y="130"/>
                </a:lnTo>
                <a:lnTo>
                  <a:pt x="84" y="152"/>
                </a:lnTo>
                <a:lnTo>
                  <a:pt x="92" y="152"/>
                </a:lnTo>
                <a:lnTo>
                  <a:pt x="92" y="162"/>
                </a:lnTo>
                <a:lnTo>
                  <a:pt x="102" y="162"/>
                </a:lnTo>
                <a:lnTo>
                  <a:pt x="112" y="162"/>
                </a:lnTo>
                <a:lnTo>
                  <a:pt x="112" y="172"/>
                </a:lnTo>
                <a:lnTo>
                  <a:pt x="121" y="172"/>
                </a:lnTo>
                <a:lnTo>
                  <a:pt x="121" y="182"/>
                </a:lnTo>
                <a:lnTo>
                  <a:pt x="131" y="182"/>
                </a:lnTo>
                <a:lnTo>
                  <a:pt x="131" y="192"/>
                </a:lnTo>
                <a:lnTo>
                  <a:pt x="140" y="192"/>
                </a:lnTo>
                <a:lnTo>
                  <a:pt x="149" y="192"/>
                </a:lnTo>
                <a:lnTo>
                  <a:pt x="159" y="182"/>
                </a:lnTo>
                <a:lnTo>
                  <a:pt x="168" y="182"/>
                </a:lnTo>
                <a:lnTo>
                  <a:pt x="187" y="182"/>
                </a:lnTo>
                <a:lnTo>
                  <a:pt x="196" y="172"/>
                </a:lnTo>
                <a:lnTo>
                  <a:pt x="204" y="172"/>
                </a:lnTo>
                <a:lnTo>
                  <a:pt x="213" y="162"/>
                </a:lnTo>
                <a:lnTo>
                  <a:pt x="223" y="162"/>
                </a:lnTo>
                <a:lnTo>
                  <a:pt x="233" y="152"/>
                </a:lnTo>
                <a:lnTo>
                  <a:pt x="241" y="152"/>
                </a:lnTo>
                <a:lnTo>
                  <a:pt x="251" y="141"/>
                </a:lnTo>
                <a:lnTo>
                  <a:pt x="261" y="141"/>
                </a:lnTo>
                <a:lnTo>
                  <a:pt x="270" y="141"/>
                </a:lnTo>
                <a:lnTo>
                  <a:pt x="270" y="130"/>
                </a:lnTo>
                <a:lnTo>
                  <a:pt x="280" y="121"/>
                </a:lnTo>
                <a:lnTo>
                  <a:pt x="289" y="110"/>
                </a:lnTo>
                <a:lnTo>
                  <a:pt x="289" y="101"/>
                </a:lnTo>
                <a:lnTo>
                  <a:pt x="289" y="91"/>
                </a:lnTo>
                <a:lnTo>
                  <a:pt x="298" y="80"/>
                </a:lnTo>
                <a:lnTo>
                  <a:pt x="298" y="70"/>
                </a:lnTo>
                <a:lnTo>
                  <a:pt x="298" y="61"/>
                </a:lnTo>
                <a:lnTo>
                  <a:pt x="298" y="49"/>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32"/>
          <p:cNvSpPr/>
          <p:nvPr/>
        </p:nvSpPr>
        <p:spPr>
          <a:xfrm>
            <a:off x="5137150" y="3784997"/>
            <a:ext cx="641350" cy="704850"/>
          </a:xfrm>
          <a:custGeom>
            <a:avLst/>
            <a:gdLst/>
            <a:ahLst/>
            <a:cxnLst/>
            <a:rect l="l" t="t" r="r" b="b"/>
            <a:pathLst>
              <a:path w="157" h="233" extrusionOk="0">
                <a:moveTo>
                  <a:pt x="92" y="173"/>
                </a:moveTo>
                <a:lnTo>
                  <a:pt x="82" y="173"/>
                </a:lnTo>
                <a:lnTo>
                  <a:pt x="73" y="183"/>
                </a:lnTo>
                <a:lnTo>
                  <a:pt x="64" y="183"/>
                </a:lnTo>
                <a:lnTo>
                  <a:pt x="54" y="203"/>
                </a:lnTo>
                <a:lnTo>
                  <a:pt x="45" y="213"/>
                </a:lnTo>
                <a:lnTo>
                  <a:pt x="37" y="213"/>
                </a:lnTo>
                <a:lnTo>
                  <a:pt x="37" y="222"/>
                </a:lnTo>
                <a:lnTo>
                  <a:pt x="27" y="222"/>
                </a:lnTo>
                <a:lnTo>
                  <a:pt x="27" y="233"/>
                </a:lnTo>
                <a:lnTo>
                  <a:pt x="18" y="233"/>
                </a:lnTo>
                <a:lnTo>
                  <a:pt x="18" y="222"/>
                </a:lnTo>
                <a:lnTo>
                  <a:pt x="18" y="213"/>
                </a:lnTo>
                <a:lnTo>
                  <a:pt x="9" y="203"/>
                </a:lnTo>
                <a:lnTo>
                  <a:pt x="9" y="192"/>
                </a:lnTo>
                <a:lnTo>
                  <a:pt x="9" y="183"/>
                </a:lnTo>
                <a:lnTo>
                  <a:pt x="9" y="173"/>
                </a:lnTo>
                <a:lnTo>
                  <a:pt x="9" y="162"/>
                </a:lnTo>
                <a:lnTo>
                  <a:pt x="0" y="152"/>
                </a:lnTo>
                <a:lnTo>
                  <a:pt x="0" y="142"/>
                </a:lnTo>
                <a:lnTo>
                  <a:pt x="0" y="131"/>
                </a:lnTo>
                <a:lnTo>
                  <a:pt x="9" y="131"/>
                </a:lnTo>
                <a:lnTo>
                  <a:pt x="9" y="121"/>
                </a:lnTo>
                <a:lnTo>
                  <a:pt x="18" y="112"/>
                </a:lnTo>
                <a:lnTo>
                  <a:pt x="18" y="102"/>
                </a:lnTo>
                <a:lnTo>
                  <a:pt x="9" y="91"/>
                </a:lnTo>
                <a:lnTo>
                  <a:pt x="9" y="81"/>
                </a:lnTo>
                <a:lnTo>
                  <a:pt x="9" y="70"/>
                </a:lnTo>
                <a:lnTo>
                  <a:pt x="9" y="50"/>
                </a:lnTo>
                <a:lnTo>
                  <a:pt x="0" y="40"/>
                </a:lnTo>
                <a:lnTo>
                  <a:pt x="9" y="30"/>
                </a:lnTo>
                <a:lnTo>
                  <a:pt x="18" y="21"/>
                </a:lnTo>
                <a:lnTo>
                  <a:pt x="27" y="10"/>
                </a:lnTo>
                <a:lnTo>
                  <a:pt x="37" y="10"/>
                </a:lnTo>
                <a:lnTo>
                  <a:pt x="37" y="0"/>
                </a:lnTo>
                <a:lnTo>
                  <a:pt x="45" y="0"/>
                </a:lnTo>
                <a:lnTo>
                  <a:pt x="54" y="10"/>
                </a:lnTo>
                <a:lnTo>
                  <a:pt x="54" y="21"/>
                </a:lnTo>
                <a:lnTo>
                  <a:pt x="64" y="21"/>
                </a:lnTo>
                <a:lnTo>
                  <a:pt x="64" y="30"/>
                </a:lnTo>
                <a:lnTo>
                  <a:pt x="73" y="40"/>
                </a:lnTo>
                <a:lnTo>
                  <a:pt x="82" y="40"/>
                </a:lnTo>
                <a:lnTo>
                  <a:pt x="92" y="50"/>
                </a:lnTo>
                <a:lnTo>
                  <a:pt x="101" y="60"/>
                </a:lnTo>
                <a:lnTo>
                  <a:pt x="110" y="60"/>
                </a:lnTo>
                <a:lnTo>
                  <a:pt x="110" y="81"/>
                </a:lnTo>
                <a:lnTo>
                  <a:pt x="119" y="81"/>
                </a:lnTo>
                <a:lnTo>
                  <a:pt x="119" y="91"/>
                </a:lnTo>
                <a:lnTo>
                  <a:pt x="129" y="91"/>
                </a:lnTo>
                <a:lnTo>
                  <a:pt x="138" y="91"/>
                </a:lnTo>
                <a:lnTo>
                  <a:pt x="138" y="102"/>
                </a:lnTo>
                <a:lnTo>
                  <a:pt x="147" y="102"/>
                </a:lnTo>
                <a:lnTo>
                  <a:pt x="147" y="112"/>
                </a:lnTo>
                <a:lnTo>
                  <a:pt x="157" y="112"/>
                </a:lnTo>
                <a:lnTo>
                  <a:pt x="157" y="121"/>
                </a:lnTo>
                <a:lnTo>
                  <a:pt x="147" y="121"/>
                </a:lnTo>
                <a:lnTo>
                  <a:pt x="147" y="131"/>
                </a:lnTo>
                <a:lnTo>
                  <a:pt x="138" y="131"/>
                </a:lnTo>
                <a:lnTo>
                  <a:pt x="129" y="131"/>
                </a:lnTo>
                <a:lnTo>
                  <a:pt x="119" y="142"/>
                </a:lnTo>
                <a:lnTo>
                  <a:pt x="110" y="152"/>
                </a:lnTo>
                <a:lnTo>
                  <a:pt x="101" y="152"/>
                </a:lnTo>
                <a:lnTo>
                  <a:pt x="92" y="162"/>
                </a:lnTo>
                <a:lnTo>
                  <a:pt x="92" y="173"/>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32"/>
          <p:cNvSpPr/>
          <p:nvPr/>
        </p:nvSpPr>
        <p:spPr>
          <a:xfrm>
            <a:off x="3016694" y="3356372"/>
            <a:ext cx="1095375" cy="859631"/>
          </a:xfrm>
          <a:custGeom>
            <a:avLst/>
            <a:gdLst/>
            <a:ahLst/>
            <a:cxnLst/>
            <a:rect l="l" t="t" r="r" b="b"/>
            <a:pathLst>
              <a:path w="268" h="284" extrusionOk="0">
                <a:moveTo>
                  <a:pt x="194" y="284"/>
                </a:moveTo>
                <a:lnTo>
                  <a:pt x="185" y="284"/>
                </a:lnTo>
                <a:lnTo>
                  <a:pt x="147" y="273"/>
                </a:lnTo>
                <a:lnTo>
                  <a:pt x="138" y="273"/>
                </a:lnTo>
                <a:lnTo>
                  <a:pt x="130" y="273"/>
                </a:lnTo>
                <a:lnTo>
                  <a:pt x="121" y="263"/>
                </a:lnTo>
                <a:lnTo>
                  <a:pt x="102" y="263"/>
                </a:lnTo>
                <a:lnTo>
                  <a:pt x="93" y="263"/>
                </a:lnTo>
                <a:lnTo>
                  <a:pt x="64" y="263"/>
                </a:lnTo>
                <a:lnTo>
                  <a:pt x="18" y="263"/>
                </a:lnTo>
                <a:lnTo>
                  <a:pt x="9" y="263"/>
                </a:lnTo>
                <a:lnTo>
                  <a:pt x="9" y="254"/>
                </a:lnTo>
                <a:lnTo>
                  <a:pt x="0" y="254"/>
                </a:lnTo>
                <a:lnTo>
                  <a:pt x="0" y="243"/>
                </a:lnTo>
                <a:lnTo>
                  <a:pt x="0" y="233"/>
                </a:lnTo>
                <a:lnTo>
                  <a:pt x="0" y="223"/>
                </a:lnTo>
                <a:lnTo>
                  <a:pt x="9" y="212"/>
                </a:lnTo>
                <a:lnTo>
                  <a:pt x="9" y="203"/>
                </a:lnTo>
                <a:lnTo>
                  <a:pt x="9" y="193"/>
                </a:lnTo>
                <a:lnTo>
                  <a:pt x="18" y="183"/>
                </a:lnTo>
                <a:lnTo>
                  <a:pt x="18" y="172"/>
                </a:lnTo>
                <a:lnTo>
                  <a:pt x="9" y="152"/>
                </a:lnTo>
                <a:lnTo>
                  <a:pt x="9" y="141"/>
                </a:lnTo>
                <a:lnTo>
                  <a:pt x="9" y="132"/>
                </a:lnTo>
                <a:lnTo>
                  <a:pt x="9" y="121"/>
                </a:lnTo>
                <a:lnTo>
                  <a:pt x="9" y="111"/>
                </a:lnTo>
                <a:lnTo>
                  <a:pt x="18" y="111"/>
                </a:lnTo>
                <a:lnTo>
                  <a:pt x="18" y="102"/>
                </a:lnTo>
                <a:lnTo>
                  <a:pt x="27" y="102"/>
                </a:lnTo>
                <a:lnTo>
                  <a:pt x="36" y="102"/>
                </a:lnTo>
                <a:lnTo>
                  <a:pt x="45" y="102"/>
                </a:lnTo>
                <a:lnTo>
                  <a:pt x="54" y="102"/>
                </a:lnTo>
                <a:lnTo>
                  <a:pt x="64" y="102"/>
                </a:lnTo>
                <a:lnTo>
                  <a:pt x="73" y="102"/>
                </a:lnTo>
                <a:lnTo>
                  <a:pt x="83" y="91"/>
                </a:lnTo>
                <a:lnTo>
                  <a:pt x="93" y="81"/>
                </a:lnTo>
                <a:lnTo>
                  <a:pt x="93" y="51"/>
                </a:lnTo>
                <a:lnTo>
                  <a:pt x="102" y="20"/>
                </a:lnTo>
                <a:lnTo>
                  <a:pt x="102" y="0"/>
                </a:lnTo>
                <a:lnTo>
                  <a:pt x="111" y="0"/>
                </a:lnTo>
                <a:lnTo>
                  <a:pt x="121" y="0"/>
                </a:lnTo>
                <a:lnTo>
                  <a:pt x="138" y="0"/>
                </a:lnTo>
                <a:lnTo>
                  <a:pt x="147" y="0"/>
                </a:lnTo>
                <a:lnTo>
                  <a:pt x="157" y="0"/>
                </a:lnTo>
                <a:lnTo>
                  <a:pt x="166" y="0"/>
                </a:lnTo>
                <a:lnTo>
                  <a:pt x="175" y="11"/>
                </a:lnTo>
                <a:lnTo>
                  <a:pt x="185" y="11"/>
                </a:lnTo>
                <a:lnTo>
                  <a:pt x="194" y="20"/>
                </a:lnTo>
                <a:lnTo>
                  <a:pt x="203" y="29"/>
                </a:lnTo>
                <a:lnTo>
                  <a:pt x="213" y="41"/>
                </a:lnTo>
                <a:lnTo>
                  <a:pt x="213" y="51"/>
                </a:lnTo>
                <a:lnTo>
                  <a:pt x="222" y="60"/>
                </a:lnTo>
                <a:lnTo>
                  <a:pt x="232" y="71"/>
                </a:lnTo>
                <a:lnTo>
                  <a:pt x="232" y="81"/>
                </a:lnTo>
                <a:lnTo>
                  <a:pt x="240" y="91"/>
                </a:lnTo>
                <a:lnTo>
                  <a:pt x="240" y="102"/>
                </a:lnTo>
                <a:lnTo>
                  <a:pt x="240" y="111"/>
                </a:lnTo>
                <a:lnTo>
                  <a:pt x="240" y="121"/>
                </a:lnTo>
                <a:lnTo>
                  <a:pt x="240" y="132"/>
                </a:lnTo>
                <a:lnTo>
                  <a:pt x="240" y="152"/>
                </a:lnTo>
                <a:lnTo>
                  <a:pt x="259" y="152"/>
                </a:lnTo>
                <a:lnTo>
                  <a:pt x="259" y="163"/>
                </a:lnTo>
                <a:lnTo>
                  <a:pt x="268" y="172"/>
                </a:lnTo>
                <a:lnTo>
                  <a:pt x="259" y="172"/>
                </a:lnTo>
                <a:lnTo>
                  <a:pt x="268" y="183"/>
                </a:lnTo>
                <a:lnTo>
                  <a:pt x="268" y="193"/>
                </a:lnTo>
                <a:lnTo>
                  <a:pt x="259" y="193"/>
                </a:lnTo>
                <a:lnTo>
                  <a:pt x="240" y="193"/>
                </a:lnTo>
                <a:lnTo>
                  <a:pt x="232" y="193"/>
                </a:lnTo>
                <a:lnTo>
                  <a:pt x="232" y="203"/>
                </a:lnTo>
                <a:lnTo>
                  <a:pt x="232" y="212"/>
                </a:lnTo>
                <a:lnTo>
                  <a:pt x="222" y="223"/>
                </a:lnTo>
                <a:lnTo>
                  <a:pt x="222" y="233"/>
                </a:lnTo>
                <a:lnTo>
                  <a:pt x="222" y="243"/>
                </a:lnTo>
                <a:lnTo>
                  <a:pt x="194" y="254"/>
                </a:lnTo>
                <a:lnTo>
                  <a:pt x="194" y="263"/>
                </a:lnTo>
                <a:lnTo>
                  <a:pt x="194" y="273"/>
                </a:lnTo>
                <a:lnTo>
                  <a:pt x="194" y="284"/>
                </a:lnTo>
                <a:close/>
              </a:path>
            </a:pathLst>
          </a:custGeom>
          <a:solidFill>
            <a:srgbClr val="99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32"/>
          <p:cNvSpPr/>
          <p:nvPr/>
        </p:nvSpPr>
        <p:spPr>
          <a:xfrm>
            <a:off x="5146675" y="4929188"/>
            <a:ext cx="823800" cy="21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2" name="Google Shape;482;p32"/>
          <p:cNvSpPr/>
          <p:nvPr/>
        </p:nvSpPr>
        <p:spPr>
          <a:xfrm>
            <a:off x="4843463" y="3027760"/>
            <a:ext cx="171450" cy="122634"/>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32"/>
          <p:cNvSpPr txBox="1"/>
          <p:nvPr/>
        </p:nvSpPr>
        <p:spPr>
          <a:xfrm>
            <a:off x="5879351" y="1637110"/>
            <a:ext cx="9429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Santana do Matos</a:t>
            </a:r>
            <a:endParaRPr sz="1400" b="0" i="0" u="none" strike="noStrike" cap="none">
              <a:solidFill>
                <a:srgbClr val="000000"/>
              </a:solidFill>
              <a:latin typeface="Arial"/>
              <a:ea typeface="Arial"/>
              <a:cs typeface="Arial"/>
              <a:sym typeface="Arial"/>
            </a:endParaRPr>
          </a:p>
        </p:txBody>
      </p:sp>
      <p:sp>
        <p:nvSpPr>
          <p:cNvPr id="484" name="Google Shape;484;p32"/>
          <p:cNvSpPr txBox="1"/>
          <p:nvPr/>
        </p:nvSpPr>
        <p:spPr>
          <a:xfrm>
            <a:off x="7386339" y="1798679"/>
            <a:ext cx="6318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Cerro Corá</a:t>
            </a:r>
            <a:endParaRPr sz="1400" b="0" i="0" u="none" strike="noStrike" cap="none">
              <a:solidFill>
                <a:srgbClr val="000000"/>
              </a:solidFill>
              <a:latin typeface="Arial"/>
              <a:ea typeface="Arial"/>
              <a:cs typeface="Arial"/>
              <a:sym typeface="Arial"/>
            </a:endParaRPr>
          </a:p>
        </p:txBody>
      </p:sp>
      <p:sp>
        <p:nvSpPr>
          <p:cNvPr id="485" name="Google Shape;485;p32"/>
          <p:cNvSpPr txBox="1"/>
          <p:nvPr/>
        </p:nvSpPr>
        <p:spPr>
          <a:xfrm rot="-1267689">
            <a:off x="6709136" y="1683844"/>
            <a:ext cx="1061991" cy="2215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Bodó</a:t>
            </a:r>
            <a:endParaRPr sz="1400" b="0" i="0" u="none" strike="noStrike" cap="none">
              <a:solidFill>
                <a:srgbClr val="000000"/>
              </a:solidFill>
              <a:latin typeface="Arial"/>
              <a:ea typeface="Arial"/>
              <a:cs typeface="Arial"/>
              <a:sym typeface="Arial"/>
            </a:endParaRPr>
          </a:p>
        </p:txBody>
      </p:sp>
      <p:sp>
        <p:nvSpPr>
          <p:cNvPr id="486" name="Google Shape;486;p32"/>
          <p:cNvSpPr txBox="1"/>
          <p:nvPr/>
        </p:nvSpPr>
        <p:spPr>
          <a:xfrm>
            <a:off x="6723653" y="2109215"/>
            <a:ext cx="6687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Lagoa Nova</a:t>
            </a:r>
            <a:endParaRPr sz="1400" b="0" i="0" u="none" strike="noStrike" cap="none">
              <a:solidFill>
                <a:srgbClr val="000000"/>
              </a:solidFill>
              <a:latin typeface="Arial"/>
              <a:ea typeface="Arial"/>
              <a:cs typeface="Arial"/>
              <a:sym typeface="Arial"/>
            </a:endParaRPr>
          </a:p>
        </p:txBody>
      </p:sp>
      <p:sp>
        <p:nvSpPr>
          <p:cNvPr id="487" name="Google Shape;487;p32"/>
          <p:cNvSpPr txBox="1"/>
          <p:nvPr/>
        </p:nvSpPr>
        <p:spPr>
          <a:xfrm>
            <a:off x="6834553" y="2518172"/>
            <a:ext cx="10407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Currais Novos</a:t>
            </a:r>
            <a:endParaRPr sz="1400" b="0" i="0" u="none" strike="noStrike" cap="none">
              <a:solidFill>
                <a:srgbClr val="000000"/>
              </a:solidFill>
              <a:latin typeface="Arial"/>
              <a:ea typeface="Arial"/>
              <a:cs typeface="Arial"/>
              <a:sym typeface="Arial"/>
            </a:endParaRPr>
          </a:p>
        </p:txBody>
      </p:sp>
      <p:sp>
        <p:nvSpPr>
          <p:cNvPr id="488" name="Google Shape;488;p32"/>
          <p:cNvSpPr txBox="1"/>
          <p:nvPr/>
        </p:nvSpPr>
        <p:spPr>
          <a:xfrm rot="-1074631">
            <a:off x="6103672" y="2599218"/>
            <a:ext cx="580429" cy="1886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São Vicente</a:t>
            </a:r>
            <a:endParaRPr sz="1400" b="0" i="0" u="none" strike="noStrike" cap="none">
              <a:solidFill>
                <a:srgbClr val="000000"/>
              </a:solidFill>
              <a:latin typeface="Arial"/>
              <a:ea typeface="Arial"/>
              <a:cs typeface="Arial"/>
              <a:sym typeface="Arial"/>
            </a:endParaRPr>
          </a:p>
        </p:txBody>
      </p:sp>
      <p:sp>
        <p:nvSpPr>
          <p:cNvPr id="489" name="Google Shape;489;p32"/>
          <p:cNvSpPr txBox="1"/>
          <p:nvPr/>
        </p:nvSpPr>
        <p:spPr>
          <a:xfrm rot="-1343124">
            <a:off x="5722884" y="2331870"/>
            <a:ext cx="710544" cy="2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Ten.Laurentino</a:t>
            </a:r>
            <a:endParaRPr sz="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Cruz </a:t>
            </a:r>
            <a:endParaRPr sz="1400" b="0" i="0" u="none" strike="noStrike" cap="none">
              <a:solidFill>
                <a:srgbClr val="000000"/>
              </a:solidFill>
              <a:latin typeface="Arial"/>
              <a:ea typeface="Arial"/>
              <a:cs typeface="Arial"/>
              <a:sym typeface="Arial"/>
            </a:endParaRPr>
          </a:p>
        </p:txBody>
      </p:sp>
      <p:sp>
        <p:nvSpPr>
          <p:cNvPr id="490" name="Google Shape;490;p32"/>
          <p:cNvSpPr txBox="1"/>
          <p:nvPr/>
        </p:nvSpPr>
        <p:spPr>
          <a:xfrm>
            <a:off x="5436444" y="2133414"/>
            <a:ext cx="5100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Florâni</a:t>
            </a:r>
            <a:r>
              <a:rPr lang="pt-BR" sz="600" b="0" i="0" u="none" strike="noStrike" cap="none">
                <a:solidFill>
                  <a:schemeClr val="dk1"/>
                </a:solidFill>
                <a:latin typeface="Calibri"/>
                <a:ea typeface="Calibri"/>
                <a:cs typeface="Calibri"/>
                <a:sym typeface="Calibri"/>
              </a:rPr>
              <a:t>a</a:t>
            </a:r>
            <a:endParaRPr sz="600" b="0" i="0" u="none" strike="noStrike" cap="none">
              <a:solidFill>
                <a:schemeClr val="dk1"/>
              </a:solidFill>
              <a:latin typeface="Calibri"/>
              <a:ea typeface="Calibri"/>
              <a:cs typeface="Calibri"/>
              <a:sym typeface="Calibri"/>
            </a:endParaRPr>
          </a:p>
        </p:txBody>
      </p:sp>
      <p:sp>
        <p:nvSpPr>
          <p:cNvPr id="491" name="Google Shape;491;p32"/>
          <p:cNvSpPr txBox="1"/>
          <p:nvPr/>
        </p:nvSpPr>
        <p:spPr>
          <a:xfrm>
            <a:off x="6284425" y="3085676"/>
            <a:ext cx="396300" cy="29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Acari</a:t>
            </a:r>
            <a:endParaRPr sz="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pt-BR" sz="500" b="0" i="0" u="none" strike="noStrike" cap="none">
                <a:solidFill>
                  <a:schemeClr val="dk1"/>
                </a:solidFill>
                <a:latin typeface="Arial"/>
                <a:ea typeface="Arial"/>
                <a:cs typeface="Arial"/>
                <a:sym typeface="Arial"/>
              </a:rPr>
              <a:t>11.106</a:t>
            </a:r>
            <a:endParaRPr sz="100" b="0" i="0" u="none" strike="noStrike" cap="none">
              <a:solidFill>
                <a:schemeClr val="dk1"/>
              </a:solidFill>
              <a:latin typeface="Calibri"/>
              <a:ea typeface="Calibri"/>
              <a:cs typeface="Calibri"/>
              <a:sym typeface="Calibri"/>
            </a:endParaRPr>
          </a:p>
        </p:txBody>
      </p:sp>
      <p:sp>
        <p:nvSpPr>
          <p:cNvPr id="492" name="Google Shape;492;p32"/>
          <p:cNvSpPr txBox="1"/>
          <p:nvPr/>
        </p:nvSpPr>
        <p:spPr>
          <a:xfrm>
            <a:off x="6536662" y="3431381"/>
            <a:ext cx="596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Carnaúba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 dos Dantas</a:t>
            </a:r>
            <a:endParaRPr sz="1400" b="0" i="0" u="none" strike="noStrike" cap="none">
              <a:solidFill>
                <a:srgbClr val="000000"/>
              </a:solidFill>
              <a:latin typeface="Arial"/>
              <a:ea typeface="Arial"/>
              <a:cs typeface="Arial"/>
              <a:sym typeface="Arial"/>
            </a:endParaRPr>
          </a:p>
        </p:txBody>
      </p:sp>
      <p:sp>
        <p:nvSpPr>
          <p:cNvPr id="493" name="Google Shape;493;p32"/>
          <p:cNvSpPr txBox="1"/>
          <p:nvPr/>
        </p:nvSpPr>
        <p:spPr>
          <a:xfrm>
            <a:off x="6336189" y="4230291"/>
            <a:ext cx="6897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1" i="0" u="none" strike="noStrike" cap="none">
                <a:solidFill>
                  <a:schemeClr val="lt1"/>
                </a:solidFill>
                <a:latin typeface="Calibri"/>
                <a:ea typeface="Calibri"/>
                <a:cs typeface="Calibri"/>
                <a:sym typeface="Calibri"/>
              </a:rPr>
              <a:t>Parelhas</a:t>
            </a:r>
            <a:endParaRPr sz="1400" b="1" i="0" u="none" strike="noStrike" cap="none">
              <a:solidFill>
                <a:schemeClr val="lt1"/>
              </a:solidFill>
            </a:endParaRPr>
          </a:p>
        </p:txBody>
      </p:sp>
      <p:sp>
        <p:nvSpPr>
          <p:cNvPr id="494" name="Google Shape;494;p32"/>
          <p:cNvSpPr txBox="1"/>
          <p:nvPr/>
        </p:nvSpPr>
        <p:spPr>
          <a:xfrm>
            <a:off x="6206665" y="4701503"/>
            <a:ext cx="5550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Equador</a:t>
            </a:r>
            <a:r>
              <a:rPr lang="pt-BR" sz="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95" name="Google Shape;495;p32"/>
          <p:cNvSpPr txBox="1"/>
          <p:nvPr/>
        </p:nvSpPr>
        <p:spPr>
          <a:xfrm>
            <a:off x="5768700" y="4146199"/>
            <a:ext cx="516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Santana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do Seridó</a:t>
            </a:r>
            <a:endParaRPr sz="1400" b="0" i="0" u="none" strike="noStrike" cap="none">
              <a:solidFill>
                <a:srgbClr val="000000"/>
              </a:solidFill>
              <a:latin typeface="Arial"/>
              <a:ea typeface="Arial"/>
              <a:cs typeface="Arial"/>
              <a:sym typeface="Arial"/>
            </a:endParaRPr>
          </a:p>
        </p:txBody>
      </p:sp>
      <p:sp>
        <p:nvSpPr>
          <p:cNvPr id="496" name="Google Shape;496;p32"/>
          <p:cNvSpPr txBox="1"/>
          <p:nvPr/>
        </p:nvSpPr>
        <p:spPr>
          <a:xfrm>
            <a:off x="4059141" y="4374056"/>
            <a:ext cx="4797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Ipueira</a:t>
            </a:r>
            <a:endParaRPr sz="1400" b="0" i="0" u="none" strike="noStrike" cap="none">
              <a:solidFill>
                <a:srgbClr val="000000"/>
              </a:solidFill>
              <a:latin typeface="Arial"/>
              <a:ea typeface="Arial"/>
              <a:cs typeface="Arial"/>
              <a:sym typeface="Arial"/>
            </a:endParaRPr>
          </a:p>
        </p:txBody>
      </p:sp>
      <p:sp>
        <p:nvSpPr>
          <p:cNvPr id="497" name="Google Shape;497;p32"/>
          <p:cNvSpPr txBox="1"/>
          <p:nvPr/>
        </p:nvSpPr>
        <p:spPr>
          <a:xfrm>
            <a:off x="3900488" y="4068366"/>
            <a:ext cx="534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São João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do Sabugi</a:t>
            </a:r>
            <a:endParaRPr sz="600" b="0" i="0" u="none" strike="noStrike" cap="none">
              <a:solidFill>
                <a:schemeClr val="dk1"/>
              </a:solidFill>
              <a:latin typeface="Calibri"/>
              <a:ea typeface="Calibri"/>
              <a:cs typeface="Calibri"/>
              <a:sym typeface="Calibri"/>
            </a:endParaRPr>
          </a:p>
        </p:txBody>
      </p:sp>
      <p:sp>
        <p:nvSpPr>
          <p:cNvPr id="498" name="Google Shape;498;p32"/>
          <p:cNvSpPr txBox="1"/>
          <p:nvPr/>
        </p:nvSpPr>
        <p:spPr>
          <a:xfrm>
            <a:off x="5162461" y="3945731"/>
            <a:ext cx="477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Ouro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Branco</a:t>
            </a:r>
            <a:endParaRPr sz="1400" b="0" i="0" u="none" strike="noStrike" cap="none">
              <a:solidFill>
                <a:srgbClr val="000000"/>
              </a:solidFill>
              <a:latin typeface="Arial"/>
              <a:ea typeface="Arial"/>
              <a:cs typeface="Arial"/>
              <a:sym typeface="Arial"/>
            </a:endParaRPr>
          </a:p>
        </p:txBody>
      </p:sp>
      <p:sp>
        <p:nvSpPr>
          <p:cNvPr id="499" name="Google Shape;499;p32"/>
          <p:cNvSpPr txBox="1"/>
          <p:nvPr/>
        </p:nvSpPr>
        <p:spPr>
          <a:xfrm>
            <a:off x="4404138" y="2085975"/>
            <a:ext cx="702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Jucurutu</a:t>
            </a:r>
            <a:endParaRPr sz="1400" b="0" i="0" u="none" strike="noStrike" cap="none">
              <a:solidFill>
                <a:srgbClr val="000000"/>
              </a:solidFill>
              <a:latin typeface="Arial"/>
              <a:ea typeface="Arial"/>
              <a:cs typeface="Arial"/>
              <a:sym typeface="Arial"/>
            </a:endParaRPr>
          </a:p>
        </p:txBody>
      </p:sp>
      <p:sp>
        <p:nvSpPr>
          <p:cNvPr id="500" name="Google Shape;500;p32"/>
          <p:cNvSpPr txBox="1"/>
          <p:nvPr/>
        </p:nvSpPr>
        <p:spPr>
          <a:xfrm>
            <a:off x="4135438" y="2733675"/>
            <a:ext cx="669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São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Fernando</a:t>
            </a:r>
            <a:endParaRPr sz="1400" b="0" i="0" u="none" strike="noStrike" cap="none">
              <a:solidFill>
                <a:srgbClr val="000000"/>
              </a:solidFill>
              <a:latin typeface="Arial"/>
              <a:ea typeface="Arial"/>
              <a:cs typeface="Arial"/>
              <a:sym typeface="Arial"/>
            </a:endParaRPr>
          </a:p>
        </p:txBody>
      </p:sp>
      <p:sp>
        <p:nvSpPr>
          <p:cNvPr id="501" name="Google Shape;501;p32"/>
          <p:cNvSpPr txBox="1"/>
          <p:nvPr/>
        </p:nvSpPr>
        <p:spPr>
          <a:xfrm>
            <a:off x="3523143" y="2895600"/>
            <a:ext cx="524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Jardim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Piranhas</a:t>
            </a:r>
            <a:endParaRPr sz="1400" b="0" i="0" u="none" strike="noStrike" cap="none">
              <a:solidFill>
                <a:srgbClr val="000000"/>
              </a:solidFill>
              <a:latin typeface="Arial"/>
              <a:ea typeface="Arial"/>
              <a:cs typeface="Arial"/>
              <a:sym typeface="Arial"/>
            </a:endParaRPr>
          </a:p>
        </p:txBody>
      </p:sp>
      <p:sp>
        <p:nvSpPr>
          <p:cNvPr id="502" name="Google Shape;502;p32"/>
          <p:cNvSpPr txBox="1"/>
          <p:nvPr/>
        </p:nvSpPr>
        <p:spPr>
          <a:xfrm>
            <a:off x="3804238" y="3282554"/>
            <a:ext cx="502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Timb.dos</a:t>
            </a:r>
            <a:endParaRPr sz="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Batistas</a:t>
            </a:r>
            <a:endParaRPr sz="1400" b="0" i="0" u="none" strike="noStrike" cap="none">
              <a:solidFill>
                <a:srgbClr val="000000"/>
              </a:solidFill>
              <a:latin typeface="Arial"/>
              <a:ea typeface="Arial"/>
              <a:cs typeface="Arial"/>
              <a:sym typeface="Arial"/>
            </a:endParaRPr>
          </a:p>
        </p:txBody>
      </p:sp>
      <p:sp>
        <p:nvSpPr>
          <p:cNvPr id="503" name="Google Shape;503;p32"/>
          <p:cNvSpPr txBox="1"/>
          <p:nvPr/>
        </p:nvSpPr>
        <p:spPr>
          <a:xfrm>
            <a:off x="4250973" y="3463323"/>
            <a:ext cx="689700" cy="2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250" b="1" i="0" u="none" strike="noStrike" cap="none">
                <a:solidFill>
                  <a:schemeClr val="lt1"/>
                </a:solidFill>
                <a:latin typeface="Calibri"/>
                <a:ea typeface="Calibri"/>
                <a:cs typeface="Calibri"/>
                <a:sym typeface="Calibri"/>
              </a:rPr>
              <a:t>Caicó</a:t>
            </a:r>
            <a:endParaRPr sz="1600" b="1" i="0" u="none" strike="noStrike" cap="none">
              <a:solidFill>
                <a:schemeClr val="lt1"/>
              </a:solidFill>
            </a:endParaRPr>
          </a:p>
        </p:txBody>
      </p:sp>
      <p:sp>
        <p:nvSpPr>
          <p:cNvPr id="504" name="Google Shape;504;p32"/>
          <p:cNvSpPr txBox="1"/>
          <p:nvPr/>
        </p:nvSpPr>
        <p:spPr>
          <a:xfrm>
            <a:off x="5260014" y="3380494"/>
            <a:ext cx="527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S.José 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Seridó</a:t>
            </a:r>
            <a:endParaRPr sz="1400" b="0" i="0" u="none" strike="noStrike" cap="none">
              <a:solidFill>
                <a:srgbClr val="000000"/>
              </a:solidFill>
              <a:latin typeface="Arial"/>
              <a:ea typeface="Arial"/>
              <a:cs typeface="Arial"/>
              <a:sym typeface="Arial"/>
            </a:endParaRPr>
          </a:p>
        </p:txBody>
      </p:sp>
      <p:sp>
        <p:nvSpPr>
          <p:cNvPr id="505" name="Google Shape;505;p32"/>
          <p:cNvSpPr txBox="1"/>
          <p:nvPr/>
        </p:nvSpPr>
        <p:spPr>
          <a:xfrm>
            <a:off x="5540161" y="3015854"/>
            <a:ext cx="5037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Cruzeta</a:t>
            </a:r>
            <a:endParaRPr sz="1400" b="0" i="0" u="none" strike="noStrike" cap="none">
              <a:solidFill>
                <a:srgbClr val="000000"/>
              </a:solidFill>
              <a:latin typeface="Arial"/>
              <a:ea typeface="Arial"/>
              <a:cs typeface="Arial"/>
              <a:sym typeface="Arial"/>
            </a:endParaRPr>
          </a:p>
        </p:txBody>
      </p:sp>
      <p:sp>
        <p:nvSpPr>
          <p:cNvPr id="506" name="Google Shape;506;p32"/>
          <p:cNvSpPr txBox="1"/>
          <p:nvPr/>
        </p:nvSpPr>
        <p:spPr>
          <a:xfrm>
            <a:off x="3067050" y="3732610"/>
            <a:ext cx="7161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Serra Negra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do Norte</a:t>
            </a:r>
            <a:endParaRPr sz="1400" b="0" i="0" u="none" strike="noStrike" cap="none">
              <a:solidFill>
                <a:srgbClr val="000000"/>
              </a:solidFill>
              <a:latin typeface="Arial"/>
              <a:ea typeface="Arial"/>
              <a:cs typeface="Arial"/>
              <a:sym typeface="Arial"/>
            </a:endParaRPr>
          </a:p>
        </p:txBody>
      </p:sp>
      <p:sp>
        <p:nvSpPr>
          <p:cNvPr id="507" name="Google Shape;507;p32"/>
          <p:cNvSpPr txBox="1"/>
          <p:nvPr/>
        </p:nvSpPr>
        <p:spPr>
          <a:xfrm>
            <a:off x="5419725" y="3779044"/>
            <a:ext cx="9717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Jardim do Seridó</a:t>
            </a:r>
            <a:endParaRPr sz="1400" b="0" i="0" u="none" strike="noStrike" cap="none">
              <a:solidFill>
                <a:srgbClr val="000000"/>
              </a:solidFill>
              <a:latin typeface="Arial"/>
              <a:ea typeface="Arial"/>
              <a:cs typeface="Arial"/>
              <a:sym typeface="Arial"/>
            </a:endParaRPr>
          </a:p>
        </p:txBody>
      </p:sp>
      <p:sp>
        <p:nvSpPr>
          <p:cNvPr id="508" name="Google Shape;508;p32"/>
          <p:cNvSpPr/>
          <p:nvPr/>
        </p:nvSpPr>
        <p:spPr>
          <a:xfrm>
            <a:off x="5091113" y="3059906"/>
            <a:ext cx="171600" cy="123900"/>
          </a:xfrm>
          <a:prstGeom prst="upArrow">
            <a:avLst>
              <a:gd name="adj1" fmla="val 50000"/>
              <a:gd name="adj2" fmla="val 25000"/>
            </a:avLst>
          </a:prstGeom>
          <a:solidFill>
            <a:srgbClr val="331CE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9" name="Google Shape;509;p32"/>
          <p:cNvSpPr/>
          <p:nvPr/>
        </p:nvSpPr>
        <p:spPr>
          <a:xfrm>
            <a:off x="4953000" y="1938338"/>
            <a:ext cx="171450" cy="125016"/>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32"/>
          <p:cNvSpPr/>
          <p:nvPr/>
        </p:nvSpPr>
        <p:spPr>
          <a:xfrm>
            <a:off x="6526213" y="4105275"/>
            <a:ext cx="173037" cy="125016"/>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32"/>
          <p:cNvSpPr/>
          <p:nvPr/>
        </p:nvSpPr>
        <p:spPr>
          <a:xfrm>
            <a:off x="403225" y="5746291"/>
            <a:ext cx="142800" cy="107100"/>
          </a:xfrm>
          <a:prstGeom prst="flowChartOr">
            <a:avLst/>
          </a:prstGeom>
          <a:solidFill>
            <a:srgbClr val="FF0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512" name="Google Shape;512;p32"/>
          <p:cNvSpPr txBox="1"/>
          <p:nvPr/>
        </p:nvSpPr>
        <p:spPr>
          <a:xfrm>
            <a:off x="611188" y="5712953"/>
            <a:ext cx="874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Policlínica</a:t>
            </a:r>
            <a:endParaRPr sz="1400" b="0" i="0" u="none" strike="noStrike" cap="none">
              <a:solidFill>
                <a:srgbClr val="000000"/>
              </a:solidFill>
              <a:latin typeface="Arial"/>
              <a:ea typeface="Arial"/>
              <a:cs typeface="Arial"/>
              <a:sym typeface="Arial"/>
            </a:endParaRPr>
          </a:p>
        </p:txBody>
      </p:sp>
      <p:sp>
        <p:nvSpPr>
          <p:cNvPr id="513" name="Google Shape;513;p32"/>
          <p:cNvSpPr txBox="1"/>
          <p:nvPr/>
        </p:nvSpPr>
        <p:spPr>
          <a:xfrm>
            <a:off x="503230" y="1357400"/>
            <a:ext cx="489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SRT</a:t>
            </a:r>
            <a:endParaRPr sz="1400" b="0" i="0" u="none" strike="noStrike" cap="none">
              <a:solidFill>
                <a:srgbClr val="000000"/>
              </a:solidFill>
              <a:latin typeface="Arial"/>
              <a:ea typeface="Arial"/>
              <a:cs typeface="Arial"/>
              <a:sym typeface="Arial"/>
            </a:endParaRPr>
          </a:p>
        </p:txBody>
      </p:sp>
      <p:sp>
        <p:nvSpPr>
          <p:cNvPr id="514" name="Google Shape;514;p32"/>
          <p:cNvSpPr/>
          <p:nvPr/>
        </p:nvSpPr>
        <p:spPr>
          <a:xfrm>
            <a:off x="390126" y="1477911"/>
            <a:ext cx="142800" cy="108600"/>
          </a:xfrm>
          <a:prstGeom prst="star5">
            <a:avLst>
              <a:gd name="adj" fmla="val 19098"/>
              <a:gd name="hf" fmla="val 105146"/>
              <a:gd name="vf" fmla="val 110557"/>
            </a:avLst>
          </a:prstGeom>
          <a:solidFill>
            <a:srgbClr val="66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32"/>
          <p:cNvSpPr txBox="1"/>
          <p:nvPr/>
        </p:nvSpPr>
        <p:spPr>
          <a:xfrm>
            <a:off x="476058" y="697752"/>
            <a:ext cx="242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a:t>
            </a:r>
            <a:endParaRPr sz="1400" b="0" i="0" u="none" strike="noStrike" cap="none">
              <a:solidFill>
                <a:srgbClr val="000000"/>
              </a:solidFill>
              <a:latin typeface="Arial"/>
              <a:ea typeface="Arial"/>
              <a:cs typeface="Arial"/>
              <a:sym typeface="Arial"/>
            </a:endParaRPr>
          </a:p>
        </p:txBody>
      </p:sp>
      <p:sp>
        <p:nvSpPr>
          <p:cNvPr id="516" name="Google Shape;516;p32"/>
          <p:cNvSpPr txBox="1"/>
          <p:nvPr/>
        </p:nvSpPr>
        <p:spPr>
          <a:xfrm>
            <a:off x="476051" y="958856"/>
            <a:ext cx="235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III</a:t>
            </a:r>
            <a:endParaRPr sz="1400" b="0" i="0" u="none" strike="noStrike" cap="none">
              <a:solidFill>
                <a:srgbClr val="000000"/>
              </a:solidFill>
              <a:latin typeface="Arial"/>
              <a:ea typeface="Arial"/>
              <a:cs typeface="Arial"/>
              <a:sym typeface="Arial"/>
            </a:endParaRPr>
          </a:p>
        </p:txBody>
      </p:sp>
      <p:sp>
        <p:nvSpPr>
          <p:cNvPr id="517" name="Google Shape;517;p32"/>
          <p:cNvSpPr/>
          <p:nvPr/>
        </p:nvSpPr>
        <p:spPr>
          <a:xfrm>
            <a:off x="389217" y="1049150"/>
            <a:ext cx="144600" cy="107100"/>
          </a:xfrm>
          <a:prstGeom prst="upArrow">
            <a:avLst>
              <a:gd name="adj1" fmla="val 50000"/>
              <a:gd name="adj2" fmla="val 25000"/>
            </a:avLst>
          </a:prstGeom>
          <a:solidFill>
            <a:srgbClr val="331CE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32"/>
          <p:cNvSpPr/>
          <p:nvPr/>
        </p:nvSpPr>
        <p:spPr>
          <a:xfrm>
            <a:off x="390113" y="758433"/>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32"/>
          <p:cNvSpPr txBox="1"/>
          <p:nvPr/>
        </p:nvSpPr>
        <p:spPr>
          <a:xfrm>
            <a:off x="476055" y="1145934"/>
            <a:ext cx="894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 CAPS AD</a:t>
            </a:r>
            <a:endParaRPr sz="1400" b="0" i="0" u="none" strike="noStrike" cap="none">
              <a:solidFill>
                <a:srgbClr val="000000"/>
              </a:solidFill>
              <a:latin typeface="Arial"/>
              <a:ea typeface="Arial"/>
              <a:cs typeface="Arial"/>
              <a:sym typeface="Arial"/>
            </a:endParaRPr>
          </a:p>
        </p:txBody>
      </p:sp>
      <p:sp>
        <p:nvSpPr>
          <p:cNvPr id="520" name="Google Shape;520;p32"/>
          <p:cNvSpPr/>
          <p:nvPr/>
        </p:nvSpPr>
        <p:spPr>
          <a:xfrm>
            <a:off x="357194" y="575961"/>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32"/>
          <p:cNvSpPr txBox="1"/>
          <p:nvPr/>
        </p:nvSpPr>
        <p:spPr>
          <a:xfrm>
            <a:off x="476050" y="510656"/>
            <a:ext cx="68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522" name="Google Shape;522;p32"/>
          <p:cNvSpPr/>
          <p:nvPr/>
        </p:nvSpPr>
        <p:spPr>
          <a:xfrm>
            <a:off x="460842" y="1272931"/>
            <a:ext cx="144450" cy="10719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32"/>
          <p:cNvSpPr/>
          <p:nvPr/>
        </p:nvSpPr>
        <p:spPr>
          <a:xfrm>
            <a:off x="6805389" y="2487215"/>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32"/>
          <p:cNvSpPr/>
          <p:nvPr/>
        </p:nvSpPr>
        <p:spPr>
          <a:xfrm>
            <a:off x="4932040" y="3327834"/>
            <a:ext cx="142800" cy="108600"/>
          </a:xfrm>
          <a:prstGeom prst="star5">
            <a:avLst>
              <a:gd name="adj" fmla="val 19098"/>
              <a:gd name="hf" fmla="val 105146"/>
              <a:gd name="vf" fmla="val 110557"/>
            </a:avLst>
          </a:prstGeom>
          <a:solidFill>
            <a:srgbClr val="66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p32"/>
          <p:cNvSpPr txBox="1"/>
          <p:nvPr/>
        </p:nvSpPr>
        <p:spPr>
          <a:xfrm>
            <a:off x="140778" y="4860611"/>
            <a:ext cx="3096300" cy="276900"/>
          </a:xfrm>
          <a:prstGeom prst="rect">
            <a:avLst/>
          </a:prstGeom>
          <a:solidFill>
            <a:srgbClr val="D9FFD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a:t>
            </a:r>
            <a:r>
              <a:rPr lang="pt-BR" sz="1200">
                <a:solidFill>
                  <a:schemeClr val="dk1"/>
                </a:solidFill>
                <a:latin typeface="Calibri"/>
                <a:ea typeface="Calibri"/>
                <a:cs typeface="Calibri"/>
                <a:sym typeface="Calibri"/>
              </a:rPr>
              <a:t>310.440</a:t>
            </a:r>
            <a:r>
              <a:rPr lang="pt-BR" sz="1200" b="0" i="0" u="none" strike="noStrike" cap="none">
                <a:solidFill>
                  <a:schemeClr val="dk1"/>
                </a:solidFill>
                <a:latin typeface="Calibri"/>
                <a:ea typeface="Calibri"/>
                <a:cs typeface="Calibri"/>
                <a:sym typeface="Calibri"/>
              </a:rPr>
              <a:t>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26" name="Google Shape;526;p32"/>
          <p:cNvSpPr/>
          <p:nvPr/>
        </p:nvSpPr>
        <p:spPr>
          <a:xfrm>
            <a:off x="244855" y="1641602"/>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27" name="Google Shape;527;p32"/>
          <p:cNvSpPr txBox="1"/>
          <p:nvPr/>
        </p:nvSpPr>
        <p:spPr>
          <a:xfrm>
            <a:off x="532881" y="1604737"/>
            <a:ext cx="17958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100" b="0" i="0" u="none" strike="noStrike" cap="none" dirty="0">
                <a:solidFill>
                  <a:schemeClr val="dk1"/>
                </a:solidFill>
                <a:latin typeface="Calibri"/>
                <a:ea typeface="Calibri"/>
                <a:cs typeface="Calibri"/>
                <a:sym typeface="Calibri"/>
              </a:rPr>
              <a:t>Leitos de Saúde Mental</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100" b="0" i="0" u="none" strike="noStrike" cap="none" dirty="0">
                <a:solidFill>
                  <a:schemeClr val="dk1"/>
                </a:solidFill>
                <a:latin typeface="Calibri"/>
                <a:ea typeface="Calibri"/>
                <a:cs typeface="Calibri"/>
                <a:sym typeface="Calibri"/>
              </a:rPr>
              <a:t>126 ESF</a:t>
            </a:r>
            <a:endParaRPr sz="1100" b="0" i="0" u="none" strike="noStrike" cap="none" dirty="0">
              <a:solidFill>
                <a:schemeClr val="dk1"/>
              </a:solidFill>
              <a:latin typeface="Calibri"/>
              <a:ea typeface="Calibri"/>
              <a:cs typeface="Calibri"/>
              <a:sym typeface="Calibri"/>
            </a:endParaRPr>
          </a:p>
        </p:txBody>
      </p:sp>
      <p:sp>
        <p:nvSpPr>
          <p:cNvPr id="528" name="Google Shape;528;p32"/>
          <p:cNvSpPr txBox="1"/>
          <p:nvPr/>
        </p:nvSpPr>
        <p:spPr>
          <a:xfrm>
            <a:off x="140786" y="4637489"/>
            <a:ext cx="2304300" cy="276900"/>
          </a:xfrm>
          <a:prstGeom prst="rect">
            <a:avLst/>
          </a:prstGeom>
          <a:solidFill>
            <a:srgbClr val="D9FFD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dirty="0">
                <a:solidFill>
                  <a:schemeClr val="dk1"/>
                </a:solidFill>
                <a:latin typeface="Candara"/>
                <a:ea typeface="Candara"/>
                <a:cs typeface="Candara"/>
                <a:sym typeface="Candara"/>
              </a:rPr>
              <a:t>Total de leitos propostos : 16</a:t>
            </a:r>
            <a:r>
              <a:rPr lang="pt-BR"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529" name="Google Shape;529;p32"/>
          <p:cNvSpPr/>
          <p:nvPr/>
        </p:nvSpPr>
        <p:spPr>
          <a:xfrm>
            <a:off x="7032511" y="2779406"/>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0" name="Google Shape;530;p32"/>
          <p:cNvSpPr/>
          <p:nvPr/>
        </p:nvSpPr>
        <p:spPr>
          <a:xfrm>
            <a:off x="4229296" y="3703988"/>
            <a:ext cx="216000" cy="162000"/>
          </a:xfrm>
          <a:prstGeom prst="donut">
            <a:avLst>
              <a:gd name="adj" fmla="val 25000"/>
            </a:avLst>
          </a:prstGeom>
          <a:solidFill>
            <a:srgbClr val="999999"/>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1" name="Google Shape;531;p32"/>
          <p:cNvSpPr/>
          <p:nvPr/>
        </p:nvSpPr>
        <p:spPr>
          <a:xfrm>
            <a:off x="390123" y="2022381"/>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2" name="Google Shape;532;p32"/>
          <p:cNvSpPr/>
          <p:nvPr/>
        </p:nvSpPr>
        <p:spPr>
          <a:xfrm>
            <a:off x="5573910" y="2868540"/>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3" name="Google Shape;533;p32"/>
          <p:cNvSpPr/>
          <p:nvPr/>
        </p:nvSpPr>
        <p:spPr>
          <a:xfrm>
            <a:off x="6123185" y="3310065"/>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4" name="Google Shape;534;p32"/>
          <p:cNvSpPr/>
          <p:nvPr/>
        </p:nvSpPr>
        <p:spPr>
          <a:xfrm>
            <a:off x="7587398" y="2374918"/>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5" name="Google Shape;535;p32"/>
          <p:cNvSpPr/>
          <p:nvPr/>
        </p:nvSpPr>
        <p:spPr>
          <a:xfrm>
            <a:off x="4711323" y="3914312"/>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6" name="Google Shape;536;p32"/>
          <p:cNvSpPr/>
          <p:nvPr/>
        </p:nvSpPr>
        <p:spPr>
          <a:xfrm>
            <a:off x="6980148" y="2278628"/>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7" name="Google Shape;537;p32"/>
          <p:cNvSpPr/>
          <p:nvPr/>
        </p:nvSpPr>
        <p:spPr>
          <a:xfrm>
            <a:off x="5221348" y="4149775"/>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38" name="Google Shape;538;p32"/>
          <p:cNvSpPr txBox="1"/>
          <p:nvPr/>
        </p:nvSpPr>
        <p:spPr>
          <a:xfrm>
            <a:off x="530925" y="1865507"/>
            <a:ext cx="1524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100" b="0" i="0" u="none" strike="noStrike" cap="none">
                <a:solidFill>
                  <a:srgbClr val="000000"/>
                </a:solidFill>
                <a:latin typeface="Calibri"/>
                <a:ea typeface="Calibri"/>
                <a:cs typeface="Calibri"/>
                <a:sym typeface="Calibri"/>
              </a:rPr>
              <a:t>De volta pra casa</a:t>
            </a:r>
            <a:endParaRPr sz="1100" b="0" i="0" u="none" strike="noStrike" cap="none">
              <a:solidFill>
                <a:srgbClr val="000000"/>
              </a:solidFill>
              <a:latin typeface="Calibri"/>
              <a:ea typeface="Calibri"/>
              <a:cs typeface="Calibri"/>
              <a:sym typeface="Calibri"/>
            </a:endParaRPr>
          </a:p>
        </p:txBody>
      </p:sp>
      <p:sp>
        <p:nvSpPr>
          <p:cNvPr id="539" name="Google Shape;539;p32"/>
          <p:cNvSpPr txBox="1"/>
          <p:nvPr/>
        </p:nvSpPr>
        <p:spPr>
          <a:xfrm>
            <a:off x="7259650" y="1640344"/>
            <a:ext cx="4779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chemeClr val="dk1"/>
                </a:solidFill>
                <a:latin typeface="Arial"/>
                <a:ea typeface="Arial"/>
                <a:cs typeface="Arial"/>
                <a:sym typeface="Arial"/>
              </a:rPr>
              <a:t>2.250</a:t>
            </a:r>
            <a:endParaRPr sz="900" b="0" i="0" u="none" strike="noStrike" cap="none">
              <a:solidFill>
                <a:srgbClr val="000000"/>
              </a:solidFill>
              <a:latin typeface="Arial"/>
              <a:ea typeface="Arial"/>
              <a:cs typeface="Arial"/>
              <a:sym typeface="Arial"/>
            </a:endParaRPr>
          </a:p>
        </p:txBody>
      </p:sp>
      <p:sp>
        <p:nvSpPr>
          <p:cNvPr id="540" name="Google Shape;540;p32"/>
          <p:cNvSpPr txBox="1"/>
          <p:nvPr/>
        </p:nvSpPr>
        <p:spPr>
          <a:xfrm>
            <a:off x="4478984" y="3569794"/>
            <a:ext cx="702300" cy="323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900"/>
              <a:buFont typeface="Arial"/>
              <a:buNone/>
            </a:pPr>
            <a:r>
              <a:rPr lang="pt-BR" sz="900" i="0" u="none" strike="noStrike" cap="none">
                <a:solidFill>
                  <a:schemeClr val="lt1"/>
                </a:solidFill>
              </a:rPr>
              <a:t>67.554</a:t>
            </a:r>
            <a:endParaRPr sz="1100" i="0" u="none" strike="noStrike" cap="none">
              <a:solidFill>
                <a:schemeClr val="lt1"/>
              </a:solidFill>
            </a:endParaRPr>
          </a:p>
        </p:txBody>
      </p:sp>
      <p:sp>
        <p:nvSpPr>
          <p:cNvPr id="541" name="Google Shape;541;p32"/>
          <p:cNvSpPr txBox="1"/>
          <p:nvPr/>
        </p:nvSpPr>
        <p:spPr>
          <a:xfrm>
            <a:off x="6668775" y="3589725"/>
            <a:ext cx="757200" cy="307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800"/>
              <a:buFont typeface="Arial"/>
              <a:buNone/>
            </a:pPr>
            <a:r>
              <a:rPr lang="pt-BR" sz="800" b="0" i="0" u="none" strike="noStrike" cap="none">
                <a:solidFill>
                  <a:schemeClr val="dk1"/>
                </a:solidFill>
                <a:latin typeface="Arial"/>
                <a:ea typeface="Arial"/>
                <a:cs typeface="Arial"/>
                <a:sym typeface="Arial"/>
              </a:rPr>
              <a:t>7429</a:t>
            </a:r>
            <a:endParaRPr sz="1000" b="0" i="0" u="none" strike="noStrike" cap="none">
              <a:solidFill>
                <a:srgbClr val="000000"/>
              </a:solidFill>
              <a:latin typeface="Arial"/>
              <a:ea typeface="Arial"/>
              <a:cs typeface="Arial"/>
              <a:sym typeface="Arial"/>
            </a:endParaRPr>
          </a:p>
        </p:txBody>
      </p:sp>
      <p:sp>
        <p:nvSpPr>
          <p:cNvPr id="542" name="Google Shape;542;p32"/>
          <p:cNvSpPr txBox="1"/>
          <p:nvPr/>
        </p:nvSpPr>
        <p:spPr>
          <a:xfrm>
            <a:off x="7322050" y="1920310"/>
            <a:ext cx="7605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chemeClr val="dk1"/>
                </a:solidFill>
                <a:latin typeface="Arial"/>
                <a:ea typeface="Arial"/>
                <a:cs typeface="Arial"/>
                <a:sym typeface="Arial"/>
              </a:rPr>
              <a:t>11.178</a:t>
            </a:r>
            <a:endParaRPr sz="900" b="0" i="0" u="none" strike="noStrike" cap="none">
              <a:solidFill>
                <a:srgbClr val="000000"/>
              </a:solidFill>
              <a:latin typeface="Arial"/>
              <a:ea typeface="Arial"/>
              <a:cs typeface="Arial"/>
              <a:sym typeface="Arial"/>
            </a:endParaRPr>
          </a:p>
        </p:txBody>
      </p:sp>
      <p:sp>
        <p:nvSpPr>
          <p:cNvPr id="543" name="Google Shape;543;p32"/>
          <p:cNvSpPr txBox="1"/>
          <p:nvPr/>
        </p:nvSpPr>
        <p:spPr>
          <a:xfrm>
            <a:off x="5510838" y="3099206"/>
            <a:ext cx="6687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8.014</a:t>
            </a:r>
            <a:endParaRPr sz="900" b="0" i="0" u="none" strike="noStrike" cap="none">
              <a:solidFill>
                <a:srgbClr val="000000"/>
              </a:solidFill>
              <a:latin typeface="Arial"/>
              <a:ea typeface="Arial"/>
              <a:cs typeface="Arial"/>
              <a:sym typeface="Arial"/>
            </a:endParaRPr>
          </a:p>
        </p:txBody>
      </p:sp>
      <p:sp>
        <p:nvSpPr>
          <p:cNvPr id="544" name="Google Shape;544;p32"/>
          <p:cNvSpPr txBox="1"/>
          <p:nvPr/>
        </p:nvSpPr>
        <p:spPr>
          <a:xfrm>
            <a:off x="7133700" y="2623397"/>
            <a:ext cx="7023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44 710</a:t>
            </a:r>
            <a:endParaRPr sz="900" b="0" i="0" u="none" strike="noStrike" cap="none">
              <a:solidFill>
                <a:srgbClr val="000000"/>
              </a:solidFill>
              <a:latin typeface="Arial"/>
              <a:ea typeface="Arial"/>
              <a:cs typeface="Arial"/>
              <a:sym typeface="Arial"/>
            </a:endParaRPr>
          </a:p>
        </p:txBody>
      </p:sp>
      <p:sp>
        <p:nvSpPr>
          <p:cNvPr id="545" name="Google Shape;545;p32"/>
          <p:cNvSpPr txBox="1"/>
          <p:nvPr/>
        </p:nvSpPr>
        <p:spPr>
          <a:xfrm>
            <a:off x="6038050" y="4778269"/>
            <a:ext cx="625500" cy="307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800"/>
              <a:buFont typeface="Arial"/>
              <a:buNone/>
            </a:pPr>
            <a:r>
              <a:rPr lang="pt-BR" sz="800" b="0" i="0" u="none" strike="noStrike" cap="none">
                <a:solidFill>
                  <a:srgbClr val="111111"/>
                </a:solidFill>
                <a:latin typeface="Roboto"/>
                <a:ea typeface="Roboto"/>
                <a:cs typeface="Roboto"/>
                <a:sym typeface="Roboto"/>
              </a:rPr>
              <a:t>6045</a:t>
            </a:r>
            <a:endParaRPr sz="1000" b="0" i="0" u="none" strike="noStrike" cap="none">
              <a:solidFill>
                <a:srgbClr val="000000"/>
              </a:solidFill>
              <a:latin typeface="Arial"/>
              <a:ea typeface="Arial"/>
              <a:cs typeface="Arial"/>
              <a:sym typeface="Arial"/>
            </a:endParaRPr>
          </a:p>
        </p:txBody>
      </p:sp>
      <p:sp>
        <p:nvSpPr>
          <p:cNvPr id="546" name="Google Shape;546;p32"/>
          <p:cNvSpPr txBox="1"/>
          <p:nvPr/>
        </p:nvSpPr>
        <p:spPr>
          <a:xfrm>
            <a:off x="5381775" y="2328338"/>
            <a:ext cx="641400" cy="307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800"/>
              <a:buFont typeface="Arial"/>
              <a:buNone/>
            </a:pPr>
            <a:r>
              <a:rPr lang="pt-BR" sz="800" b="0" i="0" u="none" strike="noStrike" cap="none">
                <a:solidFill>
                  <a:srgbClr val="111111"/>
                </a:solidFill>
                <a:latin typeface="Roboto"/>
                <a:ea typeface="Roboto"/>
                <a:cs typeface="Roboto"/>
                <a:sym typeface="Roboto"/>
              </a:rPr>
              <a:t>9.786</a:t>
            </a:r>
            <a:endParaRPr sz="1000" b="0" i="0" u="none" strike="noStrike" cap="none">
              <a:solidFill>
                <a:srgbClr val="000000"/>
              </a:solidFill>
              <a:latin typeface="Arial"/>
              <a:ea typeface="Arial"/>
              <a:cs typeface="Arial"/>
              <a:sym typeface="Arial"/>
            </a:endParaRPr>
          </a:p>
        </p:txBody>
      </p:sp>
      <p:sp>
        <p:nvSpPr>
          <p:cNvPr id="547" name="Google Shape;547;p32"/>
          <p:cNvSpPr txBox="1"/>
          <p:nvPr/>
        </p:nvSpPr>
        <p:spPr>
          <a:xfrm>
            <a:off x="4040073" y="4420725"/>
            <a:ext cx="396300" cy="2769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600"/>
              <a:buFont typeface="Arial"/>
              <a:buNone/>
            </a:pPr>
            <a:r>
              <a:rPr lang="pt-BR" sz="600" b="0" i="0" u="none" strike="noStrike" cap="none">
                <a:solidFill>
                  <a:srgbClr val="111111"/>
                </a:solidFill>
                <a:latin typeface="Roboto"/>
                <a:ea typeface="Roboto"/>
                <a:cs typeface="Roboto"/>
                <a:sym typeface="Roboto"/>
              </a:rPr>
              <a:t>2.228</a:t>
            </a:r>
            <a:endParaRPr sz="800" b="0" i="0" u="none" strike="noStrike" cap="none">
              <a:solidFill>
                <a:srgbClr val="000000"/>
              </a:solidFill>
              <a:latin typeface="Arial"/>
              <a:ea typeface="Arial"/>
              <a:cs typeface="Arial"/>
              <a:sym typeface="Arial"/>
            </a:endParaRPr>
          </a:p>
        </p:txBody>
      </p:sp>
      <p:sp>
        <p:nvSpPr>
          <p:cNvPr id="548" name="Google Shape;548;p32"/>
          <p:cNvSpPr txBox="1"/>
          <p:nvPr/>
        </p:nvSpPr>
        <p:spPr>
          <a:xfrm>
            <a:off x="3501225" y="3012131"/>
            <a:ext cx="5022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14.139</a:t>
            </a:r>
            <a:endParaRPr sz="900" b="0" i="0" u="none" strike="noStrike" cap="none">
              <a:solidFill>
                <a:srgbClr val="000000"/>
              </a:solidFill>
              <a:latin typeface="Arial"/>
              <a:ea typeface="Arial"/>
              <a:cs typeface="Arial"/>
              <a:sym typeface="Arial"/>
            </a:endParaRPr>
          </a:p>
        </p:txBody>
      </p:sp>
      <p:sp>
        <p:nvSpPr>
          <p:cNvPr id="549" name="Google Shape;549;p32"/>
          <p:cNvSpPr txBox="1"/>
          <p:nvPr/>
        </p:nvSpPr>
        <p:spPr>
          <a:xfrm>
            <a:off x="4548725" y="2225279"/>
            <a:ext cx="555000" cy="307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800"/>
              <a:buFont typeface="Arial"/>
              <a:buNone/>
            </a:pPr>
            <a:r>
              <a:rPr lang="pt-BR" sz="800" b="0" i="0" u="none" strike="noStrike" cap="none">
                <a:solidFill>
                  <a:srgbClr val="111111"/>
                </a:solidFill>
                <a:latin typeface="Roboto"/>
                <a:ea typeface="Roboto"/>
                <a:cs typeface="Roboto"/>
                <a:sym typeface="Roboto"/>
              </a:rPr>
              <a:t>18 295</a:t>
            </a:r>
            <a:endParaRPr sz="1000" b="0" i="0" u="none" strike="noStrike" cap="none">
              <a:solidFill>
                <a:srgbClr val="000000"/>
              </a:solidFill>
              <a:latin typeface="Arial"/>
              <a:ea typeface="Arial"/>
              <a:cs typeface="Arial"/>
              <a:sym typeface="Arial"/>
            </a:endParaRPr>
          </a:p>
        </p:txBody>
      </p:sp>
      <p:sp>
        <p:nvSpPr>
          <p:cNvPr id="550" name="Google Shape;550;p32"/>
          <p:cNvSpPr txBox="1"/>
          <p:nvPr/>
        </p:nvSpPr>
        <p:spPr>
          <a:xfrm>
            <a:off x="6478413" y="2204541"/>
            <a:ext cx="625500" cy="307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800"/>
              <a:buFont typeface="Arial"/>
              <a:buNone/>
            </a:pPr>
            <a:r>
              <a:rPr lang="pt-BR" sz="800" b="0" i="0" u="none" strike="noStrike" cap="none">
                <a:solidFill>
                  <a:schemeClr val="dk1"/>
                </a:solidFill>
                <a:latin typeface="Arial"/>
                <a:ea typeface="Arial"/>
                <a:cs typeface="Arial"/>
                <a:sym typeface="Arial"/>
              </a:rPr>
              <a:t> </a:t>
            </a:r>
            <a:r>
              <a:rPr lang="pt-BR" sz="800" b="0" i="0" u="none" strike="noStrike" cap="none">
                <a:solidFill>
                  <a:srgbClr val="111111"/>
                </a:solidFill>
                <a:latin typeface="Roboto"/>
                <a:ea typeface="Roboto"/>
                <a:cs typeface="Roboto"/>
                <a:sym typeface="Roboto"/>
              </a:rPr>
              <a:t>15 614</a:t>
            </a:r>
            <a:endParaRPr sz="1000" b="0" i="0" u="none" strike="noStrike" cap="none">
              <a:solidFill>
                <a:srgbClr val="000000"/>
              </a:solidFill>
              <a:latin typeface="Arial"/>
              <a:ea typeface="Arial"/>
              <a:cs typeface="Arial"/>
              <a:sym typeface="Arial"/>
            </a:endParaRPr>
          </a:p>
        </p:txBody>
      </p:sp>
      <p:sp>
        <p:nvSpPr>
          <p:cNvPr id="551" name="Google Shape;551;p32"/>
          <p:cNvSpPr txBox="1"/>
          <p:nvPr/>
        </p:nvSpPr>
        <p:spPr>
          <a:xfrm>
            <a:off x="5134950" y="3858572"/>
            <a:ext cx="555000" cy="2769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600"/>
              <a:buFont typeface="Arial"/>
              <a:buNone/>
            </a:pPr>
            <a:r>
              <a:rPr lang="pt-BR" sz="600" b="0" i="0" u="none" strike="noStrike" cap="none">
                <a:solidFill>
                  <a:srgbClr val="111111"/>
                </a:solidFill>
                <a:latin typeface="Roboto"/>
                <a:ea typeface="Roboto"/>
                <a:cs typeface="Roboto"/>
                <a:sym typeface="Roboto"/>
              </a:rPr>
              <a:t>4.877</a:t>
            </a:r>
            <a:endParaRPr sz="800" b="0" i="0" u="none" strike="noStrike" cap="none">
              <a:solidFill>
                <a:srgbClr val="000000"/>
              </a:solidFill>
              <a:latin typeface="Arial"/>
              <a:ea typeface="Arial"/>
              <a:cs typeface="Arial"/>
              <a:sym typeface="Arial"/>
            </a:endParaRPr>
          </a:p>
        </p:txBody>
      </p:sp>
      <p:sp>
        <p:nvSpPr>
          <p:cNvPr id="552" name="Google Shape;552;p32"/>
          <p:cNvSpPr txBox="1"/>
          <p:nvPr/>
        </p:nvSpPr>
        <p:spPr>
          <a:xfrm>
            <a:off x="6442475" y="4340279"/>
            <a:ext cx="4896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chemeClr val="lt1"/>
                </a:solidFill>
                <a:latin typeface="Roboto"/>
                <a:ea typeface="Roboto"/>
                <a:cs typeface="Roboto"/>
                <a:sym typeface="Roboto"/>
              </a:rPr>
              <a:t>21.611</a:t>
            </a:r>
            <a:endParaRPr sz="900" b="0" i="0" u="none" strike="noStrike" cap="none">
              <a:solidFill>
                <a:schemeClr val="lt1"/>
              </a:solidFill>
              <a:latin typeface="Arial"/>
              <a:ea typeface="Arial"/>
              <a:cs typeface="Arial"/>
              <a:sym typeface="Arial"/>
            </a:endParaRPr>
          </a:p>
        </p:txBody>
      </p:sp>
      <p:sp>
        <p:nvSpPr>
          <p:cNvPr id="553" name="Google Shape;553;p32"/>
          <p:cNvSpPr txBox="1"/>
          <p:nvPr/>
        </p:nvSpPr>
        <p:spPr>
          <a:xfrm>
            <a:off x="5871088" y="4299881"/>
            <a:ext cx="5550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2.688</a:t>
            </a:r>
            <a:endParaRPr sz="900" b="0" i="0" u="none" strike="noStrike" cap="none">
              <a:solidFill>
                <a:srgbClr val="000000"/>
              </a:solidFill>
              <a:latin typeface="Arial"/>
              <a:ea typeface="Arial"/>
              <a:cs typeface="Arial"/>
              <a:sym typeface="Arial"/>
            </a:endParaRPr>
          </a:p>
        </p:txBody>
      </p:sp>
      <p:sp>
        <p:nvSpPr>
          <p:cNvPr id="554" name="Google Shape;554;p32"/>
          <p:cNvSpPr txBox="1"/>
          <p:nvPr/>
        </p:nvSpPr>
        <p:spPr>
          <a:xfrm>
            <a:off x="6033613" y="1779844"/>
            <a:ext cx="5550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13.798</a:t>
            </a:r>
            <a:endParaRPr sz="900" b="0" i="0" u="none" strike="noStrike" cap="none">
              <a:solidFill>
                <a:srgbClr val="000000"/>
              </a:solidFill>
              <a:latin typeface="Arial"/>
              <a:ea typeface="Arial"/>
              <a:cs typeface="Arial"/>
              <a:sym typeface="Arial"/>
            </a:endParaRPr>
          </a:p>
        </p:txBody>
      </p:sp>
      <p:sp>
        <p:nvSpPr>
          <p:cNvPr id="555" name="Google Shape;555;p32"/>
          <p:cNvSpPr txBox="1"/>
          <p:nvPr/>
        </p:nvSpPr>
        <p:spPr>
          <a:xfrm>
            <a:off x="4266763" y="2913225"/>
            <a:ext cx="5100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3 401</a:t>
            </a:r>
            <a:endParaRPr sz="900" b="0" i="0" u="none" strike="noStrike" cap="none">
              <a:solidFill>
                <a:srgbClr val="000000"/>
              </a:solidFill>
              <a:latin typeface="Arial"/>
              <a:ea typeface="Arial"/>
              <a:cs typeface="Arial"/>
              <a:sym typeface="Arial"/>
            </a:endParaRPr>
          </a:p>
        </p:txBody>
      </p:sp>
      <p:sp>
        <p:nvSpPr>
          <p:cNvPr id="556" name="Google Shape;556;p32"/>
          <p:cNvSpPr txBox="1"/>
          <p:nvPr/>
        </p:nvSpPr>
        <p:spPr>
          <a:xfrm>
            <a:off x="4008475" y="3921244"/>
            <a:ext cx="5100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6.179</a:t>
            </a:r>
            <a:endParaRPr sz="900" b="0" i="0" u="none" strike="noStrike" cap="none">
              <a:solidFill>
                <a:srgbClr val="000000"/>
              </a:solidFill>
              <a:latin typeface="Arial"/>
              <a:ea typeface="Arial"/>
              <a:cs typeface="Arial"/>
              <a:sym typeface="Arial"/>
            </a:endParaRPr>
          </a:p>
        </p:txBody>
      </p:sp>
      <p:sp>
        <p:nvSpPr>
          <p:cNvPr id="557" name="Google Shape;557;p32"/>
          <p:cNvSpPr txBox="1"/>
          <p:nvPr/>
        </p:nvSpPr>
        <p:spPr>
          <a:xfrm>
            <a:off x="5636050" y="3378066"/>
            <a:ext cx="5100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4.634</a:t>
            </a:r>
            <a:endParaRPr sz="900" b="0" i="0" u="none" strike="noStrike" cap="none">
              <a:solidFill>
                <a:srgbClr val="000000"/>
              </a:solidFill>
              <a:latin typeface="Arial"/>
              <a:ea typeface="Arial"/>
              <a:cs typeface="Arial"/>
              <a:sym typeface="Arial"/>
            </a:endParaRPr>
          </a:p>
        </p:txBody>
      </p:sp>
      <p:sp>
        <p:nvSpPr>
          <p:cNvPr id="558" name="Google Shape;558;p32"/>
          <p:cNvSpPr txBox="1"/>
          <p:nvPr/>
        </p:nvSpPr>
        <p:spPr>
          <a:xfrm>
            <a:off x="6273001" y="2432756"/>
            <a:ext cx="5550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6.424</a:t>
            </a:r>
            <a:endParaRPr sz="900" b="0" i="0" u="none" strike="noStrike" cap="none">
              <a:solidFill>
                <a:srgbClr val="000000"/>
              </a:solidFill>
              <a:latin typeface="Arial"/>
              <a:ea typeface="Arial"/>
              <a:cs typeface="Arial"/>
              <a:sym typeface="Arial"/>
            </a:endParaRPr>
          </a:p>
        </p:txBody>
      </p:sp>
      <p:sp>
        <p:nvSpPr>
          <p:cNvPr id="559" name="Google Shape;559;p32"/>
          <p:cNvSpPr txBox="1"/>
          <p:nvPr/>
        </p:nvSpPr>
        <p:spPr>
          <a:xfrm>
            <a:off x="3345500" y="3940406"/>
            <a:ext cx="555000" cy="307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800"/>
              <a:buFont typeface="Arial"/>
              <a:buNone/>
            </a:pPr>
            <a:r>
              <a:rPr lang="pt-BR" sz="800" b="0" i="0" u="none" strike="noStrike" cap="none">
                <a:solidFill>
                  <a:srgbClr val="111111"/>
                </a:solidFill>
                <a:latin typeface="Roboto"/>
                <a:ea typeface="Roboto"/>
                <a:cs typeface="Roboto"/>
                <a:sym typeface="Roboto"/>
              </a:rPr>
              <a:t>8 065</a:t>
            </a:r>
            <a:endParaRPr sz="1000" b="0" i="0" u="none" strike="noStrike" cap="none">
              <a:solidFill>
                <a:srgbClr val="000000"/>
              </a:solidFill>
              <a:latin typeface="Arial"/>
              <a:ea typeface="Arial"/>
              <a:cs typeface="Arial"/>
              <a:sym typeface="Arial"/>
            </a:endParaRPr>
          </a:p>
        </p:txBody>
      </p:sp>
      <p:sp>
        <p:nvSpPr>
          <p:cNvPr id="560" name="Google Shape;560;p32"/>
          <p:cNvSpPr txBox="1"/>
          <p:nvPr/>
        </p:nvSpPr>
        <p:spPr>
          <a:xfrm rot="-936547">
            <a:off x="5876868" y="2211249"/>
            <a:ext cx="519562" cy="297845"/>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6.019</a:t>
            </a:r>
            <a:endParaRPr sz="900" b="0" i="0" u="none" strike="noStrike" cap="none">
              <a:solidFill>
                <a:srgbClr val="000000"/>
              </a:solidFill>
              <a:latin typeface="Arial"/>
              <a:ea typeface="Arial"/>
              <a:cs typeface="Arial"/>
              <a:sym typeface="Arial"/>
            </a:endParaRPr>
          </a:p>
        </p:txBody>
      </p:sp>
      <p:sp>
        <p:nvSpPr>
          <p:cNvPr id="561" name="Google Shape;561;p32"/>
          <p:cNvSpPr txBox="1"/>
          <p:nvPr/>
        </p:nvSpPr>
        <p:spPr>
          <a:xfrm>
            <a:off x="3860150" y="3411460"/>
            <a:ext cx="702300" cy="292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700"/>
              <a:buFont typeface="Arial"/>
              <a:buNone/>
            </a:pPr>
            <a:r>
              <a:rPr lang="pt-BR" sz="700" b="0" i="0" u="none" strike="noStrike" cap="none">
                <a:solidFill>
                  <a:srgbClr val="111111"/>
                </a:solidFill>
                <a:latin typeface="Roboto"/>
                <a:ea typeface="Roboto"/>
                <a:cs typeface="Roboto"/>
                <a:sym typeface="Roboto"/>
              </a:rPr>
              <a:t>2.000</a:t>
            </a:r>
            <a:endParaRPr sz="900" b="0" i="0" u="none" strike="noStrike" cap="none">
              <a:solidFill>
                <a:srgbClr val="000000"/>
              </a:solidFill>
              <a:latin typeface="Arial"/>
              <a:ea typeface="Arial"/>
              <a:cs typeface="Arial"/>
              <a:sym typeface="Arial"/>
            </a:endParaRPr>
          </a:p>
        </p:txBody>
      </p:sp>
      <p:sp>
        <p:nvSpPr>
          <p:cNvPr id="562" name="Google Shape;562;p32"/>
          <p:cNvSpPr txBox="1"/>
          <p:nvPr/>
        </p:nvSpPr>
        <p:spPr>
          <a:xfrm>
            <a:off x="5646715" y="3876375"/>
            <a:ext cx="5277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BR" sz="800" b="0" i="0" u="none" strike="noStrike" cap="none">
                <a:solidFill>
                  <a:srgbClr val="111111"/>
                </a:solidFill>
                <a:latin typeface="Roboto"/>
                <a:ea typeface="Roboto"/>
                <a:cs typeface="Roboto"/>
                <a:sym typeface="Roboto"/>
              </a:rPr>
              <a:t>12.396</a:t>
            </a:r>
            <a:endParaRPr sz="800" b="0" i="0" u="none" strike="noStrike" cap="none">
              <a:solidFill>
                <a:srgbClr val="000000"/>
              </a:solidFill>
              <a:latin typeface="Arial"/>
              <a:ea typeface="Arial"/>
              <a:cs typeface="Arial"/>
              <a:sym typeface="Arial"/>
            </a:endParaRPr>
          </a:p>
        </p:txBody>
      </p:sp>
      <p:sp>
        <p:nvSpPr>
          <p:cNvPr id="563" name="Google Shape;563;p32"/>
          <p:cNvSpPr txBox="1"/>
          <p:nvPr/>
        </p:nvSpPr>
        <p:spPr>
          <a:xfrm>
            <a:off x="179150" y="2339775"/>
            <a:ext cx="30378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200" b="1">
                <a:latin typeface="Calibri"/>
                <a:ea typeface="Calibri"/>
                <a:cs typeface="Calibri"/>
                <a:sym typeface="Calibri"/>
              </a:rPr>
              <a:t>CAPS III Caicó</a:t>
            </a:r>
            <a:r>
              <a:rPr lang="pt-BR" sz="1200">
                <a:latin typeface="Calibri"/>
                <a:ea typeface="Calibri"/>
                <a:cs typeface="Calibri"/>
                <a:sym typeface="Calibri"/>
              </a:rPr>
              <a:t>: É responsável por 133.487 habitantes no que tange ao acompanhamento normal de qualquer tipo de CAPS. A abrangência maior (</a:t>
            </a:r>
            <a:r>
              <a:rPr lang="pt-BR" sz="1200">
                <a:solidFill>
                  <a:schemeClr val="dk1"/>
                </a:solidFill>
                <a:latin typeface="Calibri"/>
                <a:ea typeface="Calibri"/>
                <a:cs typeface="Calibri"/>
                <a:sym typeface="Calibri"/>
              </a:rPr>
              <a:t>310.440</a:t>
            </a:r>
            <a:r>
              <a:rPr lang="pt-BR" sz="1200">
                <a:latin typeface="Calibri"/>
                <a:ea typeface="Calibri"/>
                <a:cs typeface="Calibri"/>
                <a:sym typeface="Calibri"/>
              </a:rPr>
              <a:t> hab) fica por conta da pactuação regional pelas camas de acolhimento noturno.</a:t>
            </a:r>
            <a:endParaRPr sz="1200">
              <a:latin typeface="Calibri"/>
              <a:ea typeface="Calibri"/>
              <a:cs typeface="Calibri"/>
              <a:sym typeface="Calibri"/>
            </a:endParaRPr>
          </a:p>
          <a:p>
            <a:pPr marL="0" lvl="0" indent="0" algn="l" rtl="0">
              <a:spcBef>
                <a:spcPts val="0"/>
              </a:spcBef>
              <a:spcAft>
                <a:spcPts val="0"/>
              </a:spcAft>
              <a:buNone/>
            </a:pPr>
            <a:r>
              <a:rPr lang="pt-BR" sz="1200" b="1">
                <a:latin typeface="Calibri"/>
                <a:ea typeface="Calibri"/>
                <a:cs typeface="Calibri"/>
                <a:sym typeface="Calibri"/>
              </a:rPr>
              <a:t>CAPS II Currais</a:t>
            </a:r>
            <a:r>
              <a:rPr lang="pt-BR" sz="1200">
                <a:latin typeface="Calibri"/>
                <a:ea typeface="Calibri"/>
                <a:cs typeface="Calibri"/>
                <a:sym typeface="Calibri"/>
              </a:rPr>
              <a:t>: É responsável por 107.087 habitantes. </a:t>
            </a:r>
            <a:endParaRPr sz="1200">
              <a:latin typeface="Calibri"/>
              <a:ea typeface="Calibri"/>
              <a:cs typeface="Calibri"/>
              <a:sym typeface="Calibri"/>
            </a:endParaRPr>
          </a:p>
          <a:p>
            <a:pPr marL="0" lvl="0" indent="0" algn="l" rtl="0">
              <a:spcBef>
                <a:spcPts val="0"/>
              </a:spcBef>
              <a:spcAft>
                <a:spcPts val="0"/>
              </a:spcAft>
              <a:buNone/>
            </a:pPr>
            <a:r>
              <a:rPr lang="pt-BR" sz="1200" b="1">
                <a:latin typeface="Calibri"/>
                <a:ea typeface="Calibri"/>
                <a:cs typeface="Calibri"/>
                <a:sym typeface="Calibri"/>
              </a:rPr>
              <a:t>CAPS I Jucurutu</a:t>
            </a:r>
            <a:r>
              <a:rPr lang="pt-BR" sz="1200">
                <a:latin typeface="Calibri"/>
                <a:ea typeface="Calibri"/>
                <a:cs typeface="Calibri"/>
                <a:sym typeface="Calibri"/>
              </a:rPr>
              <a:t>: É responsável por 32.093 habitantes.</a:t>
            </a:r>
            <a:endParaRPr sz="1200">
              <a:latin typeface="Calibri"/>
              <a:ea typeface="Calibri"/>
              <a:cs typeface="Calibri"/>
              <a:sym typeface="Calibri"/>
            </a:endParaRPr>
          </a:p>
          <a:p>
            <a:pPr marL="0" lvl="0" indent="0" algn="l" rtl="0">
              <a:spcBef>
                <a:spcPts val="0"/>
              </a:spcBef>
              <a:spcAft>
                <a:spcPts val="0"/>
              </a:spcAft>
              <a:buNone/>
            </a:pPr>
            <a:r>
              <a:rPr lang="pt-BR" sz="1200" b="1">
                <a:latin typeface="Calibri"/>
                <a:ea typeface="Calibri"/>
                <a:cs typeface="Calibri"/>
                <a:sym typeface="Calibri"/>
              </a:rPr>
              <a:t>CAPS I Parelhas</a:t>
            </a:r>
            <a:r>
              <a:rPr lang="pt-BR" sz="1200">
                <a:latin typeface="Calibri"/>
                <a:ea typeface="Calibri"/>
                <a:cs typeface="Calibri"/>
                <a:sym typeface="Calibri"/>
              </a:rPr>
              <a:t>: É responsável por 37.773 habitantes.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9" name="Google Shape;569;p33"/>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570" name="Google Shape;570;p33"/>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571" name="Google Shape;571;p33"/>
          <p:cNvSpPr txBox="1"/>
          <p:nvPr/>
        </p:nvSpPr>
        <p:spPr>
          <a:xfrm>
            <a:off x="277875" y="250500"/>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4ª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572" name="Google Shape;572;p33"/>
          <p:cNvGraphicFramePr/>
          <p:nvPr/>
        </p:nvGraphicFramePr>
        <p:xfrm>
          <a:off x="917500" y="952500"/>
          <a:ext cx="3000000" cy="3000000"/>
        </p:xfrm>
        <a:graphic>
          <a:graphicData uri="http://schemas.openxmlformats.org/drawingml/2006/table">
            <a:tbl>
              <a:tblPr>
                <a:noFill/>
                <a:tableStyleId>{85349F07-1815-41CE-AE1B-F1A3D08518FE}</a:tableStyleId>
              </a:tblPr>
              <a:tblGrid>
                <a:gridCol w="1081775"/>
                <a:gridCol w="1036225"/>
                <a:gridCol w="1241200"/>
                <a:gridCol w="3826075"/>
              </a:tblGrid>
              <a:tr h="323850">
                <a:tc>
                  <a:txBody>
                    <a:bodyPr/>
                    <a:lstStyle/>
                    <a:p>
                      <a:pPr marL="0" lvl="0" indent="0" algn="ctr" rtl="0">
                        <a:spcBef>
                          <a:spcPts val="0"/>
                        </a:spcBef>
                        <a:spcAft>
                          <a:spcPts val="0"/>
                        </a:spcAft>
                        <a:buNone/>
                      </a:pPr>
                      <a:r>
                        <a:rPr lang="pt-BR" sz="900" b="1"/>
                        <a:t>Município</a:t>
                      </a:r>
                      <a:endParaRPr sz="900" b="1"/>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6350" cap="flat" cmpd="sng">
                      <a:solidFill>
                        <a:srgbClr val="333333"/>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pt-BR" sz="900" b="1"/>
                        <a:t>Implantados</a:t>
                      </a:r>
                      <a:endParaRPr sz="900" b="1"/>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6350" cap="flat" cmpd="sng">
                      <a:solidFill>
                        <a:srgbClr val="333333"/>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pt-BR" sz="900" b="1"/>
                        <a:t>CNES</a:t>
                      </a:r>
                      <a:endParaRPr sz="900" b="1"/>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6350" cap="flat" cmpd="sng">
                      <a:solidFill>
                        <a:srgbClr val="333333"/>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pt-BR" sz="900" b="1"/>
                        <a:t>Abrangência</a:t>
                      </a:r>
                      <a:endParaRPr sz="900" b="1"/>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6350" cap="flat" cmpd="sng">
                      <a:solidFill>
                        <a:srgbClr val="333333"/>
                      </a:solidFill>
                      <a:prstDash val="solid"/>
                      <a:round/>
                      <a:headEnd type="none" w="sm" len="sm"/>
                      <a:tailEnd type="none" w="sm" len="sm"/>
                    </a:lnB>
                    <a:solidFill>
                      <a:srgbClr val="B6D7A8"/>
                    </a:solidFill>
                  </a:tcPr>
                </a:tc>
              </a:tr>
              <a:tr h="0">
                <a:tc rowSpan="2">
                  <a:txBody>
                    <a:bodyPr/>
                    <a:lstStyle/>
                    <a:p>
                      <a:pPr marL="0" lvl="0" indent="0" algn="ctr" rtl="0">
                        <a:spcBef>
                          <a:spcPts val="0"/>
                        </a:spcBef>
                        <a:spcAft>
                          <a:spcPts val="0"/>
                        </a:spcAft>
                        <a:buNone/>
                      </a:pPr>
                      <a:r>
                        <a:rPr lang="pt-BR" sz="900" b="1"/>
                        <a:t>Caicó</a:t>
                      </a:r>
                      <a:endParaRPr sz="900" b="1"/>
                    </a:p>
                  </a:txBody>
                  <a:tcPr marL="63500" marR="63500" marT="63500" marB="63500" anchor="ctr">
                    <a:lnL w="1270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2665743 </a:t>
                      </a:r>
                      <a:endParaRPr sz="900"/>
                    </a:p>
                  </a:txBody>
                  <a:tcPr marL="63500" marR="63500" marT="63500" marB="63500" anchor="ctr">
                    <a:lnL w="635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Regional</a:t>
                      </a:r>
                      <a:endParaRPr sz="900"/>
                    </a:p>
                  </a:txBody>
                  <a:tcPr marL="63500" marR="63500" marT="63500" marB="63500" anchor="ctr">
                    <a:lnL w="1270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r>
              <a:tr h="0">
                <a:tc vMerge="1">
                  <a:txBody>
                    <a:bodyPr/>
                    <a:lstStyle/>
                    <a:p>
                      <a:endParaRPr lang="pt-BR"/>
                    </a:p>
                  </a:txBody>
                  <a:tcPr/>
                </a:tc>
                <a:tc>
                  <a:txBody>
                    <a:bodyPr/>
                    <a:lstStyle/>
                    <a:p>
                      <a:pPr marL="0" lvl="0" indent="0" algn="ctr" rtl="0">
                        <a:spcBef>
                          <a:spcPts val="0"/>
                        </a:spcBef>
                        <a:spcAft>
                          <a:spcPts val="0"/>
                        </a:spcAft>
                        <a:buNone/>
                      </a:pPr>
                      <a:r>
                        <a:rPr lang="pt-BR" sz="900"/>
                        <a:t>01 – CAPS AD 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7572522 </a:t>
                      </a:r>
                      <a:endParaRPr sz="900"/>
                    </a:p>
                  </a:txBody>
                  <a:tcPr marL="63500" marR="63500" marT="63500" marB="63500" anchor="ctr">
                    <a:lnL w="635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Acari, Cruzeta, São José do Seridó, Bodó,Carnaúba dos Dantas, Parelhas, Equador, Santana do Seridó, Ouro Branco, São João do Sabugi, Jucurutu, Jardim do Seridó, Serra Negra do Norte, Jardim de Piranhas, Currais Novos</a:t>
                      </a:r>
                      <a:endParaRPr sz="900">
                        <a:highlight>
                          <a:srgbClr val="E06666"/>
                        </a:highlight>
                      </a:endParaRPr>
                    </a:p>
                  </a:txBody>
                  <a:tcPr marL="63500" marR="63500" marT="63500" marB="63500" anchor="ctr">
                    <a:lnL w="1270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r>
              <a:tr h="0">
                <a:tc>
                  <a:txBody>
                    <a:bodyPr/>
                    <a:lstStyle/>
                    <a:p>
                      <a:pPr marL="0" lvl="0" indent="0" algn="ctr" rtl="0">
                        <a:spcBef>
                          <a:spcPts val="0"/>
                        </a:spcBef>
                        <a:spcAft>
                          <a:spcPts val="0"/>
                        </a:spcAft>
                        <a:buNone/>
                      </a:pPr>
                      <a:r>
                        <a:rPr lang="pt-BR" sz="900"/>
                        <a:t>Parelhas</a:t>
                      </a:r>
                      <a:endParaRPr sz="900"/>
                    </a:p>
                  </a:txBody>
                  <a:tcPr marL="63500" marR="63500" marT="63500" marB="63500" anchor="ctr">
                    <a:lnL w="1270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3928225 </a:t>
                      </a:r>
                      <a:endParaRPr sz="900"/>
                    </a:p>
                  </a:txBody>
                  <a:tcPr marL="63500" marR="63500" marT="63500" marB="63500" anchor="ctr">
                    <a:lnL w="635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Equador, Santana do Seridó, Carnaúba dos Dantas.</a:t>
                      </a:r>
                      <a:endParaRPr sz="900"/>
                    </a:p>
                  </a:txBody>
                  <a:tcPr marL="63500" marR="63500" marT="63500" marB="63500" anchor="ctr">
                    <a:lnL w="1270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r>
              <a:tr h="0">
                <a:tc>
                  <a:txBody>
                    <a:bodyPr/>
                    <a:lstStyle/>
                    <a:p>
                      <a:pPr marL="0" lvl="0" indent="0" algn="ctr" rtl="0">
                        <a:spcBef>
                          <a:spcPts val="0"/>
                        </a:spcBef>
                        <a:spcAft>
                          <a:spcPts val="0"/>
                        </a:spcAft>
                        <a:buNone/>
                      </a:pPr>
                      <a:r>
                        <a:rPr lang="pt-BR" sz="900"/>
                        <a:t>Currais Novos</a:t>
                      </a:r>
                      <a:endParaRPr sz="900"/>
                    </a:p>
                  </a:txBody>
                  <a:tcPr marL="63500" marR="63500" marT="63500" marB="63500" anchor="ctr">
                    <a:lnL w="1270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3803775 </a:t>
                      </a:r>
                      <a:endParaRPr sz="900"/>
                    </a:p>
                  </a:txBody>
                  <a:tcPr marL="63500" marR="63500" marT="63500" marB="63500" anchor="ctr">
                    <a:lnL w="635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Currais Novos, Acari, São Vicente,  Lagoa Nova, Florânia, Cerro Corá, Tenente Laurentino, Bodó </a:t>
                      </a:r>
                      <a:endParaRPr sz="900"/>
                    </a:p>
                  </a:txBody>
                  <a:tcPr marL="63500" marR="63500" marT="63500" marB="63500" anchor="ctr">
                    <a:lnL w="1270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r>
              <a:tr h="0">
                <a:tc>
                  <a:txBody>
                    <a:bodyPr/>
                    <a:lstStyle/>
                    <a:p>
                      <a:pPr marL="0" lvl="0" indent="0" algn="ctr" rtl="0">
                        <a:spcBef>
                          <a:spcPts val="0"/>
                        </a:spcBef>
                        <a:spcAft>
                          <a:spcPts val="0"/>
                        </a:spcAft>
                        <a:buNone/>
                      </a:pPr>
                      <a:r>
                        <a:rPr lang="pt-BR" sz="900"/>
                        <a:t>Jucurutu</a:t>
                      </a:r>
                      <a:endParaRPr sz="900"/>
                    </a:p>
                  </a:txBody>
                  <a:tcPr marL="63500" marR="63500" marT="63500" marB="63500" anchor="ctr">
                    <a:lnL w="1270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3877744 </a:t>
                      </a:r>
                      <a:endParaRPr sz="900"/>
                    </a:p>
                  </a:txBody>
                  <a:tcPr marL="63500" marR="63500" marT="63500" marB="63500" anchor="ctr">
                    <a:lnL w="635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Santana dos matos </a:t>
                      </a:r>
                      <a:endParaRPr sz="900"/>
                    </a:p>
                  </a:txBody>
                  <a:tcPr marL="63500" marR="63500" marT="63500" marB="63500" anchor="ctr">
                    <a:lnL w="12700" cap="flat" cmpd="sng">
                      <a:solidFill>
                        <a:srgbClr val="333333"/>
                      </a:solidFill>
                      <a:prstDash val="solid"/>
                      <a:round/>
                      <a:headEnd type="none" w="sm" len="sm"/>
                      <a:tailEnd type="none" w="sm" len="sm"/>
                    </a:lnL>
                    <a:lnR w="1270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93" name="Google Shape;93;p18"/>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94" name="Google Shape;94;p18"/>
          <p:cNvSpPr txBox="1"/>
          <p:nvPr/>
        </p:nvSpPr>
        <p:spPr>
          <a:xfrm>
            <a:off x="233525" y="231750"/>
            <a:ext cx="8660400" cy="384900"/>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marR="0" lvl="0" indent="0" algn="ctr" rtl="0">
              <a:lnSpc>
                <a:spcPct val="175000"/>
              </a:lnSpc>
              <a:spcBef>
                <a:spcPts val="0"/>
              </a:spcBef>
              <a:spcAft>
                <a:spcPts val="0"/>
              </a:spcAft>
              <a:buClr>
                <a:srgbClr val="000000"/>
              </a:buClr>
              <a:buSzPts val="2800"/>
              <a:buFont typeface="Arial"/>
              <a:buNone/>
            </a:pPr>
            <a:r>
              <a:rPr lang="pt-BR" sz="2500" b="1">
                <a:solidFill>
                  <a:srgbClr val="BF3B6D"/>
                </a:solidFill>
                <a:latin typeface="Montserrat"/>
                <a:ea typeface="Montserrat"/>
                <a:cs typeface="Montserrat"/>
                <a:sym typeface="Montserrat"/>
              </a:rPr>
              <a:t>O DESENHO DA RAPS</a:t>
            </a:r>
            <a:endParaRPr sz="4200" b="1" i="0" u="none" strike="noStrike" cap="none">
              <a:solidFill>
                <a:srgbClr val="3E0952"/>
              </a:solidFill>
              <a:latin typeface="Montserrat"/>
              <a:ea typeface="Montserrat"/>
              <a:cs typeface="Montserrat"/>
              <a:sym typeface="Montserrat"/>
            </a:endParaRPr>
          </a:p>
        </p:txBody>
      </p:sp>
      <p:graphicFrame>
        <p:nvGraphicFramePr>
          <p:cNvPr id="95" name="Google Shape;95;p18"/>
          <p:cNvGraphicFramePr/>
          <p:nvPr/>
        </p:nvGraphicFramePr>
        <p:xfrm>
          <a:off x="981275" y="698500"/>
          <a:ext cx="7181450" cy="4645655"/>
        </p:xfrm>
        <a:graphic>
          <a:graphicData uri="http://schemas.openxmlformats.org/drawingml/2006/table">
            <a:tbl>
              <a:tblPr>
                <a:noFill/>
                <a:tableStyleId>{34C2D078-0CD2-45B7-9CC4-776DB696C224}</a:tableStyleId>
              </a:tblPr>
              <a:tblGrid>
                <a:gridCol w="3006875"/>
                <a:gridCol w="4174575"/>
              </a:tblGrid>
              <a:tr h="541225">
                <a:tc>
                  <a:txBody>
                    <a:bodyPr/>
                    <a:lstStyle/>
                    <a:p>
                      <a:pPr marL="0" lvl="0" indent="0" algn="ctr" rtl="0">
                        <a:spcBef>
                          <a:spcPts val="0"/>
                        </a:spcBef>
                        <a:spcAft>
                          <a:spcPts val="0"/>
                        </a:spcAft>
                        <a:buNone/>
                      </a:pPr>
                      <a:r>
                        <a:rPr lang="pt-BR" sz="1300" b="1">
                          <a:solidFill>
                            <a:schemeClr val="dk1"/>
                          </a:solidFill>
                          <a:latin typeface="Overlock"/>
                          <a:ea typeface="Overlock"/>
                          <a:cs typeface="Overlock"/>
                          <a:sym typeface="Overlock"/>
                        </a:rPr>
                        <a:t>Pontos de Atenção da RAPS </a:t>
                      </a:r>
                      <a:endParaRPr sz="1300" b="1">
                        <a:solidFill>
                          <a:schemeClr val="dk1"/>
                        </a:solidFill>
                        <a:latin typeface="Overlock"/>
                        <a:ea typeface="Overlock"/>
                        <a:cs typeface="Overlock"/>
                        <a:sym typeface="Overlock"/>
                      </a:endParaRPr>
                    </a:p>
                  </a:txBody>
                  <a:tcPr marL="91425" marR="91425" marT="91425" marB="91425">
                    <a:solidFill>
                      <a:schemeClr val="lt2"/>
                    </a:solidFill>
                  </a:tcPr>
                </a:tc>
                <a:tc>
                  <a:txBody>
                    <a:bodyPr/>
                    <a:lstStyle/>
                    <a:p>
                      <a:pPr marL="0" lvl="0" indent="0" algn="ctr" rtl="0">
                        <a:spcBef>
                          <a:spcPts val="0"/>
                        </a:spcBef>
                        <a:spcAft>
                          <a:spcPts val="0"/>
                        </a:spcAft>
                        <a:buNone/>
                      </a:pPr>
                      <a:r>
                        <a:rPr lang="pt-BR" sz="1300" b="1">
                          <a:solidFill>
                            <a:schemeClr val="dk1"/>
                          </a:solidFill>
                          <a:latin typeface="Overlock"/>
                          <a:ea typeface="Overlock"/>
                          <a:cs typeface="Overlock"/>
                          <a:sym typeface="Overlock"/>
                        </a:rPr>
                        <a:t>Números</a:t>
                      </a:r>
                      <a:endParaRPr sz="1300" b="1">
                        <a:solidFill>
                          <a:schemeClr val="dk1"/>
                        </a:solidFill>
                        <a:latin typeface="Overlock"/>
                        <a:ea typeface="Overlock"/>
                        <a:cs typeface="Overlock"/>
                        <a:sym typeface="Overlock"/>
                      </a:endParaRPr>
                    </a:p>
                  </a:txBody>
                  <a:tcPr marL="91425" marR="91425" marT="91425" marB="91425">
                    <a:solidFill>
                      <a:schemeClr val="lt2"/>
                    </a:solidFill>
                  </a:tcPr>
                </a:tc>
              </a:tr>
              <a:tr h="272150">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Atenção Primária em Saúde</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Equipes de Atenção Primária 1.145       ACS 5. 810</a:t>
                      </a:r>
                      <a:endParaRPr sz="1300">
                        <a:solidFill>
                          <a:schemeClr val="dk1"/>
                        </a:solidFill>
                        <a:latin typeface="Overlock"/>
                        <a:ea typeface="Overlock"/>
                        <a:cs typeface="Overlock"/>
                        <a:sym typeface="Overlock"/>
                      </a:endParaRPr>
                    </a:p>
                    <a:p>
                      <a:pPr marL="0" lvl="0" indent="0" algn="just" rtl="0">
                        <a:spcBef>
                          <a:spcPts val="400"/>
                        </a:spcBef>
                        <a:spcAft>
                          <a:spcPts val="0"/>
                        </a:spcAft>
                        <a:buNone/>
                      </a:pPr>
                      <a:r>
                        <a:rPr lang="pt-BR" sz="1300">
                          <a:solidFill>
                            <a:schemeClr val="dk1"/>
                          </a:solidFill>
                          <a:latin typeface="Overlock"/>
                          <a:ea typeface="Overlock"/>
                          <a:cs typeface="Overlock"/>
                          <a:sym typeface="Overlock"/>
                        </a:rPr>
                        <a:t>Centro de Convivência</a:t>
                      </a:r>
                      <a:endParaRPr sz="1300">
                        <a:solidFill>
                          <a:schemeClr val="dk1"/>
                        </a:solidFill>
                        <a:latin typeface="Overlock"/>
                        <a:ea typeface="Overlock"/>
                        <a:cs typeface="Overlock"/>
                        <a:sym typeface="Overlock"/>
                      </a:endParaRPr>
                    </a:p>
                  </a:txBody>
                  <a:tcPr marL="91425" marR="91425" marT="91425" marB="91425">
                    <a:solidFill>
                      <a:srgbClr val="FFF2CC"/>
                    </a:solidFill>
                  </a:tcPr>
                </a:tc>
              </a:tr>
              <a:tr h="272150">
                <a:tc>
                  <a:txBody>
                    <a:bodyPr/>
                    <a:lstStyle/>
                    <a:p>
                      <a:pPr marL="0" lvl="0" indent="0" algn="just" rtl="0">
                        <a:lnSpc>
                          <a:spcPct val="90000"/>
                        </a:lnSpc>
                        <a:spcBef>
                          <a:spcPts val="0"/>
                        </a:spcBef>
                        <a:spcAft>
                          <a:spcPts val="0"/>
                        </a:spcAft>
                        <a:buNone/>
                      </a:pPr>
                      <a:r>
                        <a:rPr lang="pt-BR" sz="1300">
                          <a:solidFill>
                            <a:schemeClr val="dk1"/>
                          </a:solidFill>
                          <a:latin typeface="Overlock"/>
                          <a:ea typeface="Overlock"/>
                          <a:cs typeface="Overlock"/>
                          <a:sym typeface="Overlock"/>
                        </a:rPr>
                        <a:t>Atenção Psicossocial Especializada</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CAPS 51</a:t>
                      </a:r>
                      <a:endParaRPr sz="1300">
                        <a:solidFill>
                          <a:schemeClr val="dk1"/>
                        </a:solidFill>
                        <a:latin typeface="Overlock"/>
                        <a:ea typeface="Overlock"/>
                        <a:cs typeface="Overlock"/>
                        <a:sym typeface="Overlock"/>
                      </a:endParaRPr>
                    </a:p>
                  </a:txBody>
                  <a:tcPr marL="91425" marR="91425" marT="91425" marB="91425">
                    <a:solidFill>
                      <a:srgbClr val="FFF2CC"/>
                    </a:solidFill>
                  </a:tcPr>
                </a:tc>
              </a:tr>
              <a:tr h="413700">
                <a:tc>
                  <a:txBody>
                    <a:bodyPr/>
                    <a:lstStyle/>
                    <a:p>
                      <a:pPr marL="0" lvl="0" indent="0" algn="just" rtl="0">
                        <a:lnSpc>
                          <a:spcPct val="90000"/>
                        </a:lnSpc>
                        <a:spcBef>
                          <a:spcPts val="0"/>
                        </a:spcBef>
                        <a:spcAft>
                          <a:spcPts val="0"/>
                        </a:spcAft>
                        <a:buNone/>
                      </a:pPr>
                      <a:r>
                        <a:rPr lang="pt-BR" sz="1300">
                          <a:solidFill>
                            <a:schemeClr val="dk1"/>
                          </a:solidFill>
                          <a:latin typeface="Overlock"/>
                          <a:ea typeface="Overlock"/>
                          <a:cs typeface="Overlock"/>
                          <a:sym typeface="Overlock"/>
                        </a:rPr>
                        <a:t>Urgência e Emergência</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UPAS 11</a:t>
                      </a:r>
                      <a:endParaRPr sz="1300">
                        <a:solidFill>
                          <a:schemeClr val="dk1"/>
                        </a:solidFill>
                        <a:latin typeface="Overlock"/>
                        <a:ea typeface="Overlock"/>
                        <a:cs typeface="Overlock"/>
                        <a:sym typeface="Overlock"/>
                      </a:endParaRPr>
                    </a:p>
                    <a:p>
                      <a:pPr marL="0" lvl="0" indent="0" algn="l" rtl="0">
                        <a:spcBef>
                          <a:spcPts val="0"/>
                        </a:spcBef>
                        <a:spcAft>
                          <a:spcPts val="0"/>
                        </a:spcAft>
                        <a:buNone/>
                      </a:pPr>
                      <a:r>
                        <a:rPr lang="pt-BR" sz="1300">
                          <a:solidFill>
                            <a:schemeClr val="dk1"/>
                          </a:solidFill>
                          <a:latin typeface="Overlock"/>
                          <a:ea typeface="Overlock"/>
                          <a:cs typeface="Overlock"/>
                          <a:sym typeface="Overlock"/>
                        </a:rPr>
                        <a:t>Salas de Estabilização 18</a:t>
                      </a:r>
                      <a:endParaRPr sz="1300">
                        <a:solidFill>
                          <a:schemeClr val="dk1"/>
                        </a:solidFill>
                        <a:latin typeface="Overlock"/>
                        <a:ea typeface="Overlock"/>
                        <a:cs typeface="Overlock"/>
                        <a:sym typeface="Overlock"/>
                      </a:endParaRPr>
                    </a:p>
                    <a:p>
                      <a:pPr marL="0" lvl="0" indent="0" algn="l" rtl="0">
                        <a:spcBef>
                          <a:spcPts val="0"/>
                        </a:spcBef>
                        <a:spcAft>
                          <a:spcPts val="0"/>
                        </a:spcAft>
                        <a:buNone/>
                      </a:pPr>
                      <a:r>
                        <a:rPr lang="pt-BR" sz="1300">
                          <a:solidFill>
                            <a:schemeClr val="dk1"/>
                          </a:solidFill>
                          <a:latin typeface="Overlock"/>
                          <a:ea typeface="Overlock"/>
                          <a:cs typeface="Overlock"/>
                          <a:sym typeface="Overlock"/>
                        </a:rPr>
                        <a:t>Portas de Urgência e Emergência Regional 12</a:t>
                      </a:r>
                      <a:endParaRPr sz="1300">
                        <a:solidFill>
                          <a:schemeClr val="dk1"/>
                        </a:solidFill>
                        <a:latin typeface="Overlock"/>
                        <a:ea typeface="Overlock"/>
                        <a:cs typeface="Overlock"/>
                        <a:sym typeface="Overlock"/>
                      </a:endParaRPr>
                    </a:p>
                    <a:p>
                      <a:pPr marL="0" lvl="0" indent="0" algn="l" rtl="0">
                        <a:spcBef>
                          <a:spcPts val="0"/>
                        </a:spcBef>
                        <a:spcAft>
                          <a:spcPts val="0"/>
                        </a:spcAft>
                        <a:buNone/>
                      </a:pPr>
                      <a:r>
                        <a:rPr lang="pt-BR" sz="1300">
                          <a:solidFill>
                            <a:schemeClr val="dk1"/>
                          </a:solidFill>
                          <a:latin typeface="Overlock"/>
                          <a:ea typeface="Overlock"/>
                          <a:cs typeface="Overlock"/>
                          <a:sym typeface="Overlock"/>
                        </a:rPr>
                        <a:t>Serviços de SAMU RN, Natal e Mossoró</a:t>
                      </a:r>
                      <a:endParaRPr sz="1300">
                        <a:solidFill>
                          <a:schemeClr val="dk1"/>
                        </a:solidFill>
                        <a:latin typeface="Overlock"/>
                        <a:ea typeface="Overlock"/>
                        <a:cs typeface="Overlock"/>
                        <a:sym typeface="Overlock"/>
                      </a:endParaRPr>
                    </a:p>
                  </a:txBody>
                  <a:tcPr marL="91425" marR="91425" marT="91425" marB="91425">
                    <a:solidFill>
                      <a:srgbClr val="FFF2CC"/>
                    </a:solidFill>
                  </a:tcPr>
                </a:tc>
              </a:tr>
              <a:tr h="272150">
                <a:tc>
                  <a:txBody>
                    <a:bodyPr/>
                    <a:lstStyle/>
                    <a:p>
                      <a:pPr marL="0" lvl="0" indent="0" algn="just" rtl="0">
                        <a:lnSpc>
                          <a:spcPct val="90000"/>
                        </a:lnSpc>
                        <a:spcBef>
                          <a:spcPts val="0"/>
                        </a:spcBef>
                        <a:spcAft>
                          <a:spcPts val="0"/>
                        </a:spcAft>
                        <a:buNone/>
                      </a:pPr>
                      <a:r>
                        <a:rPr lang="pt-BR" sz="1300">
                          <a:solidFill>
                            <a:schemeClr val="dk1"/>
                          </a:solidFill>
                          <a:latin typeface="Overlock"/>
                          <a:ea typeface="Overlock"/>
                          <a:cs typeface="Overlock"/>
                          <a:sym typeface="Overlock"/>
                        </a:rPr>
                        <a:t>Atenção Residencial de caráter transitório</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UAI 2</a:t>
                      </a:r>
                      <a:endParaRPr sz="1300">
                        <a:solidFill>
                          <a:schemeClr val="dk1"/>
                        </a:solidFill>
                        <a:latin typeface="Overlock"/>
                        <a:ea typeface="Overlock"/>
                        <a:cs typeface="Overlock"/>
                        <a:sym typeface="Overlock"/>
                      </a:endParaRPr>
                    </a:p>
                  </a:txBody>
                  <a:tcPr marL="91425" marR="91425" marT="91425" marB="91425">
                    <a:solidFill>
                      <a:srgbClr val="FFF2CC"/>
                    </a:solidFill>
                  </a:tcPr>
                </a:tc>
              </a:tr>
              <a:tr h="413700">
                <a:tc>
                  <a:txBody>
                    <a:bodyPr/>
                    <a:lstStyle/>
                    <a:p>
                      <a:pPr marL="0" lvl="0" indent="0" algn="just" rtl="0">
                        <a:lnSpc>
                          <a:spcPct val="90000"/>
                        </a:lnSpc>
                        <a:spcBef>
                          <a:spcPts val="0"/>
                        </a:spcBef>
                        <a:spcAft>
                          <a:spcPts val="0"/>
                        </a:spcAft>
                        <a:buNone/>
                      </a:pPr>
                      <a:r>
                        <a:rPr lang="pt-BR" sz="1300">
                          <a:solidFill>
                            <a:schemeClr val="dk1"/>
                          </a:solidFill>
                          <a:latin typeface="Overlock"/>
                          <a:ea typeface="Overlock"/>
                          <a:cs typeface="Overlock"/>
                          <a:sym typeface="Overlock"/>
                        </a:rPr>
                        <a:t>Atenção Hospitalar</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Leitos de Saúde Mental Habilitados: 11 (apenas 9 funcionando)</a:t>
                      </a:r>
                      <a:endParaRPr sz="1300">
                        <a:solidFill>
                          <a:schemeClr val="dk1"/>
                        </a:solidFill>
                        <a:latin typeface="Overlock"/>
                        <a:ea typeface="Overlock"/>
                        <a:cs typeface="Overlock"/>
                        <a:sym typeface="Overlock"/>
                      </a:endParaRPr>
                    </a:p>
                    <a:p>
                      <a:pPr marL="0" lvl="0" indent="0" algn="l" rtl="0">
                        <a:spcBef>
                          <a:spcPts val="0"/>
                        </a:spcBef>
                        <a:spcAft>
                          <a:spcPts val="0"/>
                        </a:spcAft>
                        <a:buNone/>
                      </a:pPr>
                      <a:r>
                        <a:rPr lang="pt-BR" sz="1300">
                          <a:solidFill>
                            <a:schemeClr val="dk1"/>
                          </a:solidFill>
                          <a:latin typeface="Overlock"/>
                          <a:ea typeface="Overlock"/>
                          <a:cs typeface="Overlock"/>
                          <a:sym typeface="Overlock"/>
                        </a:rPr>
                        <a:t>Leitos de Saúde Mental Não Habilitados </a:t>
                      </a:r>
                      <a:endParaRPr sz="1300">
                        <a:solidFill>
                          <a:schemeClr val="dk1"/>
                        </a:solidFill>
                        <a:latin typeface="Overlock"/>
                        <a:ea typeface="Overlock"/>
                        <a:cs typeface="Overlock"/>
                        <a:sym typeface="Overlock"/>
                      </a:endParaRPr>
                    </a:p>
                    <a:p>
                      <a:pPr marL="0" lvl="0" indent="0" algn="l" rtl="0">
                        <a:spcBef>
                          <a:spcPts val="0"/>
                        </a:spcBef>
                        <a:spcAft>
                          <a:spcPts val="0"/>
                        </a:spcAft>
                        <a:buNone/>
                      </a:pPr>
                      <a:r>
                        <a:rPr lang="pt-BR" sz="1300">
                          <a:solidFill>
                            <a:schemeClr val="dk1"/>
                          </a:solidFill>
                          <a:latin typeface="Overlock"/>
                          <a:ea typeface="Overlock"/>
                          <a:cs typeface="Overlock"/>
                          <a:sym typeface="Overlock"/>
                        </a:rPr>
                        <a:t>em funcionamento: 19</a:t>
                      </a:r>
                      <a:endParaRPr sz="1300">
                        <a:solidFill>
                          <a:schemeClr val="dk1"/>
                        </a:solidFill>
                        <a:latin typeface="Overlock"/>
                        <a:ea typeface="Overlock"/>
                        <a:cs typeface="Overlock"/>
                        <a:sym typeface="Overlock"/>
                      </a:endParaRPr>
                    </a:p>
                  </a:txBody>
                  <a:tcPr marL="91425" marR="91425" marT="91425" marB="91425">
                    <a:solidFill>
                      <a:srgbClr val="FFF2CC"/>
                    </a:solidFill>
                  </a:tcPr>
                </a:tc>
              </a:tr>
              <a:tr h="326600">
                <a:tc>
                  <a:txBody>
                    <a:bodyPr/>
                    <a:lstStyle/>
                    <a:p>
                      <a:pPr marL="0" lvl="0" indent="0" algn="just" rtl="0">
                        <a:lnSpc>
                          <a:spcPct val="90000"/>
                        </a:lnSpc>
                        <a:spcBef>
                          <a:spcPts val="0"/>
                        </a:spcBef>
                        <a:spcAft>
                          <a:spcPts val="0"/>
                        </a:spcAft>
                        <a:buNone/>
                      </a:pPr>
                      <a:r>
                        <a:rPr lang="pt-BR" sz="1300">
                          <a:solidFill>
                            <a:schemeClr val="dk1"/>
                          </a:solidFill>
                          <a:latin typeface="Overlock"/>
                          <a:ea typeface="Overlock"/>
                          <a:cs typeface="Overlock"/>
                          <a:sym typeface="Overlock"/>
                        </a:rPr>
                        <a:t>Estratégia de Desinstitucionalização</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Clr>
                          <a:schemeClr val="dk1"/>
                        </a:buClr>
                        <a:buSzPts val="1100"/>
                        <a:buFont typeface="Arial"/>
                        <a:buNone/>
                      </a:pPr>
                      <a:r>
                        <a:rPr lang="pt-BR" sz="1300">
                          <a:solidFill>
                            <a:schemeClr val="dk1"/>
                          </a:solidFill>
                          <a:latin typeface="Overlock"/>
                          <a:ea typeface="Overlock"/>
                          <a:cs typeface="Overlock"/>
                          <a:sym typeface="Overlock"/>
                        </a:rPr>
                        <a:t>SRT 4 </a:t>
                      </a:r>
                      <a:endParaRPr sz="1300">
                        <a:solidFill>
                          <a:schemeClr val="dk1"/>
                        </a:solidFill>
                        <a:latin typeface="Overlock"/>
                        <a:ea typeface="Overlock"/>
                        <a:cs typeface="Overlock"/>
                        <a:sym typeface="Overlock"/>
                      </a:endParaRPr>
                    </a:p>
                  </a:txBody>
                  <a:tcPr marL="91425" marR="91425" marT="91425" marB="91425">
                    <a:solidFill>
                      <a:srgbClr val="FFF2CC"/>
                    </a:solidFill>
                  </a:tcPr>
                </a:tc>
              </a:tr>
              <a:tr h="326600">
                <a:tc>
                  <a:txBody>
                    <a:bodyPr/>
                    <a:lstStyle/>
                    <a:p>
                      <a:pPr marL="0" lvl="0" indent="0" algn="just" rtl="0">
                        <a:lnSpc>
                          <a:spcPct val="90000"/>
                        </a:lnSpc>
                        <a:spcBef>
                          <a:spcPts val="0"/>
                        </a:spcBef>
                        <a:spcAft>
                          <a:spcPts val="0"/>
                        </a:spcAft>
                        <a:buNone/>
                      </a:pPr>
                      <a:r>
                        <a:rPr lang="pt-BR" sz="1300">
                          <a:solidFill>
                            <a:schemeClr val="dk1"/>
                          </a:solidFill>
                          <a:latin typeface="Overlock"/>
                          <a:ea typeface="Overlock"/>
                          <a:cs typeface="Overlock"/>
                          <a:sym typeface="Overlock"/>
                        </a:rPr>
                        <a:t>Estratégias de Reabilitação Psicossocial</a:t>
                      </a:r>
                      <a:endParaRPr sz="1300">
                        <a:solidFill>
                          <a:schemeClr val="dk1"/>
                        </a:solidFill>
                        <a:latin typeface="Overlock"/>
                        <a:ea typeface="Overlock"/>
                        <a:cs typeface="Overlock"/>
                        <a:sym typeface="Overlock"/>
                      </a:endParaRPr>
                    </a:p>
                  </a:txBody>
                  <a:tcPr marL="91425" marR="91425" marT="91425" marB="91425">
                    <a:solidFill>
                      <a:srgbClr val="FFF2CC"/>
                    </a:solidFill>
                  </a:tcPr>
                </a:tc>
                <a:tc>
                  <a:txBody>
                    <a:bodyPr/>
                    <a:lstStyle/>
                    <a:p>
                      <a:pPr marL="0" lvl="0" indent="0" algn="l" rtl="0">
                        <a:spcBef>
                          <a:spcPts val="0"/>
                        </a:spcBef>
                        <a:spcAft>
                          <a:spcPts val="0"/>
                        </a:spcAft>
                        <a:buNone/>
                      </a:pPr>
                      <a:r>
                        <a:rPr lang="pt-BR" sz="1300">
                          <a:solidFill>
                            <a:schemeClr val="dk1"/>
                          </a:solidFill>
                          <a:latin typeface="Overlock"/>
                          <a:ea typeface="Overlock"/>
                          <a:cs typeface="Overlock"/>
                          <a:sym typeface="Overlock"/>
                        </a:rPr>
                        <a:t>0</a:t>
                      </a:r>
                      <a:endParaRPr sz="1300">
                        <a:solidFill>
                          <a:schemeClr val="dk1"/>
                        </a:solidFill>
                        <a:latin typeface="Overlock"/>
                        <a:ea typeface="Overlock"/>
                        <a:cs typeface="Overlock"/>
                        <a:sym typeface="Overlock"/>
                      </a:endParaRPr>
                    </a:p>
                  </a:txBody>
                  <a:tcPr marL="91425" marR="91425" marT="91425" marB="91425">
                    <a:solidFill>
                      <a:srgbClr val="FFF2CC"/>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4"/>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8" name="Google Shape;578;p34"/>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579" name="Google Shape;579;p34"/>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580" name="Google Shape;580;p34"/>
          <p:cNvSpPr txBox="1"/>
          <p:nvPr/>
        </p:nvSpPr>
        <p:spPr>
          <a:xfrm>
            <a:off x="233525" y="224350"/>
            <a:ext cx="8660400" cy="2616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1700" b="1">
                <a:solidFill>
                  <a:srgbClr val="BF3B6D"/>
                </a:solidFill>
                <a:latin typeface="Montserrat"/>
                <a:ea typeface="Montserrat"/>
                <a:cs typeface="Montserrat"/>
                <a:sym typeface="Montserrat"/>
              </a:rPr>
              <a:t>PLANO DE REGIONALIZAÇÃO DA RAPS DA 4ª REGIÃO DE SAÚDE</a:t>
            </a:r>
            <a:endParaRPr sz="3400" b="1" i="0" u="none" strike="noStrike" cap="none">
              <a:solidFill>
                <a:srgbClr val="3E0952"/>
              </a:solidFill>
              <a:latin typeface="Montserrat"/>
              <a:ea typeface="Montserrat"/>
              <a:cs typeface="Montserrat"/>
              <a:sym typeface="Montserrat"/>
            </a:endParaRPr>
          </a:p>
        </p:txBody>
      </p:sp>
      <p:sp>
        <p:nvSpPr>
          <p:cNvPr id="581" name="Google Shape;581;p34"/>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pt-BR"/>
              <a:t>CIR 135/2022 CIB1785/2022</a:t>
            </a:r>
            <a:endParaRPr/>
          </a:p>
        </p:txBody>
      </p:sp>
      <p:graphicFrame>
        <p:nvGraphicFramePr>
          <p:cNvPr id="582" name="Google Shape;582;p34"/>
          <p:cNvGraphicFramePr/>
          <p:nvPr/>
        </p:nvGraphicFramePr>
        <p:xfrm>
          <a:off x="594175" y="996513"/>
          <a:ext cx="8240825" cy="3946344"/>
        </p:xfrm>
        <a:graphic>
          <a:graphicData uri="http://schemas.openxmlformats.org/drawingml/2006/table">
            <a:tbl>
              <a:tblPr>
                <a:noFill/>
                <a:tableStyleId>{9625997A-2233-4DBB-B0FB-0D81867FBE20}</a:tableStyleId>
              </a:tblPr>
              <a:tblGrid>
                <a:gridCol w="1385425"/>
                <a:gridCol w="3718575"/>
                <a:gridCol w="900475"/>
                <a:gridCol w="2236350"/>
              </a:tblGrid>
              <a:tr h="328250">
                <a:tc>
                  <a:txBody>
                    <a:bodyPr/>
                    <a:lstStyle/>
                    <a:p>
                      <a:pPr marL="0" lvl="0" indent="0" algn="ctr" rtl="0">
                        <a:lnSpc>
                          <a:spcPct val="115000"/>
                        </a:lnSpc>
                        <a:spcBef>
                          <a:spcPts val="0"/>
                        </a:spcBef>
                        <a:spcAft>
                          <a:spcPts val="0"/>
                        </a:spcAft>
                        <a:buNone/>
                      </a:pPr>
                      <a:r>
                        <a:rPr lang="pt-BR" sz="1150" b="1" dirty="0">
                          <a:latin typeface="Calibri"/>
                          <a:ea typeface="Calibri"/>
                          <a:cs typeface="Calibri"/>
                          <a:sym typeface="Calibri"/>
                        </a:rPr>
                        <a:t>MUNICÍPIO</a:t>
                      </a:r>
                      <a:endParaRPr sz="1150" b="1" dirty="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rowSpan="4">
                  <a:txBody>
                    <a:bodyPr/>
                    <a:lstStyle/>
                    <a:p>
                      <a:pPr marL="0" lvl="0" indent="0" algn="l" rtl="0">
                        <a:lnSpc>
                          <a:spcPct val="115000"/>
                        </a:lnSpc>
                        <a:spcBef>
                          <a:spcPts val="0"/>
                        </a:spcBef>
                        <a:spcAft>
                          <a:spcPts val="0"/>
                        </a:spcAft>
                        <a:buNone/>
                      </a:pPr>
                      <a:r>
                        <a:rPr lang="pt-BR" sz="1100"/>
                        <a:t>Caicó</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200"/>
                        <a:t>CAPS IA</a:t>
                      </a:r>
                      <a:endParaRPr sz="12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01</a:t>
                      </a:r>
                      <a:endParaRPr sz="12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Seridó Ocidental</a:t>
                      </a:r>
                      <a:endParaRPr sz="12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200"/>
                        <a:t>CAPS I</a:t>
                      </a:r>
                      <a:endParaRPr sz="12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01</a:t>
                      </a:r>
                      <a:endParaRPr sz="12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Municipal</a:t>
                      </a:r>
                      <a:endParaRPr sz="12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100"/>
                        <a:t>UA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Regional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100" dirty="0"/>
                        <a:t>Leitos de Saúde Mental no Hospital </a:t>
                      </a:r>
                      <a:r>
                        <a:rPr lang="pt-BR" sz="1100" dirty="0" err="1"/>
                        <a:t>Telecila</a:t>
                      </a:r>
                      <a:endParaRPr sz="1100" dirty="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08</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Seridó Ocidental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rowSpan="4">
                  <a:txBody>
                    <a:bodyPr/>
                    <a:lstStyle/>
                    <a:p>
                      <a:pPr marL="0" lvl="0" indent="0" algn="l" rtl="0">
                        <a:spcBef>
                          <a:spcPts val="0"/>
                        </a:spcBef>
                        <a:spcAft>
                          <a:spcPts val="0"/>
                        </a:spcAft>
                        <a:buNone/>
                      </a:pPr>
                      <a:r>
                        <a:rPr lang="pt-BR" sz="1100"/>
                        <a:t>Currais Novos</a:t>
                      </a: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SRT</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solidFill>
                            <a:schemeClr val="dk1"/>
                          </a:solidFill>
                        </a:rPr>
                        <a:t>Regional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100"/>
                        <a:t>UAI</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solidFill>
                            <a:schemeClr val="dk1"/>
                          </a:solidFill>
                        </a:rPr>
                        <a:t>Regional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100"/>
                        <a:t>CAPS IA</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01</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Seridó Oriental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1100"/>
                        <a:t>Leitos de Saúde Mental no Hospital Mariano Coelho</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08</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t>Seridó Oriental</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CAPS AD</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Clr>
                          <a:schemeClr val="dk1"/>
                        </a:buClr>
                        <a:buSzPts val="1100"/>
                        <a:buFont typeface="Arial"/>
                        <a:buNone/>
                      </a:pPr>
                      <a:r>
                        <a:rPr lang="pt-BR" sz="1100">
                          <a:solidFill>
                            <a:schemeClr val="dk1"/>
                          </a:solidFill>
                        </a:rPr>
                        <a:t>Seridó Oriental</a:t>
                      </a:r>
                      <a:endParaRPr sz="1100">
                        <a:solidFill>
                          <a:schemeClr val="dk1"/>
                        </a:solidFill>
                      </a:endParaRPr>
                    </a:p>
                    <a:p>
                      <a:pPr marL="0" lvl="0" indent="0" algn="ctr" rtl="0">
                        <a:lnSpc>
                          <a:spcPct val="115000"/>
                        </a:lnSpc>
                        <a:spcBef>
                          <a:spcPts val="0"/>
                        </a:spcBef>
                        <a:spcAft>
                          <a:spcPts val="0"/>
                        </a:spcAft>
                        <a:buNone/>
                      </a:pP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Qualificação de CAPS II para CAPS III</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Clr>
                          <a:schemeClr val="dk1"/>
                        </a:buClr>
                        <a:buSzPts val="1100"/>
                        <a:buFont typeface="Arial"/>
                        <a:buNone/>
                      </a:pPr>
                      <a:r>
                        <a:rPr lang="pt-BR" sz="1100" dirty="0">
                          <a:solidFill>
                            <a:schemeClr val="dk1"/>
                          </a:solidFill>
                        </a:rPr>
                        <a:t>Seridó Oriental</a:t>
                      </a:r>
                      <a:endParaRPr sz="1100" dirty="0">
                        <a:solidFill>
                          <a:schemeClr val="dk1"/>
                        </a:solidFill>
                      </a:endParaRPr>
                    </a:p>
                    <a:p>
                      <a:pPr marL="0" lvl="0" indent="0" algn="ctr" rtl="0">
                        <a:lnSpc>
                          <a:spcPct val="115000"/>
                        </a:lnSpc>
                        <a:spcBef>
                          <a:spcPts val="0"/>
                        </a:spcBef>
                        <a:spcAft>
                          <a:spcPts val="0"/>
                        </a:spcAft>
                        <a:buNone/>
                      </a:pPr>
                      <a:endParaRPr sz="1100" dirty="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5"/>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8" name="Google Shape;588;p35"/>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589" name="Google Shape;589;p35"/>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590" name="Google Shape;590;p35"/>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4ª REGIÃO DE SAÚDE</a:t>
            </a:r>
            <a:endParaRPr sz="3700" b="1" i="0" u="none" strike="noStrike" cap="none">
              <a:solidFill>
                <a:srgbClr val="3E0952"/>
              </a:solidFill>
              <a:latin typeface="Montserrat"/>
              <a:ea typeface="Montserrat"/>
              <a:cs typeface="Montserrat"/>
              <a:sym typeface="Montserrat"/>
            </a:endParaRPr>
          </a:p>
        </p:txBody>
      </p:sp>
      <p:sp>
        <p:nvSpPr>
          <p:cNvPr id="591" name="Google Shape;591;p35"/>
          <p:cNvSpPr txBox="1"/>
          <p:nvPr/>
        </p:nvSpPr>
        <p:spPr>
          <a:xfrm>
            <a:off x="65425" y="625300"/>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592" name="Google Shape;592;p35"/>
          <p:cNvGraphicFramePr/>
          <p:nvPr/>
        </p:nvGraphicFramePr>
        <p:xfrm>
          <a:off x="762950" y="863838"/>
          <a:ext cx="3000000" cy="3000000"/>
        </p:xfrm>
        <a:graphic>
          <a:graphicData uri="http://schemas.openxmlformats.org/drawingml/2006/table">
            <a:tbl>
              <a:tblPr>
                <a:noFill/>
                <a:tableStyleId>{9625997A-2233-4DBB-B0FB-0D81867FBE20}</a:tableStyleId>
              </a:tblPr>
              <a:tblGrid>
                <a:gridCol w="1545150"/>
                <a:gridCol w="867200"/>
                <a:gridCol w="899725"/>
                <a:gridCol w="3953275"/>
              </a:tblGrid>
              <a:tr h="350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735475">
                <a:tc>
                  <a:txBody>
                    <a:bodyPr/>
                    <a:lstStyle/>
                    <a:p>
                      <a:pPr marL="0" lvl="0" indent="0" algn="l" rtl="0">
                        <a:spcBef>
                          <a:spcPts val="0"/>
                        </a:spcBef>
                        <a:spcAft>
                          <a:spcPts val="0"/>
                        </a:spcAft>
                        <a:buNone/>
                      </a:pPr>
                      <a:r>
                        <a:rPr lang="pt-BR"/>
                        <a:t>Jardim de Piranhas</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 São Fernando, Timbaúba dos Batistas e Serra Negra do Norte.</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744625">
                <a:tc>
                  <a:txBody>
                    <a:bodyPr/>
                    <a:lstStyle/>
                    <a:p>
                      <a:pPr marL="0" lvl="0" indent="0" algn="l" rtl="0">
                        <a:spcBef>
                          <a:spcPts val="0"/>
                        </a:spcBef>
                        <a:spcAft>
                          <a:spcPts val="0"/>
                        </a:spcAft>
                        <a:buNone/>
                      </a:pPr>
                      <a:r>
                        <a:rPr lang="pt-BR"/>
                        <a:t>Lagoa Nova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Lagoa Nova, Bodó, Cerro Corá e Tenente Laurentino Cruz.</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6"/>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8" name="Google Shape;598;p36"/>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599" name="Google Shape;599;p36"/>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600" name="Google Shape;600;p36"/>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4ª REGIÃO DE SAÚDE</a:t>
            </a:r>
            <a:endParaRPr sz="3700" b="1" i="0" u="none" strike="noStrike" cap="none">
              <a:solidFill>
                <a:srgbClr val="3E0952"/>
              </a:solidFill>
              <a:latin typeface="Montserrat"/>
              <a:ea typeface="Montserrat"/>
              <a:cs typeface="Montserrat"/>
              <a:sym typeface="Montserrat"/>
            </a:endParaRPr>
          </a:p>
        </p:txBody>
      </p:sp>
      <p:sp>
        <p:nvSpPr>
          <p:cNvPr id="601" name="Google Shape;601;p36"/>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602" name="Google Shape;602;p36"/>
          <p:cNvGraphicFramePr/>
          <p:nvPr/>
        </p:nvGraphicFramePr>
        <p:xfrm>
          <a:off x="332825" y="1042938"/>
          <a:ext cx="3000000" cy="3000000"/>
        </p:xfrm>
        <a:graphic>
          <a:graphicData uri="http://schemas.openxmlformats.org/drawingml/2006/table">
            <a:tbl>
              <a:tblPr>
                <a:noFill/>
                <a:tableStyleId>{9625997A-2233-4DBB-B0FB-0D81867FBE20}</a:tableStyleId>
              </a:tblPr>
              <a:tblGrid>
                <a:gridCol w="2130875"/>
                <a:gridCol w="5811150"/>
              </a:tblGrid>
              <a:tr h="350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MICROREGIÃO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1138150">
                <a:tc>
                  <a:txBody>
                    <a:bodyPr/>
                    <a:lstStyle/>
                    <a:p>
                      <a:pPr marL="0" lvl="0" indent="0" algn="l" rtl="0">
                        <a:spcBef>
                          <a:spcPts val="0"/>
                        </a:spcBef>
                        <a:spcAft>
                          <a:spcPts val="0"/>
                        </a:spcAft>
                        <a:buNone/>
                      </a:pPr>
                      <a:r>
                        <a:rPr lang="pt-BR"/>
                        <a:t>Seridó Oriental</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None/>
                      </a:pPr>
                      <a:r>
                        <a:rPr lang="pt-BR"/>
                        <a:t>Acari, Bodó, Cerro Corá, Currais Novos, Cruzeta, Equador, Florânia, Lagoa Nova, Ouro Branco, Parelhas, São Vicente, Tenente Laurentino Cruz, Carnaúba dos Dantas. </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064950">
                <a:tc>
                  <a:txBody>
                    <a:bodyPr/>
                    <a:lstStyle/>
                    <a:p>
                      <a:pPr marL="0" lvl="0" indent="0" algn="l" rtl="0">
                        <a:spcBef>
                          <a:spcPts val="0"/>
                        </a:spcBef>
                        <a:spcAft>
                          <a:spcPts val="0"/>
                        </a:spcAft>
                        <a:buNone/>
                      </a:pPr>
                      <a:r>
                        <a:rPr lang="pt-BR"/>
                        <a:t>Seridó Ocidental</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None/>
                      </a:pPr>
                      <a:r>
                        <a:rPr lang="pt-BR"/>
                        <a:t>Jardim de Piranhas, Caicó,Timbaúba dos Batistas, Serra Negra do Norte, São João do Sabugi, São José do Seridó, Ipueira, Jucurutu, Jardim do Seridó, Santana do Matos, Santana do Seridó, São Fernando.</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7"/>
          <p:cNvSpPr/>
          <p:nvPr/>
        </p:nvSpPr>
        <p:spPr>
          <a:xfrm>
            <a:off x="7054850" y="1303735"/>
            <a:ext cx="1117600" cy="1150144"/>
          </a:xfrm>
          <a:custGeom>
            <a:avLst/>
            <a:gdLst/>
            <a:ahLst/>
            <a:cxnLst/>
            <a:rect l="l" t="t" r="r" b="b"/>
            <a:pathLst>
              <a:path w="157" h="274" extrusionOk="0">
                <a:moveTo>
                  <a:pt x="120" y="183"/>
                </a:moveTo>
                <a:lnTo>
                  <a:pt x="112" y="194"/>
                </a:lnTo>
                <a:lnTo>
                  <a:pt x="112" y="203"/>
                </a:lnTo>
                <a:lnTo>
                  <a:pt x="102" y="203"/>
                </a:lnTo>
                <a:lnTo>
                  <a:pt x="102" y="213"/>
                </a:lnTo>
                <a:lnTo>
                  <a:pt x="102" y="224"/>
                </a:lnTo>
                <a:lnTo>
                  <a:pt x="93" y="233"/>
                </a:lnTo>
                <a:lnTo>
                  <a:pt x="93" y="243"/>
                </a:lnTo>
                <a:lnTo>
                  <a:pt x="83" y="243"/>
                </a:lnTo>
                <a:lnTo>
                  <a:pt x="73" y="254"/>
                </a:lnTo>
                <a:lnTo>
                  <a:pt x="73" y="264"/>
                </a:lnTo>
                <a:lnTo>
                  <a:pt x="65" y="264"/>
                </a:lnTo>
                <a:lnTo>
                  <a:pt x="55" y="264"/>
                </a:lnTo>
                <a:lnTo>
                  <a:pt x="45" y="264"/>
                </a:lnTo>
                <a:lnTo>
                  <a:pt x="37" y="274"/>
                </a:lnTo>
                <a:lnTo>
                  <a:pt x="28" y="274"/>
                </a:lnTo>
                <a:lnTo>
                  <a:pt x="19" y="274"/>
                </a:lnTo>
                <a:lnTo>
                  <a:pt x="9" y="274"/>
                </a:lnTo>
                <a:lnTo>
                  <a:pt x="0" y="274"/>
                </a:lnTo>
                <a:lnTo>
                  <a:pt x="9" y="254"/>
                </a:lnTo>
                <a:lnTo>
                  <a:pt x="9" y="233"/>
                </a:lnTo>
                <a:lnTo>
                  <a:pt x="9" y="224"/>
                </a:lnTo>
                <a:lnTo>
                  <a:pt x="19" y="194"/>
                </a:lnTo>
                <a:lnTo>
                  <a:pt x="19" y="183"/>
                </a:lnTo>
                <a:lnTo>
                  <a:pt x="19" y="152"/>
                </a:lnTo>
                <a:lnTo>
                  <a:pt x="9" y="122"/>
                </a:lnTo>
                <a:lnTo>
                  <a:pt x="9" y="113"/>
                </a:lnTo>
                <a:lnTo>
                  <a:pt x="9" y="103"/>
                </a:lnTo>
                <a:lnTo>
                  <a:pt x="9" y="91"/>
                </a:lnTo>
                <a:lnTo>
                  <a:pt x="0" y="81"/>
                </a:lnTo>
                <a:lnTo>
                  <a:pt x="0" y="71"/>
                </a:lnTo>
                <a:lnTo>
                  <a:pt x="0" y="60"/>
                </a:lnTo>
                <a:lnTo>
                  <a:pt x="0" y="51"/>
                </a:lnTo>
                <a:lnTo>
                  <a:pt x="0" y="41"/>
                </a:lnTo>
                <a:lnTo>
                  <a:pt x="0" y="31"/>
                </a:lnTo>
                <a:lnTo>
                  <a:pt x="0" y="21"/>
                </a:lnTo>
                <a:lnTo>
                  <a:pt x="0" y="11"/>
                </a:lnTo>
                <a:lnTo>
                  <a:pt x="0" y="0"/>
                </a:lnTo>
                <a:lnTo>
                  <a:pt x="9" y="0"/>
                </a:lnTo>
                <a:lnTo>
                  <a:pt x="9" y="11"/>
                </a:lnTo>
                <a:lnTo>
                  <a:pt x="19" y="11"/>
                </a:lnTo>
                <a:lnTo>
                  <a:pt x="28" y="21"/>
                </a:lnTo>
                <a:lnTo>
                  <a:pt x="37" y="31"/>
                </a:lnTo>
                <a:lnTo>
                  <a:pt x="37" y="21"/>
                </a:lnTo>
                <a:lnTo>
                  <a:pt x="45" y="21"/>
                </a:lnTo>
                <a:lnTo>
                  <a:pt x="55" y="21"/>
                </a:lnTo>
                <a:lnTo>
                  <a:pt x="65" y="21"/>
                </a:lnTo>
                <a:lnTo>
                  <a:pt x="73" y="21"/>
                </a:lnTo>
                <a:lnTo>
                  <a:pt x="73" y="31"/>
                </a:lnTo>
                <a:lnTo>
                  <a:pt x="73" y="41"/>
                </a:lnTo>
                <a:lnTo>
                  <a:pt x="73" y="60"/>
                </a:lnTo>
                <a:lnTo>
                  <a:pt x="83" y="60"/>
                </a:lnTo>
                <a:lnTo>
                  <a:pt x="83" y="71"/>
                </a:lnTo>
                <a:lnTo>
                  <a:pt x="93" y="81"/>
                </a:lnTo>
                <a:lnTo>
                  <a:pt x="93" y="91"/>
                </a:lnTo>
                <a:lnTo>
                  <a:pt x="93" y="103"/>
                </a:lnTo>
                <a:lnTo>
                  <a:pt x="102" y="103"/>
                </a:lnTo>
                <a:lnTo>
                  <a:pt x="102" y="113"/>
                </a:lnTo>
                <a:lnTo>
                  <a:pt x="112" y="113"/>
                </a:lnTo>
                <a:lnTo>
                  <a:pt x="120" y="113"/>
                </a:lnTo>
                <a:lnTo>
                  <a:pt x="129" y="113"/>
                </a:lnTo>
                <a:lnTo>
                  <a:pt x="139" y="113"/>
                </a:lnTo>
                <a:lnTo>
                  <a:pt x="157" y="122"/>
                </a:lnTo>
                <a:lnTo>
                  <a:pt x="148" y="133"/>
                </a:lnTo>
                <a:lnTo>
                  <a:pt x="139" y="152"/>
                </a:lnTo>
                <a:lnTo>
                  <a:pt x="129" y="163"/>
                </a:lnTo>
                <a:lnTo>
                  <a:pt x="120" y="172"/>
                </a:lnTo>
                <a:lnTo>
                  <a:pt x="120" y="18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37"/>
          <p:cNvSpPr/>
          <p:nvPr/>
        </p:nvSpPr>
        <p:spPr>
          <a:xfrm>
            <a:off x="6578600" y="1084660"/>
            <a:ext cx="571500" cy="684609"/>
          </a:xfrm>
          <a:custGeom>
            <a:avLst/>
            <a:gdLst/>
            <a:ahLst/>
            <a:cxnLst/>
            <a:rect l="l" t="t" r="r" b="b"/>
            <a:pathLst>
              <a:path w="93" h="163" extrusionOk="0">
                <a:moveTo>
                  <a:pt x="0" y="149"/>
                </a:moveTo>
                <a:lnTo>
                  <a:pt x="7" y="132"/>
                </a:lnTo>
                <a:lnTo>
                  <a:pt x="15" y="73"/>
                </a:lnTo>
                <a:lnTo>
                  <a:pt x="27" y="0"/>
                </a:lnTo>
                <a:lnTo>
                  <a:pt x="74" y="0"/>
                </a:lnTo>
                <a:lnTo>
                  <a:pt x="83" y="57"/>
                </a:lnTo>
                <a:lnTo>
                  <a:pt x="83" y="140"/>
                </a:lnTo>
                <a:lnTo>
                  <a:pt x="92" y="152"/>
                </a:lnTo>
                <a:lnTo>
                  <a:pt x="93" y="162"/>
                </a:lnTo>
                <a:lnTo>
                  <a:pt x="83" y="155"/>
                </a:lnTo>
                <a:lnTo>
                  <a:pt x="78" y="155"/>
                </a:lnTo>
                <a:lnTo>
                  <a:pt x="74" y="158"/>
                </a:lnTo>
                <a:lnTo>
                  <a:pt x="70" y="158"/>
                </a:lnTo>
                <a:lnTo>
                  <a:pt x="68" y="153"/>
                </a:lnTo>
                <a:lnTo>
                  <a:pt x="65" y="155"/>
                </a:lnTo>
                <a:lnTo>
                  <a:pt x="65" y="160"/>
                </a:lnTo>
                <a:lnTo>
                  <a:pt x="65" y="163"/>
                </a:lnTo>
                <a:lnTo>
                  <a:pt x="60" y="160"/>
                </a:lnTo>
                <a:lnTo>
                  <a:pt x="54" y="156"/>
                </a:lnTo>
                <a:lnTo>
                  <a:pt x="51" y="156"/>
                </a:lnTo>
                <a:lnTo>
                  <a:pt x="46" y="158"/>
                </a:lnTo>
                <a:lnTo>
                  <a:pt x="41" y="155"/>
                </a:lnTo>
                <a:lnTo>
                  <a:pt x="34" y="158"/>
                </a:lnTo>
                <a:lnTo>
                  <a:pt x="30" y="158"/>
                </a:lnTo>
                <a:lnTo>
                  <a:pt x="27" y="155"/>
                </a:lnTo>
                <a:lnTo>
                  <a:pt x="26" y="153"/>
                </a:lnTo>
                <a:lnTo>
                  <a:pt x="23" y="151"/>
                </a:lnTo>
                <a:lnTo>
                  <a:pt x="17" y="151"/>
                </a:lnTo>
                <a:lnTo>
                  <a:pt x="14" y="151"/>
                </a:lnTo>
                <a:lnTo>
                  <a:pt x="13" y="149"/>
                </a:lnTo>
                <a:lnTo>
                  <a:pt x="4" y="146"/>
                </a:lnTo>
                <a:lnTo>
                  <a:pt x="1" y="146"/>
                </a:lnTo>
                <a:lnTo>
                  <a:pt x="0" y="149"/>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37"/>
          <p:cNvSpPr/>
          <p:nvPr/>
        </p:nvSpPr>
        <p:spPr>
          <a:xfrm>
            <a:off x="6119813" y="1659731"/>
            <a:ext cx="1081088" cy="973931"/>
          </a:xfrm>
          <a:custGeom>
            <a:avLst/>
            <a:gdLst/>
            <a:ahLst/>
            <a:cxnLst/>
            <a:rect l="l" t="t" r="r" b="b"/>
            <a:pathLst>
              <a:path w="681" h="818" extrusionOk="0">
                <a:moveTo>
                  <a:pt x="288" y="7"/>
                </a:moveTo>
                <a:cubicBezTo>
                  <a:pt x="313" y="15"/>
                  <a:pt x="273" y="3"/>
                  <a:pt x="318" y="13"/>
                </a:cubicBezTo>
                <a:cubicBezTo>
                  <a:pt x="334" y="17"/>
                  <a:pt x="344" y="25"/>
                  <a:pt x="360" y="28"/>
                </a:cubicBezTo>
                <a:cubicBezTo>
                  <a:pt x="363" y="30"/>
                  <a:pt x="366" y="33"/>
                  <a:pt x="369" y="34"/>
                </a:cubicBezTo>
                <a:cubicBezTo>
                  <a:pt x="376" y="37"/>
                  <a:pt x="384" y="36"/>
                  <a:pt x="390" y="40"/>
                </a:cubicBezTo>
                <a:cubicBezTo>
                  <a:pt x="397" y="44"/>
                  <a:pt x="408" y="58"/>
                  <a:pt x="408" y="58"/>
                </a:cubicBezTo>
                <a:cubicBezTo>
                  <a:pt x="427" y="53"/>
                  <a:pt x="434" y="48"/>
                  <a:pt x="450" y="43"/>
                </a:cubicBezTo>
                <a:cubicBezTo>
                  <a:pt x="462" y="49"/>
                  <a:pt x="473" y="57"/>
                  <a:pt x="486" y="61"/>
                </a:cubicBezTo>
                <a:cubicBezTo>
                  <a:pt x="500" y="82"/>
                  <a:pt x="492" y="52"/>
                  <a:pt x="510" y="46"/>
                </a:cubicBezTo>
                <a:cubicBezTo>
                  <a:pt x="531" y="62"/>
                  <a:pt x="538" y="61"/>
                  <a:pt x="546" y="37"/>
                </a:cubicBezTo>
                <a:cubicBezTo>
                  <a:pt x="562" y="40"/>
                  <a:pt x="567" y="47"/>
                  <a:pt x="582" y="43"/>
                </a:cubicBezTo>
                <a:cubicBezTo>
                  <a:pt x="597" y="33"/>
                  <a:pt x="611" y="42"/>
                  <a:pt x="627" y="46"/>
                </a:cubicBezTo>
                <a:cubicBezTo>
                  <a:pt x="633" y="50"/>
                  <a:pt x="639" y="54"/>
                  <a:pt x="645" y="58"/>
                </a:cubicBezTo>
                <a:cubicBezTo>
                  <a:pt x="653" y="63"/>
                  <a:pt x="636" y="85"/>
                  <a:pt x="636" y="85"/>
                </a:cubicBezTo>
                <a:cubicBezTo>
                  <a:pt x="639" y="139"/>
                  <a:pt x="633" y="129"/>
                  <a:pt x="654" y="160"/>
                </a:cubicBezTo>
                <a:cubicBezTo>
                  <a:pt x="659" y="179"/>
                  <a:pt x="670" y="197"/>
                  <a:pt x="681" y="214"/>
                </a:cubicBezTo>
                <a:cubicBezTo>
                  <a:pt x="680" y="266"/>
                  <a:pt x="680" y="318"/>
                  <a:pt x="678" y="370"/>
                </a:cubicBezTo>
                <a:cubicBezTo>
                  <a:pt x="677" y="388"/>
                  <a:pt x="672" y="408"/>
                  <a:pt x="657" y="418"/>
                </a:cubicBezTo>
                <a:cubicBezTo>
                  <a:pt x="650" y="439"/>
                  <a:pt x="655" y="431"/>
                  <a:pt x="645" y="445"/>
                </a:cubicBezTo>
                <a:cubicBezTo>
                  <a:pt x="644" y="454"/>
                  <a:pt x="644" y="463"/>
                  <a:pt x="642" y="472"/>
                </a:cubicBezTo>
                <a:cubicBezTo>
                  <a:pt x="641" y="480"/>
                  <a:pt x="636" y="496"/>
                  <a:pt x="636" y="496"/>
                </a:cubicBezTo>
                <a:cubicBezTo>
                  <a:pt x="634" y="550"/>
                  <a:pt x="633" y="599"/>
                  <a:pt x="606" y="646"/>
                </a:cubicBezTo>
                <a:cubicBezTo>
                  <a:pt x="601" y="655"/>
                  <a:pt x="603" y="670"/>
                  <a:pt x="594" y="676"/>
                </a:cubicBezTo>
                <a:cubicBezTo>
                  <a:pt x="558" y="700"/>
                  <a:pt x="536" y="706"/>
                  <a:pt x="492" y="709"/>
                </a:cubicBezTo>
                <a:cubicBezTo>
                  <a:pt x="467" y="717"/>
                  <a:pt x="480" y="714"/>
                  <a:pt x="453" y="718"/>
                </a:cubicBezTo>
                <a:cubicBezTo>
                  <a:pt x="441" y="730"/>
                  <a:pt x="437" y="745"/>
                  <a:pt x="420" y="751"/>
                </a:cubicBezTo>
                <a:cubicBezTo>
                  <a:pt x="399" y="747"/>
                  <a:pt x="394" y="745"/>
                  <a:pt x="372" y="748"/>
                </a:cubicBezTo>
                <a:cubicBezTo>
                  <a:pt x="366" y="752"/>
                  <a:pt x="363" y="759"/>
                  <a:pt x="357" y="763"/>
                </a:cubicBezTo>
                <a:cubicBezTo>
                  <a:pt x="343" y="772"/>
                  <a:pt x="322" y="771"/>
                  <a:pt x="306" y="775"/>
                </a:cubicBezTo>
                <a:cubicBezTo>
                  <a:pt x="303" y="783"/>
                  <a:pt x="285" y="802"/>
                  <a:pt x="276" y="805"/>
                </a:cubicBezTo>
                <a:cubicBezTo>
                  <a:pt x="274" y="809"/>
                  <a:pt x="274" y="816"/>
                  <a:pt x="270" y="817"/>
                </a:cubicBezTo>
                <a:cubicBezTo>
                  <a:pt x="266" y="818"/>
                  <a:pt x="252" y="806"/>
                  <a:pt x="249" y="805"/>
                </a:cubicBezTo>
                <a:cubicBezTo>
                  <a:pt x="234" y="799"/>
                  <a:pt x="217" y="795"/>
                  <a:pt x="201" y="793"/>
                </a:cubicBezTo>
                <a:cubicBezTo>
                  <a:pt x="199" y="764"/>
                  <a:pt x="199" y="737"/>
                  <a:pt x="183" y="712"/>
                </a:cubicBezTo>
                <a:cubicBezTo>
                  <a:pt x="177" y="688"/>
                  <a:pt x="167" y="664"/>
                  <a:pt x="153" y="643"/>
                </a:cubicBezTo>
                <a:cubicBezTo>
                  <a:pt x="152" y="639"/>
                  <a:pt x="150" y="624"/>
                  <a:pt x="147" y="619"/>
                </a:cubicBezTo>
                <a:cubicBezTo>
                  <a:pt x="143" y="613"/>
                  <a:pt x="135" y="601"/>
                  <a:pt x="135" y="601"/>
                </a:cubicBezTo>
                <a:cubicBezTo>
                  <a:pt x="128" y="572"/>
                  <a:pt x="106" y="551"/>
                  <a:pt x="96" y="523"/>
                </a:cubicBezTo>
                <a:cubicBezTo>
                  <a:pt x="87" y="500"/>
                  <a:pt x="81" y="477"/>
                  <a:pt x="66" y="457"/>
                </a:cubicBezTo>
                <a:cubicBezTo>
                  <a:pt x="62" y="445"/>
                  <a:pt x="60" y="440"/>
                  <a:pt x="48" y="436"/>
                </a:cubicBezTo>
                <a:cubicBezTo>
                  <a:pt x="41" y="425"/>
                  <a:pt x="35" y="425"/>
                  <a:pt x="24" y="418"/>
                </a:cubicBezTo>
                <a:cubicBezTo>
                  <a:pt x="26" y="391"/>
                  <a:pt x="42" y="343"/>
                  <a:pt x="15" y="325"/>
                </a:cubicBezTo>
                <a:cubicBezTo>
                  <a:pt x="11" y="313"/>
                  <a:pt x="4" y="313"/>
                  <a:pt x="0" y="301"/>
                </a:cubicBezTo>
                <a:cubicBezTo>
                  <a:pt x="7" y="265"/>
                  <a:pt x="41" y="282"/>
                  <a:pt x="81" y="280"/>
                </a:cubicBezTo>
                <a:cubicBezTo>
                  <a:pt x="105" y="277"/>
                  <a:pt x="122" y="269"/>
                  <a:pt x="144" y="262"/>
                </a:cubicBezTo>
                <a:cubicBezTo>
                  <a:pt x="145" y="259"/>
                  <a:pt x="145" y="255"/>
                  <a:pt x="147" y="253"/>
                </a:cubicBezTo>
                <a:cubicBezTo>
                  <a:pt x="150" y="250"/>
                  <a:pt x="156" y="253"/>
                  <a:pt x="159" y="250"/>
                </a:cubicBezTo>
                <a:cubicBezTo>
                  <a:pt x="163" y="245"/>
                  <a:pt x="165" y="232"/>
                  <a:pt x="165" y="232"/>
                </a:cubicBezTo>
                <a:cubicBezTo>
                  <a:pt x="167" y="211"/>
                  <a:pt x="161" y="177"/>
                  <a:pt x="186" y="169"/>
                </a:cubicBezTo>
                <a:cubicBezTo>
                  <a:pt x="192" y="160"/>
                  <a:pt x="199" y="150"/>
                  <a:pt x="207" y="142"/>
                </a:cubicBezTo>
                <a:cubicBezTo>
                  <a:pt x="224" y="125"/>
                  <a:pt x="249" y="128"/>
                  <a:pt x="258" y="100"/>
                </a:cubicBezTo>
                <a:cubicBezTo>
                  <a:pt x="269" y="68"/>
                  <a:pt x="257" y="93"/>
                  <a:pt x="273" y="73"/>
                </a:cubicBezTo>
                <a:cubicBezTo>
                  <a:pt x="277" y="67"/>
                  <a:pt x="285" y="55"/>
                  <a:pt x="285" y="55"/>
                </a:cubicBezTo>
                <a:cubicBezTo>
                  <a:pt x="287" y="40"/>
                  <a:pt x="291" y="0"/>
                  <a:pt x="318" y="13"/>
                </a:cubicBezTo>
              </a:path>
            </a:pathLst>
          </a:cu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37"/>
          <p:cNvSpPr/>
          <p:nvPr/>
        </p:nvSpPr>
        <p:spPr>
          <a:xfrm>
            <a:off x="1652588" y="863204"/>
            <a:ext cx="5734200" cy="2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37"/>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37"/>
          <p:cNvSpPr/>
          <p:nvPr/>
        </p:nvSpPr>
        <p:spPr>
          <a:xfrm>
            <a:off x="3047425" y="357206"/>
            <a:ext cx="4485900" cy="302400"/>
          </a:xfrm>
          <a:prstGeom prst="rect">
            <a:avLst/>
          </a:prstGeom>
          <a:solidFill>
            <a:srgbClr val="D8D8D8"/>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5ª REGIÃO DE SAÚDE  - SANTA CRUZ</a:t>
            </a:r>
            <a:endParaRPr sz="2400" b="0" i="0" u="none" strike="noStrike" cap="none">
              <a:solidFill>
                <a:srgbClr val="17365D"/>
              </a:solidFill>
              <a:latin typeface="Balthazar"/>
              <a:ea typeface="Balthazar"/>
              <a:cs typeface="Balthazar"/>
              <a:sym typeface="Balthazar"/>
            </a:endParaRPr>
          </a:p>
        </p:txBody>
      </p:sp>
      <p:sp>
        <p:nvSpPr>
          <p:cNvPr id="613" name="Google Shape;613;p37"/>
          <p:cNvSpPr/>
          <p:nvPr/>
        </p:nvSpPr>
        <p:spPr>
          <a:xfrm>
            <a:off x="7421563" y="2078831"/>
            <a:ext cx="625475" cy="726281"/>
          </a:xfrm>
          <a:custGeom>
            <a:avLst/>
            <a:gdLst/>
            <a:ahLst/>
            <a:cxnLst/>
            <a:rect l="l" t="t" r="r" b="b"/>
            <a:pathLst>
              <a:path w="102" h="173" extrusionOk="0">
                <a:moveTo>
                  <a:pt x="65" y="133"/>
                </a:moveTo>
                <a:lnTo>
                  <a:pt x="37" y="152"/>
                </a:lnTo>
                <a:lnTo>
                  <a:pt x="28" y="163"/>
                </a:lnTo>
                <a:lnTo>
                  <a:pt x="17" y="173"/>
                </a:lnTo>
                <a:lnTo>
                  <a:pt x="0" y="102"/>
                </a:lnTo>
                <a:lnTo>
                  <a:pt x="0" y="92"/>
                </a:lnTo>
                <a:lnTo>
                  <a:pt x="0" y="81"/>
                </a:lnTo>
                <a:lnTo>
                  <a:pt x="9" y="81"/>
                </a:lnTo>
                <a:lnTo>
                  <a:pt x="17" y="81"/>
                </a:lnTo>
                <a:lnTo>
                  <a:pt x="17" y="72"/>
                </a:lnTo>
                <a:lnTo>
                  <a:pt x="28" y="61"/>
                </a:lnTo>
                <a:lnTo>
                  <a:pt x="37" y="61"/>
                </a:lnTo>
                <a:lnTo>
                  <a:pt x="37" y="51"/>
                </a:lnTo>
                <a:lnTo>
                  <a:pt x="46" y="41"/>
                </a:lnTo>
                <a:lnTo>
                  <a:pt x="46" y="30"/>
                </a:lnTo>
                <a:lnTo>
                  <a:pt x="46" y="20"/>
                </a:lnTo>
                <a:lnTo>
                  <a:pt x="56" y="20"/>
                </a:lnTo>
                <a:lnTo>
                  <a:pt x="56" y="11"/>
                </a:lnTo>
                <a:lnTo>
                  <a:pt x="65" y="0"/>
                </a:lnTo>
                <a:lnTo>
                  <a:pt x="83" y="11"/>
                </a:lnTo>
                <a:lnTo>
                  <a:pt x="83" y="20"/>
                </a:lnTo>
                <a:lnTo>
                  <a:pt x="93" y="30"/>
                </a:lnTo>
                <a:lnTo>
                  <a:pt x="93" y="41"/>
                </a:lnTo>
                <a:lnTo>
                  <a:pt x="93" y="51"/>
                </a:lnTo>
                <a:lnTo>
                  <a:pt x="102" y="61"/>
                </a:lnTo>
                <a:lnTo>
                  <a:pt x="93" y="81"/>
                </a:lnTo>
                <a:lnTo>
                  <a:pt x="93" y="92"/>
                </a:lnTo>
                <a:lnTo>
                  <a:pt x="83" y="102"/>
                </a:lnTo>
                <a:lnTo>
                  <a:pt x="74" y="113"/>
                </a:lnTo>
                <a:lnTo>
                  <a:pt x="74" y="122"/>
                </a:lnTo>
                <a:lnTo>
                  <a:pt x="65" y="13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37"/>
          <p:cNvSpPr/>
          <p:nvPr/>
        </p:nvSpPr>
        <p:spPr>
          <a:xfrm>
            <a:off x="5211763" y="1941910"/>
            <a:ext cx="963612" cy="595312"/>
          </a:xfrm>
          <a:custGeom>
            <a:avLst/>
            <a:gdLst/>
            <a:ahLst/>
            <a:cxnLst/>
            <a:rect l="l" t="t" r="r" b="b"/>
            <a:pathLst>
              <a:path w="157" h="142" extrusionOk="0">
                <a:moveTo>
                  <a:pt x="64" y="132"/>
                </a:moveTo>
                <a:lnTo>
                  <a:pt x="55" y="132"/>
                </a:lnTo>
                <a:lnTo>
                  <a:pt x="46" y="132"/>
                </a:lnTo>
                <a:lnTo>
                  <a:pt x="37" y="132"/>
                </a:lnTo>
                <a:lnTo>
                  <a:pt x="37" y="142"/>
                </a:lnTo>
                <a:lnTo>
                  <a:pt x="28" y="142"/>
                </a:lnTo>
                <a:lnTo>
                  <a:pt x="18" y="142"/>
                </a:lnTo>
                <a:lnTo>
                  <a:pt x="9" y="142"/>
                </a:lnTo>
                <a:lnTo>
                  <a:pt x="0" y="142"/>
                </a:lnTo>
                <a:lnTo>
                  <a:pt x="9" y="132"/>
                </a:lnTo>
                <a:lnTo>
                  <a:pt x="9" y="121"/>
                </a:lnTo>
                <a:lnTo>
                  <a:pt x="18" y="111"/>
                </a:lnTo>
                <a:lnTo>
                  <a:pt x="28" y="101"/>
                </a:lnTo>
                <a:lnTo>
                  <a:pt x="28" y="91"/>
                </a:lnTo>
                <a:lnTo>
                  <a:pt x="37" y="81"/>
                </a:lnTo>
                <a:lnTo>
                  <a:pt x="37" y="72"/>
                </a:lnTo>
                <a:lnTo>
                  <a:pt x="37" y="61"/>
                </a:lnTo>
                <a:lnTo>
                  <a:pt x="55" y="51"/>
                </a:lnTo>
                <a:lnTo>
                  <a:pt x="64" y="42"/>
                </a:lnTo>
                <a:lnTo>
                  <a:pt x="74" y="31"/>
                </a:lnTo>
                <a:lnTo>
                  <a:pt x="83" y="21"/>
                </a:lnTo>
                <a:lnTo>
                  <a:pt x="92" y="11"/>
                </a:lnTo>
                <a:lnTo>
                  <a:pt x="101" y="11"/>
                </a:lnTo>
                <a:lnTo>
                  <a:pt x="110" y="11"/>
                </a:lnTo>
                <a:lnTo>
                  <a:pt x="120" y="0"/>
                </a:lnTo>
                <a:lnTo>
                  <a:pt x="129" y="0"/>
                </a:lnTo>
                <a:lnTo>
                  <a:pt x="138" y="0"/>
                </a:lnTo>
                <a:lnTo>
                  <a:pt x="148" y="11"/>
                </a:lnTo>
                <a:lnTo>
                  <a:pt x="157" y="31"/>
                </a:lnTo>
                <a:lnTo>
                  <a:pt x="157" y="42"/>
                </a:lnTo>
                <a:lnTo>
                  <a:pt x="157" y="51"/>
                </a:lnTo>
                <a:lnTo>
                  <a:pt x="157" y="61"/>
                </a:lnTo>
                <a:lnTo>
                  <a:pt x="148" y="61"/>
                </a:lnTo>
                <a:lnTo>
                  <a:pt x="138" y="72"/>
                </a:lnTo>
                <a:lnTo>
                  <a:pt x="129" y="81"/>
                </a:lnTo>
                <a:lnTo>
                  <a:pt x="120" y="81"/>
                </a:lnTo>
                <a:lnTo>
                  <a:pt x="110" y="91"/>
                </a:lnTo>
                <a:lnTo>
                  <a:pt x="101" y="101"/>
                </a:lnTo>
                <a:lnTo>
                  <a:pt x="92" y="111"/>
                </a:lnTo>
                <a:lnTo>
                  <a:pt x="83" y="111"/>
                </a:lnTo>
                <a:lnTo>
                  <a:pt x="83" y="121"/>
                </a:lnTo>
                <a:lnTo>
                  <a:pt x="74" y="121"/>
                </a:lnTo>
                <a:lnTo>
                  <a:pt x="64" y="13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37"/>
          <p:cNvSpPr/>
          <p:nvPr/>
        </p:nvSpPr>
        <p:spPr>
          <a:xfrm>
            <a:off x="6808788" y="2583656"/>
            <a:ext cx="1308100" cy="767954"/>
          </a:xfrm>
          <a:custGeom>
            <a:avLst/>
            <a:gdLst/>
            <a:ahLst/>
            <a:cxnLst/>
            <a:rect l="l" t="t" r="r" b="b"/>
            <a:pathLst>
              <a:path w="213" h="183" extrusionOk="0">
                <a:moveTo>
                  <a:pt x="177" y="183"/>
                </a:moveTo>
                <a:lnTo>
                  <a:pt x="168" y="183"/>
                </a:lnTo>
                <a:lnTo>
                  <a:pt x="159" y="183"/>
                </a:lnTo>
                <a:lnTo>
                  <a:pt x="159" y="173"/>
                </a:lnTo>
                <a:lnTo>
                  <a:pt x="148" y="173"/>
                </a:lnTo>
                <a:lnTo>
                  <a:pt x="139" y="173"/>
                </a:lnTo>
                <a:lnTo>
                  <a:pt x="120" y="183"/>
                </a:lnTo>
                <a:lnTo>
                  <a:pt x="111" y="183"/>
                </a:lnTo>
                <a:lnTo>
                  <a:pt x="102" y="173"/>
                </a:lnTo>
                <a:lnTo>
                  <a:pt x="92" y="173"/>
                </a:lnTo>
                <a:lnTo>
                  <a:pt x="84" y="173"/>
                </a:lnTo>
                <a:lnTo>
                  <a:pt x="74" y="173"/>
                </a:lnTo>
                <a:lnTo>
                  <a:pt x="65" y="173"/>
                </a:lnTo>
                <a:lnTo>
                  <a:pt x="56" y="173"/>
                </a:lnTo>
                <a:lnTo>
                  <a:pt x="47" y="163"/>
                </a:lnTo>
                <a:lnTo>
                  <a:pt x="38" y="163"/>
                </a:lnTo>
                <a:lnTo>
                  <a:pt x="28" y="163"/>
                </a:lnTo>
                <a:lnTo>
                  <a:pt x="19" y="163"/>
                </a:lnTo>
                <a:lnTo>
                  <a:pt x="0" y="152"/>
                </a:lnTo>
                <a:lnTo>
                  <a:pt x="10" y="152"/>
                </a:lnTo>
                <a:lnTo>
                  <a:pt x="10" y="142"/>
                </a:lnTo>
                <a:lnTo>
                  <a:pt x="19" y="133"/>
                </a:lnTo>
                <a:lnTo>
                  <a:pt x="28" y="133"/>
                </a:lnTo>
                <a:lnTo>
                  <a:pt x="38" y="122"/>
                </a:lnTo>
                <a:lnTo>
                  <a:pt x="47" y="112"/>
                </a:lnTo>
                <a:lnTo>
                  <a:pt x="56" y="103"/>
                </a:lnTo>
                <a:lnTo>
                  <a:pt x="74" y="82"/>
                </a:lnTo>
                <a:lnTo>
                  <a:pt x="84" y="72"/>
                </a:lnTo>
                <a:lnTo>
                  <a:pt x="92" y="72"/>
                </a:lnTo>
                <a:lnTo>
                  <a:pt x="92" y="61"/>
                </a:lnTo>
                <a:lnTo>
                  <a:pt x="102" y="61"/>
                </a:lnTo>
                <a:lnTo>
                  <a:pt x="111" y="51"/>
                </a:lnTo>
                <a:lnTo>
                  <a:pt x="120" y="51"/>
                </a:lnTo>
                <a:lnTo>
                  <a:pt x="130" y="41"/>
                </a:lnTo>
                <a:lnTo>
                  <a:pt x="139" y="31"/>
                </a:lnTo>
                <a:lnTo>
                  <a:pt x="168" y="11"/>
                </a:lnTo>
                <a:lnTo>
                  <a:pt x="177" y="11"/>
                </a:lnTo>
                <a:lnTo>
                  <a:pt x="185" y="11"/>
                </a:lnTo>
                <a:lnTo>
                  <a:pt x="195" y="0"/>
                </a:lnTo>
                <a:lnTo>
                  <a:pt x="204" y="11"/>
                </a:lnTo>
                <a:lnTo>
                  <a:pt x="204" y="21"/>
                </a:lnTo>
                <a:lnTo>
                  <a:pt x="213" y="21"/>
                </a:lnTo>
                <a:lnTo>
                  <a:pt x="213" y="31"/>
                </a:lnTo>
                <a:lnTo>
                  <a:pt x="213" y="41"/>
                </a:lnTo>
                <a:lnTo>
                  <a:pt x="185" y="82"/>
                </a:lnTo>
                <a:lnTo>
                  <a:pt x="177" y="103"/>
                </a:lnTo>
                <a:lnTo>
                  <a:pt x="168" y="112"/>
                </a:lnTo>
                <a:lnTo>
                  <a:pt x="168" y="122"/>
                </a:lnTo>
                <a:lnTo>
                  <a:pt x="168" y="133"/>
                </a:lnTo>
                <a:lnTo>
                  <a:pt x="168" y="152"/>
                </a:lnTo>
                <a:lnTo>
                  <a:pt x="177" y="173"/>
                </a:lnTo>
                <a:lnTo>
                  <a:pt x="177" y="183"/>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37"/>
          <p:cNvSpPr/>
          <p:nvPr/>
        </p:nvSpPr>
        <p:spPr>
          <a:xfrm>
            <a:off x="6470650" y="2583656"/>
            <a:ext cx="903288" cy="638175"/>
          </a:xfrm>
          <a:custGeom>
            <a:avLst/>
            <a:gdLst/>
            <a:ahLst/>
            <a:cxnLst/>
            <a:rect l="l" t="t" r="r" b="b"/>
            <a:pathLst>
              <a:path w="147" h="152" extrusionOk="0">
                <a:moveTo>
                  <a:pt x="147" y="72"/>
                </a:moveTo>
                <a:lnTo>
                  <a:pt x="138" y="72"/>
                </a:lnTo>
                <a:lnTo>
                  <a:pt x="129" y="82"/>
                </a:lnTo>
                <a:lnTo>
                  <a:pt x="111" y="102"/>
                </a:lnTo>
                <a:lnTo>
                  <a:pt x="102" y="112"/>
                </a:lnTo>
                <a:lnTo>
                  <a:pt x="93" y="122"/>
                </a:lnTo>
                <a:lnTo>
                  <a:pt x="83" y="133"/>
                </a:lnTo>
                <a:lnTo>
                  <a:pt x="74" y="133"/>
                </a:lnTo>
                <a:lnTo>
                  <a:pt x="64" y="142"/>
                </a:lnTo>
                <a:lnTo>
                  <a:pt x="64" y="152"/>
                </a:lnTo>
                <a:lnTo>
                  <a:pt x="54" y="152"/>
                </a:lnTo>
                <a:lnTo>
                  <a:pt x="54" y="142"/>
                </a:lnTo>
                <a:lnTo>
                  <a:pt x="46" y="142"/>
                </a:lnTo>
                <a:lnTo>
                  <a:pt x="37" y="133"/>
                </a:lnTo>
                <a:lnTo>
                  <a:pt x="37" y="122"/>
                </a:lnTo>
                <a:lnTo>
                  <a:pt x="37" y="112"/>
                </a:lnTo>
                <a:lnTo>
                  <a:pt x="37" y="102"/>
                </a:lnTo>
                <a:lnTo>
                  <a:pt x="37" y="91"/>
                </a:lnTo>
                <a:lnTo>
                  <a:pt x="37" y="72"/>
                </a:lnTo>
                <a:lnTo>
                  <a:pt x="27" y="61"/>
                </a:lnTo>
                <a:lnTo>
                  <a:pt x="18" y="51"/>
                </a:lnTo>
                <a:lnTo>
                  <a:pt x="18" y="41"/>
                </a:lnTo>
                <a:lnTo>
                  <a:pt x="0" y="0"/>
                </a:lnTo>
                <a:lnTo>
                  <a:pt x="54" y="21"/>
                </a:lnTo>
                <a:lnTo>
                  <a:pt x="74" y="31"/>
                </a:lnTo>
                <a:lnTo>
                  <a:pt x="93" y="31"/>
                </a:lnTo>
                <a:lnTo>
                  <a:pt x="111" y="51"/>
                </a:lnTo>
                <a:lnTo>
                  <a:pt x="129" y="51"/>
                </a:lnTo>
                <a:lnTo>
                  <a:pt x="138" y="61"/>
                </a:lnTo>
                <a:lnTo>
                  <a:pt x="147" y="72"/>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37"/>
          <p:cNvSpPr/>
          <p:nvPr/>
        </p:nvSpPr>
        <p:spPr>
          <a:xfrm>
            <a:off x="6453188" y="2412206"/>
            <a:ext cx="1081087" cy="470297"/>
          </a:xfrm>
          <a:custGeom>
            <a:avLst/>
            <a:gdLst/>
            <a:ahLst/>
            <a:cxnLst/>
            <a:rect l="l" t="t" r="r" b="b"/>
            <a:pathLst>
              <a:path w="176" h="112" extrusionOk="0">
                <a:moveTo>
                  <a:pt x="148" y="112"/>
                </a:moveTo>
                <a:lnTo>
                  <a:pt x="140" y="101"/>
                </a:lnTo>
                <a:lnTo>
                  <a:pt x="130" y="91"/>
                </a:lnTo>
                <a:lnTo>
                  <a:pt x="112" y="91"/>
                </a:lnTo>
                <a:lnTo>
                  <a:pt x="92" y="70"/>
                </a:lnTo>
                <a:lnTo>
                  <a:pt x="74" y="70"/>
                </a:lnTo>
                <a:lnTo>
                  <a:pt x="55" y="61"/>
                </a:lnTo>
                <a:lnTo>
                  <a:pt x="0" y="41"/>
                </a:lnTo>
                <a:lnTo>
                  <a:pt x="27" y="41"/>
                </a:lnTo>
                <a:lnTo>
                  <a:pt x="47" y="31"/>
                </a:lnTo>
                <a:lnTo>
                  <a:pt x="55" y="31"/>
                </a:lnTo>
                <a:lnTo>
                  <a:pt x="65" y="21"/>
                </a:lnTo>
                <a:lnTo>
                  <a:pt x="83" y="21"/>
                </a:lnTo>
                <a:lnTo>
                  <a:pt x="92" y="21"/>
                </a:lnTo>
                <a:lnTo>
                  <a:pt x="103" y="10"/>
                </a:lnTo>
                <a:lnTo>
                  <a:pt x="112" y="10"/>
                </a:lnTo>
                <a:lnTo>
                  <a:pt x="121" y="10"/>
                </a:lnTo>
                <a:lnTo>
                  <a:pt x="130" y="10"/>
                </a:lnTo>
                <a:lnTo>
                  <a:pt x="140" y="10"/>
                </a:lnTo>
                <a:lnTo>
                  <a:pt x="148" y="0"/>
                </a:lnTo>
                <a:lnTo>
                  <a:pt x="158" y="0"/>
                </a:lnTo>
                <a:lnTo>
                  <a:pt x="158" y="10"/>
                </a:lnTo>
                <a:lnTo>
                  <a:pt x="158" y="21"/>
                </a:lnTo>
                <a:lnTo>
                  <a:pt x="176" y="91"/>
                </a:lnTo>
                <a:lnTo>
                  <a:pt x="167" y="91"/>
                </a:lnTo>
                <a:lnTo>
                  <a:pt x="158" y="101"/>
                </a:lnTo>
                <a:lnTo>
                  <a:pt x="148" y="101"/>
                </a:lnTo>
                <a:lnTo>
                  <a:pt x="148" y="11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37"/>
          <p:cNvSpPr/>
          <p:nvPr/>
        </p:nvSpPr>
        <p:spPr>
          <a:xfrm>
            <a:off x="5610225" y="2155031"/>
            <a:ext cx="847725" cy="601266"/>
          </a:xfrm>
          <a:custGeom>
            <a:avLst/>
            <a:gdLst/>
            <a:ahLst/>
            <a:cxnLst/>
            <a:rect l="l" t="t" r="r" b="b"/>
            <a:pathLst>
              <a:path w="138" h="143" extrusionOk="0">
                <a:moveTo>
                  <a:pt x="111" y="143"/>
                </a:moveTo>
                <a:lnTo>
                  <a:pt x="102" y="132"/>
                </a:lnTo>
                <a:lnTo>
                  <a:pt x="93" y="132"/>
                </a:lnTo>
                <a:lnTo>
                  <a:pt x="74" y="122"/>
                </a:lnTo>
                <a:lnTo>
                  <a:pt x="0" y="81"/>
                </a:lnTo>
                <a:lnTo>
                  <a:pt x="9" y="70"/>
                </a:lnTo>
                <a:lnTo>
                  <a:pt x="19" y="70"/>
                </a:lnTo>
                <a:lnTo>
                  <a:pt x="19" y="61"/>
                </a:lnTo>
                <a:lnTo>
                  <a:pt x="28" y="61"/>
                </a:lnTo>
                <a:lnTo>
                  <a:pt x="36" y="52"/>
                </a:lnTo>
                <a:lnTo>
                  <a:pt x="45" y="41"/>
                </a:lnTo>
                <a:lnTo>
                  <a:pt x="56" y="31"/>
                </a:lnTo>
                <a:lnTo>
                  <a:pt x="65" y="31"/>
                </a:lnTo>
                <a:lnTo>
                  <a:pt x="74" y="21"/>
                </a:lnTo>
                <a:lnTo>
                  <a:pt x="84" y="10"/>
                </a:lnTo>
                <a:lnTo>
                  <a:pt x="93" y="10"/>
                </a:lnTo>
                <a:lnTo>
                  <a:pt x="93" y="0"/>
                </a:lnTo>
                <a:lnTo>
                  <a:pt x="120" y="52"/>
                </a:lnTo>
                <a:lnTo>
                  <a:pt x="138" y="101"/>
                </a:lnTo>
                <a:lnTo>
                  <a:pt x="138" y="112"/>
                </a:lnTo>
                <a:lnTo>
                  <a:pt x="129" y="122"/>
                </a:lnTo>
                <a:lnTo>
                  <a:pt x="120" y="132"/>
                </a:lnTo>
                <a:lnTo>
                  <a:pt x="111" y="132"/>
                </a:lnTo>
                <a:lnTo>
                  <a:pt x="111" y="14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37"/>
          <p:cNvSpPr/>
          <p:nvPr/>
        </p:nvSpPr>
        <p:spPr>
          <a:xfrm>
            <a:off x="4991100" y="2495550"/>
            <a:ext cx="1308100" cy="638175"/>
          </a:xfrm>
          <a:custGeom>
            <a:avLst/>
            <a:gdLst/>
            <a:ahLst/>
            <a:cxnLst/>
            <a:rect l="l" t="t" r="r" b="b"/>
            <a:pathLst>
              <a:path w="213" h="152" extrusionOk="0">
                <a:moveTo>
                  <a:pt x="213" y="61"/>
                </a:moveTo>
                <a:lnTo>
                  <a:pt x="204" y="71"/>
                </a:lnTo>
                <a:lnTo>
                  <a:pt x="194" y="80"/>
                </a:lnTo>
                <a:lnTo>
                  <a:pt x="185" y="91"/>
                </a:lnTo>
                <a:lnTo>
                  <a:pt x="175" y="100"/>
                </a:lnTo>
                <a:lnTo>
                  <a:pt x="166" y="110"/>
                </a:lnTo>
                <a:lnTo>
                  <a:pt x="147" y="131"/>
                </a:lnTo>
                <a:lnTo>
                  <a:pt x="130" y="131"/>
                </a:lnTo>
                <a:lnTo>
                  <a:pt x="93" y="131"/>
                </a:lnTo>
                <a:lnTo>
                  <a:pt x="83" y="141"/>
                </a:lnTo>
                <a:lnTo>
                  <a:pt x="74" y="152"/>
                </a:lnTo>
                <a:lnTo>
                  <a:pt x="65" y="141"/>
                </a:lnTo>
                <a:lnTo>
                  <a:pt x="45" y="110"/>
                </a:lnTo>
                <a:lnTo>
                  <a:pt x="45" y="91"/>
                </a:lnTo>
                <a:lnTo>
                  <a:pt x="37" y="80"/>
                </a:lnTo>
                <a:lnTo>
                  <a:pt x="37" y="71"/>
                </a:lnTo>
                <a:lnTo>
                  <a:pt x="37" y="61"/>
                </a:lnTo>
                <a:lnTo>
                  <a:pt x="28" y="50"/>
                </a:lnTo>
                <a:lnTo>
                  <a:pt x="18" y="50"/>
                </a:lnTo>
                <a:lnTo>
                  <a:pt x="9" y="50"/>
                </a:lnTo>
                <a:lnTo>
                  <a:pt x="0" y="50"/>
                </a:lnTo>
                <a:lnTo>
                  <a:pt x="0" y="40"/>
                </a:lnTo>
                <a:lnTo>
                  <a:pt x="9" y="40"/>
                </a:lnTo>
                <a:lnTo>
                  <a:pt x="18" y="30"/>
                </a:lnTo>
                <a:lnTo>
                  <a:pt x="18" y="19"/>
                </a:lnTo>
                <a:lnTo>
                  <a:pt x="28" y="19"/>
                </a:lnTo>
                <a:lnTo>
                  <a:pt x="28" y="9"/>
                </a:lnTo>
                <a:lnTo>
                  <a:pt x="37" y="9"/>
                </a:lnTo>
                <a:lnTo>
                  <a:pt x="45" y="9"/>
                </a:lnTo>
                <a:lnTo>
                  <a:pt x="55" y="9"/>
                </a:lnTo>
                <a:lnTo>
                  <a:pt x="65" y="9"/>
                </a:lnTo>
                <a:lnTo>
                  <a:pt x="74" y="9"/>
                </a:lnTo>
                <a:lnTo>
                  <a:pt x="74" y="0"/>
                </a:lnTo>
                <a:lnTo>
                  <a:pt x="83" y="0"/>
                </a:lnTo>
                <a:lnTo>
                  <a:pt x="93" y="0"/>
                </a:lnTo>
                <a:lnTo>
                  <a:pt x="102" y="0"/>
                </a:lnTo>
                <a:lnTo>
                  <a:pt x="175" y="40"/>
                </a:lnTo>
                <a:lnTo>
                  <a:pt x="194" y="50"/>
                </a:lnTo>
                <a:lnTo>
                  <a:pt x="204" y="50"/>
                </a:lnTo>
                <a:lnTo>
                  <a:pt x="213" y="61"/>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37"/>
          <p:cNvSpPr/>
          <p:nvPr/>
        </p:nvSpPr>
        <p:spPr>
          <a:xfrm>
            <a:off x="5260975" y="4074319"/>
            <a:ext cx="969963" cy="550069"/>
          </a:xfrm>
          <a:custGeom>
            <a:avLst/>
            <a:gdLst/>
            <a:ahLst/>
            <a:cxnLst/>
            <a:rect l="l" t="t" r="r" b="b"/>
            <a:pathLst>
              <a:path w="158" h="131" extrusionOk="0">
                <a:moveTo>
                  <a:pt x="130" y="121"/>
                </a:moveTo>
                <a:lnTo>
                  <a:pt x="121" y="121"/>
                </a:lnTo>
                <a:lnTo>
                  <a:pt x="112" y="121"/>
                </a:lnTo>
                <a:lnTo>
                  <a:pt x="102" y="121"/>
                </a:lnTo>
                <a:lnTo>
                  <a:pt x="93" y="131"/>
                </a:lnTo>
                <a:lnTo>
                  <a:pt x="83" y="131"/>
                </a:lnTo>
                <a:lnTo>
                  <a:pt x="75" y="131"/>
                </a:lnTo>
                <a:lnTo>
                  <a:pt x="55" y="131"/>
                </a:lnTo>
                <a:lnTo>
                  <a:pt x="46" y="131"/>
                </a:lnTo>
                <a:lnTo>
                  <a:pt x="37" y="131"/>
                </a:lnTo>
                <a:lnTo>
                  <a:pt x="28" y="131"/>
                </a:lnTo>
                <a:lnTo>
                  <a:pt x="18" y="131"/>
                </a:lnTo>
                <a:lnTo>
                  <a:pt x="9" y="121"/>
                </a:lnTo>
                <a:lnTo>
                  <a:pt x="9" y="112"/>
                </a:lnTo>
                <a:lnTo>
                  <a:pt x="0" y="112"/>
                </a:lnTo>
                <a:lnTo>
                  <a:pt x="0" y="101"/>
                </a:lnTo>
                <a:lnTo>
                  <a:pt x="9" y="101"/>
                </a:lnTo>
                <a:lnTo>
                  <a:pt x="9" y="91"/>
                </a:lnTo>
                <a:lnTo>
                  <a:pt x="18" y="81"/>
                </a:lnTo>
                <a:lnTo>
                  <a:pt x="46" y="51"/>
                </a:lnTo>
                <a:lnTo>
                  <a:pt x="93" y="21"/>
                </a:lnTo>
                <a:lnTo>
                  <a:pt x="102" y="10"/>
                </a:lnTo>
                <a:lnTo>
                  <a:pt x="130" y="0"/>
                </a:lnTo>
                <a:lnTo>
                  <a:pt x="140" y="10"/>
                </a:lnTo>
                <a:lnTo>
                  <a:pt x="149" y="10"/>
                </a:lnTo>
                <a:lnTo>
                  <a:pt x="158" y="10"/>
                </a:lnTo>
                <a:lnTo>
                  <a:pt x="149" y="30"/>
                </a:lnTo>
                <a:lnTo>
                  <a:pt x="149" y="40"/>
                </a:lnTo>
                <a:lnTo>
                  <a:pt x="149" y="51"/>
                </a:lnTo>
                <a:lnTo>
                  <a:pt x="149" y="60"/>
                </a:lnTo>
                <a:lnTo>
                  <a:pt x="140" y="60"/>
                </a:lnTo>
                <a:lnTo>
                  <a:pt x="140" y="70"/>
                </a:lnTo>
                <a:lnTo>
                  <a:pt x="140" y="81"/>
                </a:lnTo>
                <a:lnTo>
                  <a:pt x="140" y="91"/>
                </a:lnTo>
                <a:lnTo>
                  <a:pt x="130" y="101"/>
                </a:lnTo>
                <a:lnTo>
                  <a:pt x="130" y="112"/>
                </a:lnTo>
                <a:lnTo>
                  <a:pt x="130" y="121"/>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1" name="Google Shape;621;p37"/>
          <p:cNvSpPr/>
          <p:nvPr/>
        </p:nvSpPr>
        <p:spPr>
          <a:xfrm>
            <a:off x="4427538" y="3733800"/>
            <a:ext cx="903287" cy="852487"/>
          </a:xfrm>
          <a:custGeom>
            <a:avLst/>
            <a:gdLst/>
            <a:ahLst/>
            <a:cxnLst/>
            <a:rect l="l" t="t" r="r" b="b"/>
            <a:pathLst>
              <a:path w="147" h="203" extrusionOk="0">
                <a:moveTo>
                  <a:pt x="147" y="203"/>
                </a:moveTo>
                <a:lnTo>
                  <a:pt x="138" y="203"/>
                </a:lnTo>
                <a:lnTo>
                  <a:pt x="129" y="203"/>
                </a:lnTo>
                <a:lnTo>
                  <a:pt x="119" y="203"/>
                </a:lnTo>
                <a:lnTo>
                  <a:pt x="109" y="193"/>
                </a:lnTo>
                <a:lnTo>
                  <a:pt x="101" y="182"/>
                </a:lnTo>
                <a:lnTo>
                  <a:pt x="92" y="182"/>
                </a:lnTo>
                <a:lnTo>
                  <a:pt x="82" y="172"/>
                </a:lnTo>
                <a:lnTo>
                  <a:pt x="73" y="172"/>
                </a:lnTo>
                <a:lnTo>
                  <a:pt x="64" y="162"/>
                </a:lnTo>
                <a:lnTo>
                  <a:pt x="54" y="152"/>
                </a:lnTo>
                <a:lnTo>
                  <a:pt x="54" y="142"/>
                </a:lnTo>
                <a:lnTo>
                  <a:pt x="45" y="142"/>
                </a:lnTo>
                <a:lnTo>
                  <a:pt x="45" y="132"/>
                </a:lnTo>
                <a:lnTo>
                  <a:pt x="45" y="112"/>
                </a:lnTo>
                <a:lnTo>
                  <a:pt x="45" y="102"/>
                </a:lnTo>
                <a:lnTo>
                  <a:pt x="27" y="81"/>
                </a:lnTo>
                <a:lnTo>
                  <a:pt x="18" y="60"/>
                </a:lnTo>
                <a:lnTo>
                  <a:pt x="0" y="30"/>
                </a:lnTo>
                <a:lnTo>
                  <a:pt x="0" y="41"/>
                </a:lnTo>
                <a:lnTo>
                  <a:pt x="9" y="30"/>
                </a:lnTo>
                <a:lnTo>
                  <a:pt x="18" y="30"/>
                </a:lnTo>
                <a:lnTo>
                  <a:pt x="18" y="21"/>
                </a:lnTo>
                <a:lnTo>
                  <a:pt x="27" y="11"/>
                </a:lnTo>
                <a:lnTo>
                  <a:pt x="45" y="0"/>
                </a:lnTo>
                <a:lnTo>
                  <a:pt x="54" y="0"/>
                </a:lnTo>
                <a:lnTo>
                  <a:pt x="64" y="0"/>
                </a:lnTo>
                <a:lnTo>
                  <a:pt x="73" y="0"/>
                </a:lnTo>
                <a:lnTo>
                  <a:pt x="82" y="0"/>
                </a:lnTo>
                <a:lnTo>
                  <a:pt x="92" y="0"/>
                </a:lnTo>
                <a:lnTo>
                  <a:pt x="101" y="11"/>
                </a:lnTo>
                <a:lnTo>
                  <a:pt x="101" y="21"/>
                </a:lnTo>
                <a:lnTo>
                  <a:pt x="101" y="30"/>
                </a:lnTo>
                <a:lnTo>
                  <a:pt x="109" y="50"/>
                </a:lnTo>
                <a:lnTo>
                  <a:pt x="109" y="60"/>
                </a:lnTo>
                <a:lnTo>
                  <a:pt x="119" y="72"/>
                </a:lnTo>
                <a:lnTo>
                  <a:pt x="119" y="91"/>
                </a:lnTo>
                <a:lnTo>
                  <a:pt x="129" y="112"/>
                </a:lnTo>
                <a:lnTo>
                  <a:pt x="129" y="132"/>
                </a:lnTo>
                <a:lnTo>
                  <a:pt x="147" y="172"/>
                </a:lnTo>
                <a:lnTo>
                  <a:pt x="147" y="182"/>
                </a:lnTo>
                <a:lnTo>
                  <a:pt x="138" y="182"/>
                </a:lnTo>
                <a:lnTo>
                  <a:pt x="138" y="193"/>
                </a:lnTo>
                <a:lnTo>
                  <a:pt x="147" y="193"/>
                </a:lnTo>
                <a:lnTo>
                  <a:pt x="147" y="203"/>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2" name="Google Shape;622;p37"/>
          <p:cNvSpPr/>
          <p:nvPr/>
        </p:nvSpPr>
        <p:spPr>
          <a:xfrm>
            <a:off x="6059488" y="3221831"/>
            <a:ext cx="1430337" cy="978694"/>
          </a:xfrm>
          <a:custGeom>
            <a:avLst/>
            <a:gdLst/>
            <a:ahLst/>
            <a:cxnLst/>
            <a:rect l="l" t="t" r="r" b="b"/>
            <a:pathLst>
              <a:path w="233" h="233" extrusionOk="0">
                <a:moveTo>
                  <a:pt x="0" y="202"/>
                </a:moveTo>
                <a:lnTo>
                  <a:pt x="19" y="182"/>
                </a:lnTo>
                <a:lnTo>
                  <a:pt x="47" y="152"/>
                </a:lnTo>
                <a:lnTo>
                  <a:pt x="56" y="152"/>
                </a:lnTo>
                <a:lnTo>
                  <a:pt x="56" y="142"/>
                </a:lnTo>
                <a:lnTo>
                  <a:pt x="56" y="132"/>
                </a:lnTo>
                <a:lnTo>
                  <a:pt x="65" y="121"/>
                </a:lnTo>
                <a:lnTo>
                  <a:pt x="65" y="112"/>
                </a:lnTo>
                <a:lnTo>
                  <a:pt x="75" y="112"/>
                </a:lnTo>
                <a:lnTo>
                  <a:pt x="75" y="102"/>
                </a:lnTo>
                <a:lnTo>
                  <a:pt x="75" y="91"/>
                </a:lnTo>
                <a:lnTo>
                  <a:pt x="75" y="81"/>
                </a:lnTo>
                <a:lnTo>
                  <a:pt x="84" y="72"/>
                </a:lnTo>
                <a:lnTo>
                  <a:pt x="84" y="61"/>
                </a:lnTo>
                <a:lnTo>
                  <a:pt x="84" y="51"/>
                </a:lnTo>
                <a:lnTo>
                  <a:pt x="84" y="42"/>
                </a:lnTo>
                <a:lnTo>
                  <a:pt x="93" y="42"/>
                </a:lnTo>
                <a:lnTo>
                  <a:pt x="103" y="42"/>
                </a:lnTo>
                <a:lnTo>
                  <a:pt x="103" y="31"/>
                </a:lnTo>
                <a:lnTo>
                  <a:pt x="103" y="21"/>
                </a:lnTo>
                <a:lnTo>
                  <a:pt x="112" y="11"/>
                </a:lnTo>
                <a:lnTo>
                  <a:pt x="112" y="21"/>
                </a:lnTo>
                <a:lnTo>
                  <a:pt x="112" y="11"/>
                </a:lnTo>
                <a:lnTo>
                  <a:pt x="121" y="11"/>
                </a:lnTo>
                <a:lnTo>
                  <a:pt x="121" y="0"/>
                </a:lnTo>
                <a:lnTo>
                  <a:pt x="140" y="11"/>
                </a:lnTo>
                <a:lnTo>
                  <a:pt x="149" y="11"/>
                </a:lnTo>
                <a:lnTo>
                  <a:pt x="159" y="11"/>
                </a:lnTo>
                <a:lnTo>
                  <a:pt x="167" y="11"/>
                </a:lnTo>
                <a:lnTo>
                  <a:pt x="177" y="21"/>
                </a:lnTo>
                <a:lnTo>
                  <a:pt x="185" y="21"/>
                </a:lnTo>
                <a:lnTo>
                  <a:pt x="196" y="21"/>
                </a:lnTo>
                <a:lnTo>
                  <a:pt x="205" y="21"/>
                </a:lnTo>
                <a:lnTo>
                  <a:pt x="214" y="42"/>
                </a:lnTo>
                <a:lnTo>
                  <a:pt x="214" y="51"/>
                </a:lnTo>
                <a:lnTo>
                  <a:pt x="224" y="61"/>
                </a:lnTo>
                <a:lnTo>
                  <a:pt x="224" y="72"/>
                </a:lnTo>
                <a:lnTo>
                  <a:pt x="224" y="81"/>
                </a:lnTo>
                <a:lnTo>
                  <a:pt x="233" y="91"/>
                </a:lnTo>
                <a:lnTo>
                  <a:pt x="233" y="102"/>
                </a:lnTo>
                <a:lnTo>
                  <a:pt x="224" y="102"/>
                </a:lnTo>
                <a:lnTo>
                  <a:pt x="224" y="112"/>
                </a:lnTo>
                <a:lnTo>
                  <a:pt x="224" y="132"/>
                </a:lnTo>
                <a:lnTo>
                  <a:pt x="224" y="142"/>
                </a:lnTo>
                <a:lnTo>
                  <a:pt x="224" y="152"/>
                </a:lnTo>
                <a:lnTo>
                  <a:pt x="214" y="163"/>
                </a:lnTo>
                <a:lnTo>
                  <a:pt x="214" y="172"/>
                </a:lnTo>
                <a:lnTo>
                  <a:pt x="214" y="182"/>
                </a:lnTo>
                <a:lnTo>
                  <a:pt x="205" y="182"/>
                </a:lnTo>
                <a:lnTo>
                  <a:pt x="196" y="193"/>
                </a:lnTo>
                <a:lnTo>
                  <a:pt x="185" y="202"/>
                </a:lnTo>
                <a:lnTo>
                  <a:pt x="167" y="212"/>
                </a:lnTo>
                <a:lnTo>
                  <a:pt x="159" y="223"/>
                </a:lnTo>
                <a:lnTo>
                  <a:pt x="149" y="233"/>
                </a:lnTo>
                <a:lnTo>
                  <a:pt x="140" y="233"/>
                </a:lnTo>
                <a:lnTo>
                  <a:pt x="121" y="223"/>
                </a:lnTo>
                <a:lnTo>
                  <a:pt x="93" y="223"/>
                </a:lnTo>
                <a:lnTo>
                  <a:pt x="84" y="223"/>
                </a:lnTo>
                <a:lnTo>
                  <a:pt x="65" y="223"/>
                </a:lnTo>
                <a:lnTo>
                  <a:pt x="56" y="223"/>
                </a:lnTo>
                <a:lnTo>
                  <a:pt x="38" y="212"/>
                </a:lnTo>
                <a:lnTo>
                  <a:pt x="28" y="212"/>
                </a:lnTo>
                <a:lnTo>
                  <a:pt x="19" y="212"/>
                </a:lnTo>
                <a:lnTo>
                  <a:pt x="10" y="212"/>
                </a:lnTo>
                <a:lnTo>
                  <a:pt x="0" y="202"/>
                </a:lnTo>
                <a:close/>
              </a:path>
            </a:pathLst>
          </a:custGeom>
          <a:solidFill>
            <a:srgbClr val="33CC3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37"/>
          <p:cNvSpPr/>
          <p:nvPr/>
        </p:nvSpPr>
        <p:spPr>
          <a:xfrm>
            <a:off x="4252913" y="2671763"/>
            <a:ext cx="1819275" cy="1784747"/>
          </a:xfrm>
          <a:custGeom>
            <a:avLst/>
            <a:gdLst/>
            <a:ahLst/>
            <a:cxnLst/>
            <a:rect l="l" t="t" r="r" b="b"/>
            <a:pathLst>
              <a:path w="296" h="425" extrusionOk="0">
                <a:moveTo>
                  <a:pt x="175" y="425"/>
                </a:moveTo>
                <a:lnTo>
                  <a:pt x="158" y="385"/>
                </a:lnTo>
                <a:lnTo>
                  <a:pt x="158" y="364"/>
                </a:lnTo>
                <a:lnTo>
                  <a:pt x="148" y="344"/>
                </a:lnTo>
                <a:lnTo>
                  <a:pt x="148" y="325"/>
                </a:lnTo>
                <a:lnTo>
                  <a:pt x="138" y="313"/>
                </a:lnTo>
                <a:lnTo>
                  <a:pt x="138" y="304"/>
                </a:lnTo>
                <a:lnTo>
                  <a:pt x="129" y="283"/>
                </a:lnTo>
                <a:lnTo>
                  <a:pt x="129" y="273"/>
                </a:lnTo>
                <a:lnTo>
                  <a:pt x="129" y="263"/>
                </a:lnTo>
                <a:lnTo>
                  <a:pt x="121" y="253"/>
                </a:lnTo>
                <a:lnTo>
                  <a:pt x="111" y="253"/>
                </a:lnTo>
                <a:lnTo>
                  <a:pt x="102" y="253"/>
                </a:lnTo>
                <a:lnTo>
                  <a:pt x="93" y="253"/>
                </a:lnTo>
                <a:lnTo>
                  <a:pt x="83" y="253"/>
                </a:lnTo>
                <a:lnTo>
                  <a:pt x="74" y="253"/>
                </a:lnTo>
                <a:lnTo>
                  <a:pt x="56" y="263"/>
                </a:lnTo>
                <a:lnTo>
                  <a:pt x="45" y="273"/>
                </a:lnTo>
                <a:lnTo>
                  <a:pt x="45" y="283"/>
                </a:lnTo>
                <a:lnTo>
                  <a:pt x="36" y="283"/>
                </a:lnTo>
                <a:lnTo>
                  <a:pt x="27" y="294"/>
                </a:lnTo>
                <a:lnTo>
                  <a:pt x="18" y="283"/>
                </a:lnTo>
                <a:lnTo>
                  <a:pt x="9" y="263"/>
                </a:lnTo>
                <a:lnTo>
                  <a:pt x="9" y="253"/>
                </a:lnTo>
                <a:lnTo>
                  <a:pt x="0" y="243"/>
                </a:lnTo>
                <a:lnTo>
                  <a:pt x="0" y="233"/>
                </a:lnTo>
                <a:lnTo>
                  <a:pt x="0" y="223"/>
                </a:lnTo>
                <a:lnTo>
                  <a:pt x="9" y="212"/>
                </a:lnTo>
                <a:lnTo>
                  <a:pt x="18" y="212"/>
                </a:lnTo>
                <a:lnTo>
                  <a:pt x="27" y="202"/>
                </a:lnTo>
                <a:lnTo>
                  <a:pt x="27" y="192"/>
                </a:lnTo>
                <a:lnTo>
                  <a:pt x="27" y="182"/>
                </a:lnTo>
                <a:lnTo>
                  <a:pt x="27" y="172"/>
                </a:lnTo>
                <a:lnTo>
                  <a:pt x="36" y="162"/>
                </a:lnTo>
                <a:lnTo>
                  <a:pt x="36" y="152"/>
                </a:lnTo>
                <a:lnTo>
                  <a:pt x="45" y="152"/>
                </a:lnTo>
                <a:lnTo>
                  <a:pt x="56" y="152"/>
                </a:lnTo>
                <a:lnTo>
                  <a:pt x="65" y="152"/>
                </a:lnTo>
                <a:lnTo>
                  <a:pt x="74" y="152"/>
                </a:lnTo>
                <a:lnTo>
                  <a:pt x="83" y="142"/>
                </a:lnTo>
                <a:lnTo>
                  <a:pt x="83" y="121"/>
                </a:lnTo>
                <a:lnTo>
                  <a:pt x="83" y="112"/>
                </a:lnTo>
                <a:lnTo>
                  <a:pt x="83" y="91"/>
                </a:lnTo>
                <a:lnTo>
                  <a:pt x="93" y="91"/>
                </a:lnTo>
                <a:lnTo>
                  <a:pt x="93" y="81"/>
                </a:lnTo>
                <a:lnTo>
                  <a:pt x="93" y="70"/>
                </a:lnTo>
                <a:lnTo>
                  <a:pt x="102" y="61"/>
                </a:lnTo>
                <a:lnTo>
                  <a:pt x="102" y="51"/>
                </a:lnTo>
                <a:lnTo>
                  <a:pt x="102" y="40"/>
                </a:lnTo>
                <a:lnTo>
                  <a:pt x="102" y="31"/>
                </a:lnTo>
                <a:lnTo>
                  <a:pt x="102" y="21"/>
                </a:lnTo>
                <a:lnTo>
                  <a:pt x="111" y="21"/>
                </a:lnTo>
                <a:lnTo>
                  <a:pt x="111" y="10"/>
                </a:lnTo>
                <a:lnTo>
                  <a:pt x="121" y="10"/>
                </a:lnTo>
                <a:lnTo>
                  <a:pt x="121" y="0"/>
                </a:lnTo>
                <a:lnTo>
                  <a:pt x="121" y="10"/>
                </a:lnTo>
                <a:lnTo>
                  <a:pt x="129" y="10"/>
                </a:lnTo>
                <a:lnTo>
                  <a:pt x="138" y="10"/>
                </a:lnTo>
                <a:lnTo>
                  <a:pt x="148" y="10"/>
                </a:lnTo>
                <a:lnTo>
                  <a:pt x="158" y="21"/>
                </a:lnTo>
                <a:lnTo>
                  <a:pt x="158" y="31"/>
                </a:lnTo>
                <a:lnTo>
                  <a:pt x="158" y="40"/>
                </a:lnTo>
                <a:lnTo>
                  <a:pt x="166" y="51"/>
                </a:lnTo>
                <a:lnTo>
                  <a:pt x="166" y="70"/>
                </a:lnTo>
                <a:lnTo>
                  <a:pt x="185" y="101"/>
                </a:lnTo>
                <a:lnTo>
                  <a:pt x="194" y="112"/>
                </a:lnTo>
                <a:lnTo>
                  <a:pt x="204" y="101"/>
                </a:lnTo>
                <a:lnTo>
                  <a:pt x="213" y="91"/>
                </a:lnTo>
                <a:lnTo>
                  <a:pt x="241" y="131"/>
                </a:lnTo>
                <a:lnTo>
                  <a:pt x="259" y="162"/>
                </a:lnTo>
                <a:lnTo>
                  <a:pt x="269" y="212"/>
                </a:lnTo>
                <a:lnTo>
                  <a:pt x="278" y="273"/>
                </a:lnTo>
                <a:lnTo>
                  <a:pt x="296" y="334"/>
                </a:lnTo>
                <a:lnTo>
                  <a:pt x="269" y="344"/>
                </a:lnTo>
                <a:lnTo>
                  <a:pt x="259" y="355"/>
                </a:lnTo>
                <a:lnTo>
                  <a:pt x="213" y="385"/>
                </a:lnTo>
                <a:lnTo>
                  <a:pt x="185" y="415"/>
                </a:lnTo>
                <a:lnTo>
                  <a:pt x="175" y="425"/>
                </a:lnTo>
                <a:close/>
              </a:path>
            </a:pathLst>
          </a:custGeom>
          <a:solidFill>
            <a:srgbClr val="00B0F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37"/>
          <p:cNvSpPr/>
          <p:nvPr/>
        </p:nvSpPr>
        <p:spPr>
          <a:xfrm>
            <a:off x="5556250" y="2575322"/>
            <a:ext cx="1252538" cy="1490663"/>
          </a:xfrm>
          <a:custGeom>
            <a:avLst/>
            <a:gdLst/>
            <a:ahLst/>
            <a:cxnLst/>
            <a:rect l="l" t="t" r="r" b="b"/>
            <a:pathLst>
              <a:path w="204" h="355" extrusionOk="0">
                <a:moveTo>
                  <a:pt x="83" y="355"/>
                </a:moveTo>
                <a:lnTo>
                  <a:pt x="65" y="295"/>
                </a:lnTo>
                <a:lnTo>
                  <a:pt x="55" y="233"/>
                </a:lnTo>
                <a:lnTo>
                  <a:pt x="46" y="183"/>
                </a:lnTo>
                <a:lnTo>
                  <a:pt x="28" y="152"/>
                </a:lnTo>
                <a:lnTo>
                  <a:pt x="0" y="112"/>
                </a:lnTo>
                <a:lnTo>
                  <a:pt x="37" y="112"/>
                </a:lnTo>
                <a:lnTo>
                  <a:pt x="55" y="112"/>
                </a:lnTo>
                <a:lnTo>
                  <a:pt x="74" y="91"/>
                </a:lnTo>
                <a:lnTo>
                  <a:pt x="83" y="82"/>
                </a:lnTo>
                <a:lnTo>
                  <a:pt x="93" y="72"/>
                </a:lnTo>
                <a:lnTo>
                  <a:pt x="102" y="60"/>
                </a:lnTo>
                <a:lnTo>
                  <a:pt x="112" y="51"/>
                </a:lnTo>
                <a:lnTo>
                  <a:pt x="121" y="41"/>
                </a:lnTo>
                <a:lnTo>
                  <a:pt x="121" y="30"/>
                </a:lnTo>
                <a:lnTo>
                  <a:pt x="130" y="30"/>
                </a:lnTo>
                <a:lnTo>
                  <a:pt x="139" y="21"/>
                </a:lnTo>
                <a:lnTo>
                  <a:pt x="149" y="11"/>
                </a:lnTo>
                <a:lnTo>
                  <a:pt x="149" y="0"/>
                </a:lnTo>
                <a:lnTo>
                  <a:pt x="167" y="41"/>
                </a:lnTo>
                <a:lnTo>
                  <a:pt x="167" y="51"/>
                </a:lnTo>
                <a:lnTo>
                  <a:pt x="176" y="60"/>
                </a:lnTo>
                <a:lnTo>
                  <a:pt x="186" y="72"/>
                </a:lnTo>
                <a:lnTo>
                  <a:pt x="186" y="91"/>
                </a:lnTo>
                <a:lnTo>
                  <a:pt x="186" y="102"/>
                </a:lnTo>
                <a:lnTo>
                  <a:pt x="186" y="112"/>
                </a:lnTo>
                <a:lnTo>
                  <a:pt x="186" y="122"/>
                </a:lnTo>
                <a:lnTo>
                  <a:pt x="186" y="133"/>
                </a:lnTo>
                <a:lnTo>
                  <a:pt x="195" y="142"/>
                </a:lnTo>
                <a:lnTo>
                  <a:pt x="204" y="142"/>
                </a:lnTo>
                <a:lnTo>
                  <a:pt x="204" y="152"/>
                </a:lnTo>
                <a:lnTo>
                  <a:pt x="204" y="163"/>
                </a:lnTo>
                <a:lnTo>
                  <a:pt x="195" y="163"/>
                </a:lnTo>
                <a:lnTo>
                  <a:pt x="195" y="172"/>
                </a:lnTo>
                <a:lnTo>
                  <a:pt x="195" y="163"/>
                </a:lnTo>
                <a:lnTo>
                  <a:pt x="186" y="172"/>
                </a:lnTo>
                <a:lnTo>
                  <a:pt x="186" y="183"/>
                </a:lnTo>
                <a:lnTo>
                  <a:pt x="186" y="193"/>
                </a:lnTo>
                <a:lnTo>
                  <a:pt x="176" y="193"/>
                </a:lnTo>
                <a:lnTo>
                  <a:pt x="167" y="193"/>
                </a:lnTo>
                <a:lnTo>
                  <a:pt x="167" y="203"/>
                </a:lnTo>
                <a:lnTo>
                  <a:pt x="167" y="213"/>
                </a:lnTo>
                <a:lnTo>
                  <a:pt x="167" y="224"/>
                </a:lnTo>
                <a:lnTo>
                  <a:pt x="158" y="233"/>
                </a:lnTo>
                <a:lnTo>
                  <a:pt x="158" y="244"/>
                </a:lnTo>
                <a:lnTo>
                  <a:pt x="158" y="254"/>
                </a:lnTo>
                <a:lnTo>
                  <a:pt x="158" y="264"/>
                </a:lnTo>
                <a:lnTo>
                  <a:pt x="149" y="264"/>
                </a:lnTo>
                <a:lnTo>
                  <a:pt x="149" y="274"/>
                </a:lnTo>
                <a:lnTo>
                  <a:pt x="139" y="285"/>
                </a:lnTo>
                <a:lnTo>
                  <a:pt x="139" y="295"/>
                </a:lnTo>
                <a:lnTo>
                  <a:pt x="139" y="305"/>
                </a:lnTo>
                <a:lnTo>
                  <a:pt x="130" y="305"/>
                </a:lnTo>
                <a:lnTo>
                  <a:pt x="102" y="334"/>
                </a:lnTo>
                <a:lnTo>
                  <a:pt x="83" y="355"/>
                </a:lnTo>
                <a:close/>
              </a:path>
            </a:pathLst>
          </a:custGeom>
          <a:solidFill>
            <a:srgbClr val="66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37"/>
          <p:cNvSpPr/>
          <p:nvPr/>
        </p:nvSpPr>
        <p:spPr>
          <a:xfrm>
            <a:off x="4873625" y="1353741"/>
            <a:ext cx="1192213" cy="847725"/>
          </a:xfrm>
          <a:custGeom>
            <a:avLst/>
            <a:gdLst/>
            <a:ahLst/>
            <a:cxnLst/>
            <a:rect l="l" t="t" r="r" b="b"/>
            <a:pathLst>
              <a:path w="194" h="202" extrusionOk="0">
                <a:moveTo>
                  <a:pt x="194" y="141"/>
                </a:moveTo>
                <a:lnTo>
                  <a:pt x="185" y="141"/>
                </a:lnTo>
                <a:lnTo>
                  <a:pt x="176" y="141"/>
                </a:lnTo>
                <a:lnTo>
                  <a:pt x="168" y="152"/>
                </a:lnTo>
                <a:lnTo>
                  <a:pt x="157" y="152"/>
                </a:lnTo>
                <a:lnTo>
                  <a:pt x="149" y="152"/>
                </a:lnTo>
                <a:lnTo>
                  <a:pt x="139" y="162"/>
                </a:lnTo>
                <a:lnTo>
                  <a:pt x="130" y="172"/>
                </a:lnTo>
                <a:lnTo>
                  <a:pt x="121" y="183"/>
                </a:lnTo>
                <a:lnTo>
                  <a:pt x="112" y="192"/>
                </a:lnTo>
                <a:lnTo>
                  <a:pt x="93" y="202"/>
                </a:lnTo>
                <a:lnTo>
                  <a:pt x="93" y="192"/>
                </a:lnTo>
                <a:lnTo>
                  <a:pt x="84" y="183"/>
                </a:lnTo>
                <a:lnTo>
                  <a:pt x="84" y="172"/>
                </a:lnTo>
                <a:lnTo>
                  <a:pt x="84" y="162"/>
                </a:lnTo>
                <a:lnTo>
                  <a:pt x="74" y="162"/>
                </a:lnTo>
                <a:lnTo>
                  <a:pt x="74" y="152"/>
                </a:lnTo>
                <a:lnTo>
                  <a:pt x="64" y="152"/>
                </a:lnTo>
                <a:lnTo>
                  <a:pt x="64" y="141"/>
                </a:lnTo>
                <a:lnTo>
                  <a:pt x="56" y="131"/>
                </a:lnTo>
                <a:lnTo>
                  <a:pt x="47" y="122"/>
                </a:lnTo>
                <a:lnTo>
                  <a:pt x="36" y="122"/>
                </a:lnTo>
                <a:lnTo>
                  <a:pt x="36" y="111"/>
                </a:lnTo>
                <a:lnTo>
                  <a:pt x="19" y="91"/>
                </a:lnTo>
                <a:lnTo>
                  <a:pt x="9" y="71"/>
                </a:lnTo>
                <a:lnTo>
                  <a:pt x="0" y="71"/>
                </a:lnTo>
                <a:lnTo>
                  <a:pt x="9" y="71"/>
                </a:lnTo>
                <a:lnTo>
                  <a:pt x="19" y="71"/>
                </a:lnTo>
                <a:lnTo>
                  <a:pt x="19" y="60"/>
                </a:lnTo>
                <a:lnTo>
                  <a:pt x="28" y="60"/>
                </a:lnTo>
                <a:lnTo>
                  <a:pt x="36" y="50"/>
                </a:lnTo>
                <a:lnTo>
                  <a:pt x="47" y="50"/>
                </a:lnTo>
                <a:lnTo>
                  <a:pt x="56" y="40"/>
                </a:lnTo>
                <a:lnTo>
                  <a:pt x="64" y="31"/>
                </a:lnTo>
                <a:lnTo>
                  <a:pt x="74" y="31"/>
                </a:lnTo>
                <a:lnTo>
                  <a:pt x="84" y="31"/>
                </a:lnTo>
                <a:lnTo>
                  <a:pt x="93" y="31"/>
                </a:lnTo>
                <a:lnTo>
                  <a:pt x="102" y="31"/>
                </a:lnTo>
                <a:lnTo>
                  <a:pt x="112" y="31"/>
                </a:lnTo>
                <a:lnTo>
                  <a:pt x="112" y="20"/>
                </a:lnTo>
                <a:lnTo>
                  <a:pt x="121" y="20"/>
                </a:lnTo>
                <a:lnTo>
                  <a:pt x="121" y="10"/>
                </a:lnTo>
                <a:lnTo>
                  <a:pt x="130" y="10"/>
                </a:lnTo>
                <a:lnTo>
                  <a:pt x="139" y="0"/>
                </a:lnTo>
                <a:lnTo>
                  <a:pt x="130" y="0"/>
                </a:lnTo>
                <a:lnTo>
                  <a:pt x="139" y="10"/>
                </a:lnTo>
                <a:lnTo>
                  <a:pt x="139" y="20"/>
                </a:lnTo>
                <a:lnTo>
                  <a:pt x="157" y="60"/>
                </a:lnTo>
                <a:lnTo>
                  <a:pt x="176" y="111"/>
                </a:lnTo>
                <a:lnTo>
                  <a:pt x="194" y="14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37"/>
          <p:cNvSpPr/>
          <p:nvPr/>
        </p:nvSpPr>
        <p:spPr>
          <a:xfrm>
            <a:off x="3959225" y="2756297"/>
            <a:ext cx="914400" cy="550069"/>
          </a:xfrm>
          <a:custGeom>
            <a:avLst/>
            <a:gdLst/>
            <a:ahLst/>
            <a:cxnLst/>
            <a:rect l="l" t="t" r="r" b="b"/>
            <a:pathLst>
              <a:path w="149" h="131" extrusionOk="0">
                <a:moveTo>
                  <a:pt x="149" y="10"/>
                </a:moveTo>
                <a:lnTo>
                  <a:pt x="149" y="19"/>
                </a:lnTo>
                <a:lnTo>
                  <a:pt x="149" y="31"/>
                </a:lnTo>
                <a:lnTo>
                  <a:pt x="149" y="41"/>
                </a:lnTo>
                <a:lnTo>
                  <a:pt x="140" y="50"/>
                </a:lnTo>
                <a:lnTo>
                  <a:pt x="140" y="61"/>
                </a:lnTo>
                <a:lnTo>
                  <a:pt x="140" y="70"/>
                </a:lnTo>
                <a:lnTo>
                  <a:pt x="130" y="70"/>
                </a:lnTo>
                <a:lnTo>
                  <a:pt x="130" y="90"/>
                </a:lnTo>
                <a:lnTo>
                  <a:pt x="130" y="100"/>
                </a:lnTo>
                <a:lnTo>
                  <a:pt x="130" y="121"/>
                </a:lnTo>
                <a:lnTo>
                  <a:pt x="122" y="131"/>
                </a:lnTo>
                <a:lnTo>
                  <a:pt x="112" y="131"/>
                </a:lnTo>
                <a:lnTo>
                  <a:pt x="102" y="131"/>
                </a:lnTo>
                <a:lnTo>
                  <a:pt x="93" y="131"/>
                </a:lnTo>
                <a:lnTo>
                  <a:pt x="84" y="131"/>
                </a:lnTo>
                <a:lnTo>
                  <a:pt x="84" y="121"/>
                </a:lnTo>
                <a:lnTo>
                  <a:pt x="84" y="110"/>
                </a:lnTo>
                <a:lnTo>
                  <a:pt x="93" y="110"/>
                </a:lnTo>
                <a:lnTo>
                  <a:pt x="93" y="100"/>
                </a:lnTo>
                <a:lnTo>
                  <a:pt x="93" y="90"/>
                </a:lnTo>
                <a:lnTo>
                  <a:pt x="84" y="90"/>
                </a:lnTo>
                <a:lnTo>
                  <a:pt x="75" y="90"/>
                </a:lnTo>
                <a:lnTo>
                  <a:pt x="64" y="90"/>
                </a:lnTo>
                <a:lnTo>
                  <a:pt x="56" y="90"/>
                </a:lnTo>
                <a:lnTo>
                  <a:pt x="47" y="90"/>
                </a:lnTo>
                <a:lnTo>
                  <a:pt x="37" y="90"/>
                </a:lnTo>
                <a:lnTo>
                  <a:pt x="28" y="79"/>
                </a:lnTo>
                <a:lnTo>
                  <a:pt x="19" y="79"/>
                </a:lnTo>
                <a:lnTo>
                  <a:pt x="9" y="79"/>
                </a:lnTo>
                <a:lnTo>
                  <a:pt x="9" y="70"/>
                </a:lnTo>
                <a:lnTo>
                  <a:pt x="0" y="70"/>
                </a:lnTo>
                <a:lnTo>
                  <a:pt x="0" y="61"/>
                </a:lnTo>
                <a:lnTo>
                  <a:pt x="9" y="61"/>
                </a:lnTo>
                <a:lnTo>
                  <a:pt x="9" y="50"/>
                </a:lnTo>
                <a:lnTo>
                  <a:pt x="19" y="50"/>
                </a:lnTo>
                <a:lnTo>
                  <a:pt x="28" y="41"/>
                </a:lnTo>
                <a:lnTo>
                  <a:pt x="37" y="41"/>
                </a:lnTo>
                <a:lnTo>
                  <a:pt x="47" y="31"/>
                </a:lnTo>
                <a:lnTo>
                  <a:pt x="56" y="19"/>
                </a:lnTo>
                <a:lnTo>
                  <a:pt x="56" y="10"/>
                </a:lnTo>
                <a:lnTo>
                  <a:pt x="64" y="10"/>
                </a:lnTo>
                <a:lnTo>
                  <a:pt x="75" y="0"/>
                </a:lnTo>
                <a:lnTo>
                  <a:pt x="84" y="0"/>
                </a:lnTo>
                <a:lnTo>
                  <a:pt x="93" y="10"/>
                </a:lnTo>
                <a:lnTo>
                  <a:pt x="102" y="10"/>
                </a:lnTo>
                <a:lnTo>
                  <a:pt x="112" y="10"/>
                </a:lnTo>
                <a:lnTo>
                  <a:pt x="122" y="10"/>
                </a:lnTo>
                <a:lnTo>
                  <a:pt x="130" y="10"/>
                </a:lnTo>
                <a:lnTo>
                  <a:pt x="130" y="0"/>
                </a:lnTo>
                <a:lnTo>
                  <a:pt x="140" y="0"/>
                </a:lnTo>
                <a:lnTo>
                  <a:pt x="149" y="0"/>
                </a:lnTo>
                <a:lnTo>
                  <a:pt x="149" y="10"/>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37"/>
          <p:cNvSpPr/>
          <p:nvPr/>
        </p:nvSpPr>
        <p:spPr>
          <a:xfrm>
            <a:off x="3276600" y="3053953"/>
            <a:ext cx="1252538" cy="764381"/>
          </a:xfrm>
          <a:custGeom>
            <a:avLst/>
            <a:gdLst/>
            <a:ahLst/>
            <a:cxnLst/>
            <a:rect l="l" t="t" r="r" b="b"/>
            <a:pathLst>
              <a:path w="204" h="182" extrusionOk="0">
                <a:moveTo>
                  <a:pt x="38" y="172"/>
                </a:moveTo>
                <a:lnTo>
                  <a:pt x="27" y="161"/>
                </a:lnTo>
                <a:lnTo>
                  <a:pt x="18" y="161"/>
                </a:lnTo>
                <a:lnTo>
                  <a:pt x="10" y="161"/>
                </a:lnTo>
                <a:lnTo>
                  <a:pt x="0" y="172"/>
                </a:lnTo>
                <a:lnTo>
                  <a:pt x="10" y="161"/>
                </a:lnTo>
                <a:lnTo>
                  <a:pt x="10" y="152"/>
                </a:lnTo>
                <a:lnTo>
                  <a:pt x="10" y="142"/>
                </a:lnTo>
                <a:lnTo>
                  <a:pt x="10" y="131"/>
                </a:lnTo>
                <a:lnTo>
                  <a:pt x="10" y="121"/>
                </a:lnTo>
                <a:lnTo>
                  <a:pt x="18" y="121"/>
                </a:lnTo>
                <a:lnTo>
                  <a:pt x="18" y="112"/>
                </a:lnTo>
                <a:lnTo>
                  <a:pt x="18" y="101"/>
                </a:lnTo>
                <a:lnTo>
                  <a:pt x="27" y="101"/>
                </a:lnTo>
                <a:lnTo>
                  <a:pt x="27" y="91"/>
                </a:lnTo>
                <a:lnTo>
                  <a:pt x="38" y="81"/>
                </a:lnTo>
                <a:lnTo>
                  <a:pt x="38" y="70"/>
                </a:lnTo>
                <a:lnTo>
                  <a:pt x="47" y="70"/>
                </a:lnTo>
                <a:lnTo>
                  <a:pt x="55" y="70"/>
                </a:lnTo>
                <a:lnTo>
                  <a:pt x="55" y="60"/>
                </a:lnTo>
                <a:lnTo>
                  <a:pt x="65" y="50"/>
                </a:lnTo>
                <a:lnTo>
                  <a:pt x="75" y="39"/>
                </a:lnTo>
                <a:lnTo>
                  <a:pt x="75" y="50"/>
                </a:lnTo>
                <a:lnTo>
                  <a:pt x="75" y="39"/>
                </a:lnTo>
                <a:lnTo>
                  <a:pt x="84" y="30"/>
                </a:lnTo>
                <a:lnTo>
                  <a:pt x="94" y="30"/>
                </a:lnTo>
                <a:lnTo>
                  <a:pt x="103" y="30"/>
                </a:lnTo>
                <a:lnTo>
                  <a:pt x="103" y="20"/>
                </a:lnTo>
                <a:lnTo>
                  <a:pt x="112" y="20"/>
                </a:lnTo>
                <a:lnTo>
                  <a:pt x="112" y="0"/>
                </a:lnTo>
                <a:lnTo>
                  <a:pt x="121" y="0"/>
                </a:lnTo>
                <a:lnTo>
                  <a:pt x="121" y="10"/>
                </a:lnTo>
                <a:lnTo>
                  <a:pt x="131" y="10"/>
                </a:lnTo>
                <a:lnTo>
                  <a:pt x="140" y="10"/>
                </a:lnTo>
                <a:lnTo>
                  <a:pt x="148" y="20"/>
                </a:lnTo>
                <a:lnTo>
                  <a:pt x="158" y="20"/>
                </a:lnTo>
                <a:lnTo>
                  <a:pt x="168" y="20"/>
                </a:lnTo>
                <a:lnTo>
                  <a:pt x="176" y="20"/>
                </a:lnTo>
                <a:lnTo>
                  <a:pt x="186" y="20"/>
                </a:lnTo>
                <a:lnTo>
                  <a:pt x="195" y="20"/>
                </a:lnTo>
                <a:lnTo>
                  <a:pt x="204" y="20"/>
                </a:lnTo>
                <a:lnTo>
                  <a:pt x="204" y="30"/>
                </a:lnTo>
                <a:lnTo>
                  <a:pt x="204" y="39"/>
                </a:lnTo>
                <a:lnTo>
                  <a:pt x="195" y="39"/>
                </a:lnTo>
                <a:lnTo>
                  <a:pt x="195" y="50"/>
                </a:lnTo>
                <a:lnTo>
                  <a:pt x="195" y="60"/>
                </a:lnTo>
                <a:lnTo>
                  <a:pt x="195" y="70"/>
                </a:lnTo>
                <a:lnTo>
                  <a:pt x="186" y="81"/>
                </a:lnTo>
                <a:lnTo>
                  <a:pt x="186" y="91"/>
                </a:lnTo>
                <a:lnTo>
                  <a:pt x="186" y="101"/>
                </a:lnTo>
                <a:lnTo>
                  <a:pt x="186" y="112"/>
                </a:lnTo>
                <a:lnTo>
                  <a:pt x="176" y="121"/>
                </a:lnTo>
                <a:lnTo>
                  <a:pt x="168" y="121"/>
                </a:lnTo>
                <a:lnTo>
                  <a:pt x="158" y="131"/>
                </a:lnTo>
                <a:lnTo>
                  <a:pt x="158" y="142"/>
                </a:lnTo>
                <a:lnTo>
                  <a:pt x="158" y="152"/>
                </a:lnTo>
                <a:lnTo>
                  <a:pt x="168" y="161"/>
                </a:lnTo>
                <a:lnTo>
                  <a:pt x="158" y="172"/>
                </a:lnTo>
                <a:lnTo>
                  <a:pt x="148" y="172"/>
                </a:lnTo>
                <a:lnTo>
                  <a:pt x="148" y="182"/>
                </a:lnTo>
                <a:lnTo>
                  <a:pt x="140" y="182"/>
                </a:lnTo>
                <a:lnTo>
                  <a:pt x="131" y="182"/>
                </a:lnTo>
                <a:lnTo>
                  <a:pt x="121" y="182"/>
                </a:lnTo>
                <a:lnTo>
                  <a:pt x="112" y="182"/>
                </a:lnTo>
                <a:lnTo>
                  <a:pt x="103" y="172"/>
                </a:lnTo>
                <a:lnTo>
                  <a:pt x="94" y="172"/>
                </a:lnTo>
                <a:lnTo>
                  <a:pt x="84" y="172"/>
                </a:lnTo>
                <a:lnTo>
                  <a:pt x="75" y="172"/>
                </a:lnTo>
                <a:lnTo>
                  <a:pt x="65" y="172"/>
                </a:lnTo>
                <a:lnTo>
                  <a:pt x="55" y="172"/>
                </a:lnTo>
                <a:lnTo>
                  <a:pt x="47" y="172"/>
                </a:lnTo>
                <a:lnTo>
                  <a:pt x="38" y="172"/>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37"/>
          <p:cNvSpPr/>
          <p:nvPr/>
        </p:nvSpPr>
        <p:spPr>
          <a:xfrm>
            <a:off x="3441700" y="4112419"/>
            <a:ext cx="1260475" cy="302419"/>
          </a:xfrm>
          <a:custGeom>
            <a:avLst/>
            <a:gdLst/>
            <a:ahLst/>
            <a:cxnLst/>
            <a:rect l="l" t="t" r="r" b="b"/>
            <a:pathLst>
              <a:path w="205" h="72" extrusionOk="0">
                <a:moveTo>
                  <a:pt x="205" y="52"/>
                </a:moveTo>
                <a:lnTo>
                  <a:pt x="196" y="61"/>
                </a:lnTo>
                <a:lnTo>
                  <a:pt x="196" y="72"/>
                </a:lnTo>
                <a:lnTo>
                  <a:pt x="186" y="72"/>
                </a:lnTo>
                <a:lnTo>
                  <a:pt x="177" y="72"/>
                </a:lnTo>
                <a:lnTo>
                  <a:pt x="168" y="72"/>
                </a:lnTo>
                <a:lnTo>
                  <a:pt x="168" y="61"/>
                </a:lnTo>
                <a:lnTo>
                  <a:pt x="159" y="61"/>
                </a:lnTo>
                <a:lnTo>
                  <a:pt x="149" y="61"/>
                </a:lnTo>
                <a:lnTo>
                  <a:pt x="140" y="61"/>
                </a:lnTo>
                <a:lnTo>
                  <a:pt x="131" y="61"/>
                </a:lnTo>
                <a:lnTo>
                  <a:pt x="121" y="61"/>
                </a:lnTo>
                <a:lnTo>
                  <a:pt x="112" y="61"/>
                </a:lnTo>
                <a:lnTo>
                  <a:pt x="103" y="61"/>
                </a:lnTo>
                <a:lnTo>
                  <a:pt x="92" y="61"/>
                </a:lnTo>
                <a:lnTo>
                  <a:pt x="83" y="61"/>
                </a:lnTo>
                <a:lnTo>
                  <a:pt x="75" y="61"/>
                </a:lnTo>
                <a:lnTo>
                  <a:pt x="66" y="72"/>
                </a:lnTo>
                <a:lnTo>
                  <a:pt x="56" y="72"/>
                </a:lnTo>
                <a:lnTo>
                  <a:pt x="56" y="61"/>
                </a:lnTo>
                <a:lnTo>
                  <a:pt x="47" y="61"/>
                </a:lnTo>
                <a:lnTo>
                  <a:pt x="47" y="52"/>
                </a:lnTo>
                <a:lnTo>
                  <a:pt x="38" y="52"/>
                </a:lnTo>
                <a:lnTo>
                  <a:pt x="38" y="42"/>
                </a:lnTo>
                <a:lnTo>
                  <a:pt x="28" y="31"/>
                </a:lnTo>
                <a:lnTo>
                  <a:pt x="19" y="31"/>
                </a:lnTo>
                <a:lnTo>
                  <a:pt x="10" y="31"/>
                </a:lnTo>
                <a:lnTo>
                  <a:pt x="0" y="21"/>
                </a:lnTo>
                <a:lnTo>
                  <a:pt x="0" y="11"/>
                </a:lnTo>
                <a:lnTo>
                  <a:pt x="0" y="0"/>
                </a:lnTo>
                <a:lnTo>
                  <a:pt x="75" y="21"/>
                </a:lnTo>
                <a:lnTo>
                  <a:pt x="121" y="31"/>
                </a:lnTo>
                <a:lnTo>
                  <a:pt x="205" y="42"/>
                </a:lnTo>
                <a:lnTo>
                  <a:pt x="205" y="52"/>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37"/>
          <p:cNvSpPr/>
          <p:nvPr/>
        </p:nvSpPr>
        <p:spPr>
          <a:xfrm>
            <a:off x="3441700" y="3730229"/>
            <a:ext cx="1260475" cy="558403"/>
          </a:xfrm>
          <a:custGeom>
            <a:avLst/>
            <a:gdLst/>
            <a:ahLst/>
            <a:cxnLst/>
            <a:rect l="l" t="t" r="r" b="b"/>
            <a:pathLst>
              <a:path w="205" h="133" extrusionOk="0">
                <a:moveTo>
                  <a:pt x="0" y="92"/>
                </a:moveTo>
                <a:lnTo>
                  <a:pt x="0" y="82"/>
                </a:lnTo>
                <a:lnTo>
                  <a:pt x="0" y="72"/>
                </a:lnTo>
                <a:lnTo>
                  <a:pt x="10" y="72"/>
                </a:lnTo>
                <a:lnTo>
                  <a:pt x="10" y="61"/>
                </a:lnTo>
                <a:lnTo>
                  <a:pt x="10" y="51"/>
                </a:lnTo>
                <a:lnTo>
                  <a:pt x="10" y="41"/>
                </a:lnTo>
                <a:lnTo>
                  <a:pt x="10" y="30"/>
                </a:lnTo>
                <a:lnTo>
                  <a:pt x="10" y="21"/>
                </a:lnTo>
                <a:lnTo>
                  <a:pt x="10" y="11"/>
                </a:lnTo>
                <a:lnTo>
                  <a:pt x="19" y="11"/>
                </a:lnTo>
                <a:lnTo>
                  <a:pt x="28" y="11"/>
                </a:lnTo>
                <a:lnTo>
                  <a:pt x="38" y="11"/>
                </a:lnTo>
                <a:lnTo>
                  <a:pt x="47" y="11"/>
                </a:lnTo>
                <a:lnTo>
                  <a:pt x="56" y="11"/>
                </a:lnTo>
                <a:lnTo>
                  <a:pt x="66" y="11"/>
                </a:lnTo>
                <a:lnTo>
                  <a:pt x="75" y="11"/>
                </a:lnTo>
                <a:lnTo>
                  <a:pt x="83" y="21"/>
                </a:lnTo>
                <a:lnTo>
                  <a:pt x="92" y="21"/>
                </a:lnTo>
                <a:lnTo>
                  <a:pt x="103" y="21"/>
                </a:lnTo>
                <a:lnTo>
                  <a:pt x="112" y="21"/>
                </a:lnTo>
                <a:lnTo>
                  <a:pt x="121" y="21"/>
                </a:lnTo>
                <a:lnTo>
                  <a:pt x="121" y="11"/>
                </a:lnTo>
                <a:lnTo>
                  <a:pt x="131" y="11"/>
                </a:lnTo>
                <a:lnTo>
                  <a:pt x="140" y="0"/>
                </a:lnTo>
                <a:lnTo>
                  <a:pt x="140" y="11"/>
                </a:lnTo>
                <a:lnTo>
                  <a:pt x="149" y="30"/>
                </a:lnTo>
                <a:lnTo>
                  <a:pt x="159" y="41"/>
                </a:lnTo>
                <a:lnTo>
                  <a:pt x="159" y="30"/>
                </a:lnTo>
                <a:lnTo>
                  <a:pt x="177" y="61"/>
                </a:lnTo>
                <a:lnTo>
                  <a:pt x="186" y="82"/>
                </a:lnTo>
                <a:lnTo>
                  <a:pt x="205" y="103"/>
                </a:lnTo>
                <a:lnTo>
                  <a:pt x="205" y="112"/>
                </a:lnTo>
                <a:lnTo>
                  <a:pt x="205" y="133"/>
                </a:lnTo>
                <a:lnTo>
                  <a:pt x="121" y="122"/>
                </a:lnTo>
                <a:lnTo>
                  <a:pt x="75" y="112"/>
                </a:lnTo>
                <a:lnTo>
                  <a:pt x="0" y="92"/>
                </a:lnTo>
                <a:close/>
              </a:path>
            </a:pathLst>
          </a:custGeom>
          <a:solidFill>
            <a:srgbClr val="80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37"/>
          <p:cNvSpPr/>
          <p:nvPr/>
        </p:nvSpPr>
        <p:spPr>
          <a:xfrm>
            <a:off x="3503613" y="1604963"/>
            <a:ext cx="1941512" cy="1663303"/>
          </a:xfrm>
          <a:custGeom>
            <a:avLst/>
            <a:gdLst/>
            <a:ahLst/>
            <a:cxnLst/>
            <a:rect l="l" t="t" r="r" b="b"/>
            <a:pathLst>
              <a:path w="316" h="396" extrusionOk="0">
                <a:moveTo>
                  <a:pt x="222" y="284"/>
                </a:moveTo>
                <a:lnTo>
                  <a:pt x="222" y="274"/>
                </a:lnTo>
                <a:lnTo>
                  <a:pt x="213" y="274"/>
                </a:lnTo>
                <a:lnTo>
                  <a:pt x="204" y="274"/>
                </a:lnTo>
                <a:lnTo>
                  <a:pt x="204" y="284"/>
                </a:lnTo>
                <a:lnTo>
                  <a:pt x="195" y="284"/>
                </a:lnTo>
                <a:lnTo>
                  <a:pt x="185" y="284"/>
                </a:lnTo>
                <a:lnTo>
                  <a:pt x="176" y="284"/>
                </a:lnTo>
                <a:lnTo>
                  <a:pt x="167" y="284"/>
                </a:lnTo>
                <a:lnTo>
                  <a:pt x="158" y="274"/>
                </a:lnTo>
                <a:lnTo>
                  <a:pt x="149" y="274"/>
                </a:lnTo>
                <a:lnTo>
                  <a:pt x="139" y="284"/>
                </a:lnTo>
                <a:lnTo>
                  <a:pt x="131" y="284"/>
                </a:lnTo>
                <a:lnTo>
                  <a:pt x="131" y="293"/>
                </a:lnTo>
                <a:lnTo>
                  <a:pt x="121" y="304"/>
                </a:lnTo>
                <a:lnTo>
                  <a:pt x="111" y="315"/>
                </a:lnTo>
                <a:lnTo>
                  <a:pt x="102" y="315"/>
                </a:lnTo>
                <a:lnTo>
                  <a:pt x="93" y="324"/>
                </a:lnTo>
                <a:lnTo>
                  <a:pt x="83" y="324"/>
                </a:lnTo>
                <a:lnTo>
                  <a:pt x="83" y="335"/>
                </a:lnTo>
                <a:lnTo>
                  <a:pt x="73" y="335"/>
                </a:lnTo>
                <a:lnTo>
                  <a:pt x="73" y="344"/>
                </a:lnTo>
                <a:lnTo>
                  <a:pt x="73" y="365"/>
                </a:lnTo>
                <a:lnTo>
                  <a:pt x="65" y="365"/>
                </a:lnTo>
                <a:lnTo>
                  <a:pt x="65" y="375"/>
                </a:lnTo>
                <a:lnTo>
                  <a:pt x="56" y="375"/>
                </a:lnTo>
                <a:lnTo>
                  <a:pt x="46" y="375"/>
                </a:lnTo>
                <a:lnTo>
                  <a:pt x="37" y="385"/>
                </a:lnTo>
                <a:lnTo>
                  <a:pt x="37" y="396"/>
                </a:lnTo>
                <a:lnTo>
                  <a:pt x="28" y="385"/>
                </a:lnTo>
                <a:lnTo>
                  <a:pt x="28" y="375"/>
                </a:lnTo>
                <a:lnTo>
                  <a:pt x="18" y="365"/>
                </a:lnTo>
                <a:lnTo>
                  <a:pt x="9" y="354"/>
                </a:lnTo>
                <a:lnTo>
                  <a:pt x="9" y="344"/>
                </a:lnTo>
                <a:lnTo>
                  <a:pt x="0" y="344"/>
                </a:lnTo>
                <a:lnTo>
                  <a:pt x="0" y="335"/>
                </a:lnTo>
                <a:lnTo>
                  <a:pt x="0" y="324"/>
                </a:lnTo>
                <a:lnTo>
                  <a:pt x="9" y="293"/>
                </a:lnTo>
                <a:lnTo>
                  <a:pt x="9" y="274"/>
                </a:lnTo>
                <a:lnTo>
                  <a:pt x="9" y="253"/>
                </a:lnTo>
                <a:lnTo>
                  <a:pt x="9" y="233"/>
                </a:lnTo>
                <a:lnTo>
                  <a:pt x="9" y="213"/>
                </a:lnTo>
                <a:lnTo>
                  <a:pt x="18" y="183"/>
                </a:lnTo>
                <a:lnTo>
                  <a:pt x="18" y="172"/>
                </a:lnTo>
                <a:lnTo>
                  <a:pt x="18" y="142"/>
                </a:lnTo>
                <a:lnTo>
                  <a:pt x="28" y="122"/>
                </a:lnTo>
                <a:lnTo>
                  <a:pt x="37" y="111"/>
                </a:lnTo>
                <a:lnTo>
                  <a:pt x="37" y="101"/>
                </a:lnTo>
                <a:lnTo>
                  <a:pt x="46" y="80"/>
                </a:lnTo>
                <a:lnTo>
                  <a:pt x="56" y="70"/>
                </a:lnTo>
                <a:lnTo>
                  <a:pt x="56" y="61"/>
                </a:lnTo>
                <a:lnTo>
                  <a:pt x="65" y="50"/>
                </a:lnTo>
                <a:lnTo>
                  <a:pt x="73" y="50"/>
                </a:lnTo>
                <a:lnTo>
                  <a:pt x="83" y="50"/>
                </a:lnTo>
                <a:lnTo>
                  <a:pt x="93" y="50"/>
                </a:lnTo>
                <a:lnTo>
                  <a:pt x="102" y="41"/>
                </a:lnTo>
                <a:lnTo>
                  <a:pt x="102" y="31"/>
                </a:lnTo>
                <a:lnTo>
                  <a:pt x="111" y="20"/>
                </a:lnTo>
                <a:lnTo>
                  <a:pt x="121" y="20"/>
                </a:lnTo>
                <a:lnTo>
                  <a:pt x="131" y="20"/>
                </a:lnTo>
                <a:lnTo>
                  <a:pt x="139" y="20"/>
                </a:lnTo>
                <a:lnTo>
                  <a:pt x="149" y="20"/>
                </a:lnTo>
                <a:lnTo>
                  <a:pt x="158" y="20"/>
                </a:lnTo>
                <a:lnTo>
                  <a:pt x="167" y="10"/>
                </a:lnTo>
                <a:lnTo>
                  <a:pt x="176" y="10"/>
                </a:lnTo>
                <a:lnTo>
                  <a:pt x="185" y="10"/>
                </a:lnTo>
                <a:lnTo>
                  <a:pt x="185" y="0"/>
                </a:lnTo>
                <a:lnTo>
                  <a:pt x="195" y="0"/>
                </a:lnTo>
                <a:lnTo>
                  <a:pt x="195" y="10"/>
                </a:lnTo>
                <a:lnTo>
                  <a:pt x="204" y="10"/>
                </a:lnTo>
                <a:lnTo>
                  <a:pt x="213" y="10"/>
                </a:lnTo>
                <a:lnTo>
                  <a:pt x="222" y="10"/>
                </a:lnTo>
                <a:lnTo>
                  <a:pt x="231" y="10"/>
                </a:lnTo>
                <a:lnTo>
                  <a:pt x="242" y="31"/>
                </a:lnTo>
                <a:lnTo>
                  <a:pt x="260" y="50"/>
                </a:lnTo>
                <a:lnTo>
                  <a:pt x="260" y="61"/>
                </a:lnTo>
                <a:lnTo>
                  <a:pt x="270" y="61"/>
                </a:lnTo>
                <a:lnTo>
                  <a:pt x="279" y="70"/>
                </a:lnTo>
                <a:lnTo>
                  <a:pt x="288" y="80"/>
                </a:lnTo>
                <a:lnTo>
                  <a:pt x="288" y="92"/>
                </a:lnTo>
                <a:lnTo>
                  <a:pt x="297" y="92"/>
                </a:lnTo>
                <a:lnTo>
                  <a:pt x="297" y="101"/>
                </a:lnTo>
                <a:lnTo>
                  <a:pt x="307" y="101"/>
                </a:lnTo>
                <a:lnTo>
                  <a:pt x="307" y="111"/>
                </a:lnTo>
                <a:lnTo>
                  <a:pt x="307" y="122"/>
                </a:lnTo>
                <a:lnTo>
                  <a:pt x="316" y="132"/>
                </a:lnTo>
                <a:lnTo>
                  <a:pt x="316" y="142"/>
                </a:lnTo>
                <a:lnTo>
                  <a:pt x="316" y="152"/>
                </a:lnTo>
                <a:lnTo>
                  <a:pt x="316" y="162"/>
                </a:lnTo>
                <a:lnTo>
                  <a:pt x="307" y="172"/>
                </a:lnTo>
                <a:lnTo>
                  <a:pt x="307" y="183"/>
                </a:lnTo>
                <a:lnTo>
                  <a:pt x="297" y="193"/>
                </a:lnTo>
                <a:lnTo>
                  <a:pt x="288" y="203"/>
                </a:lnTo>
                <a:lnTo>
                  <a:pt x="288" y="213"/>
                </a:lnTo>
                <a:lnTo>
                  <a:pt x="279" y="223"/>
                </a:lnTo>
                <a:lnTo>
                  <a:pt x="270" y="223"/>
                </a:lnTo>
                <a:lnTo>
                  <a:pt x="270" y="233"/>
                </a:lnTo>
                <a:lnTo>
                  <a:pt x="260" y="233"/>
                </a:lnTo>
                <a:lnTo>
                  <a:pt x="260" y="243"/>
                </a:lnTo>
                <a:lnTo>
                  <a:pt x="251" y="253"/>
                </a:lnTo>
                <a:lnTo>
                  <a:pt x="242" y="253"/>
                </a:lnTo>
                <a:lnTo>
                  <a:pt x="242" y="263"/>
                </a:lnTo>
                <a:lnTo>
                  <a:pt x="231" y="263"/>
                </a:lnTo>
                <a:lnTo>
                  <a:pt x="231" y="274"/>
                </a:lnTo>
                <a:lnTo>
                  <a:pt x="222" y="274"/>
                </a:lnTo>
                <a:lnTo>
                  <a:pt x="222" y="284"/>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1" name="Google Shape;631;p37"/>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37"/>
          <p:cNvSpPr txBox="1"/>
          <p:nvPr/>
        </p:nvSpPr>
        <p:spPr>
          <a:xfrm>
            <a:off x="6607048" y="1151335"/>
            <a:ext cx="4860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Santa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Maria </a:t>
            </a:r>
            <a:r>
              <a:rPr lang="pt-BR" sz="900">
                <a:solidFill>
                  <a:schemeClr val="dk1"/>
                </a:solidFill>
                <a:latin typeface="Calibri"/>
                <a:ea typeface="Calibri"/>
                <a:cs typeface="Calibri"/>
                <a:sym typeface="Calibri"/>
              </a:rPr>
              <a:t>5.689</a:t>
            </a:r>
            <a:endParaRPr sz="900" b="0" i="0" u="none" strike="noStrike" cap="none">
              <a:solidFill>
                <a:srgbClr val="000000"/>
              </a:solidFill>
              <a:latin typeface="Arial"/>
              <a:ea typeface="Arial"/>
              <a:cs typeface="Arial"/>
              <a:sym typeface="Arial"/>
            </a:endParaRPr>
          </a:p>
        </p:txBody>
      </p:sp>
      <p:sp>
        <p:nvSpPr>
          <p:cNvPr id="633" name="Google Shape;633;p37"/>
          <p:cNvSpPr txBox="1"/>
          <p:nvPr/>
        </p:nvSpPr>
        <p:spPr>
          <a:xfrm>
            <a:off x="7190069" y="1804560"/>
            <a:ext cx="729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São Pedro </a:t>
            </a:r>
            <a:r>
              <a:rPr lang="pt-BR" sz="900">
                <a:solidFill>
                  <a:schemeClr val="dk1"/>
                </a:solidFill>
                <a:latin typeface="Calibri"/>
                <a:ea typeface="Calibri"/>
                <a:cs typeface="Calibri"/>
                <a:sym typeface="Calibri"/>
              </a:rPr>
              <a:t>5.889</a:t>
            </a:r>
            <a:endParaRPr sz="900" b="0" i="0" u="none" strike="noStrike" cap="none">
              <a:solidFill>
                <a:srgbClr val="000000"/>
              </a:solidFill>
              <a:latin typeface="Arial"/>
              <a:ea typeface="Arial"/>
              <a:cs typeface="Arial"/>
              <a:sym typeface="Arial"/>
            </a:endParaRPr>
          </a:p>
        </p:txBody>
      </p:sp>
      <p:sp>
        <p:nvSpPr>
          <p:cNvPr id="634" name="Google Shape;634;p37"/>
          <p:cNvSpPr txBox="1"/>
          <p:nvPr/>
        </p:nvSpPr>
        <p:spPr>
          <a:xfrm>
            <a:off x="6315820" y="2066306"/>
            <a:ext cx="9957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São Paulo 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Potengi </a:t>
            </a:r>
            <a:r>
              <a:rPr lang="pt-BR" sz="900">
                <a:solidFill>
                  <a:schemeClr val="dk1"/>
                </a:solidFill>
                <a:latin typeface="Calibri"/>
                <a:ea typeface="Calibri"/>
                <a:cs typeface="Calibri"/>
                <a:sym typeface="Calibri"/>
              </a:rPr>
              <a:t>17.858</a:t>
            </a:r>
            <a:endParaRPr sz="900" b="0" i="0" u="none" strike="noStrike" cap="none">
              <a:solidFill>
                <a:srgbClr val="000000"/>
              </a:solidFill>
              <a:latin typeface="Arial"/>
              <a:ea typeface="Arial"/>
              <a:cs typeface="Arial"/>
              <a:sym typeface="Arial"/>
            </a:endParaRPr>
          </a:p>
        </p:txBody>
      </p:sp>
      <p:sp>
        <p:nvSpPr>
          <p:cNvPr id="635" name="Google Shape;635;p37"/>
          <p:cNvSpPr txBox="1"/>
          <p:nvPr/>
        </p:nvSpPr>
        <p:spPr>
          <a:xfrm>
            <a:off x="7452040" y="2344620"/>
            <a:ext cx="75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Bom Jesus</a:t>
            </a:r>
            <a:r>
              <a:rPr lang="pt-BR" sz="900">
                <a:solidFill>
                  <a:schemeClr val="dk1"/>
                </a:solidFill>
                <a:latin typeface="Calibri"/>
                <a:ea typeface="Calibri"/>
                <a:cs typeface="Calibri"/>
                <a:sym typeface="Calibri"/>
              </a:rPr>
              <a:t>11.270</a:t>
            </a:r>
            <a:endParaRPr sz="900" b="0" i="0" u="none" strike="noStrike" cap="none">
              <a:solidFill>
                <a:srgbClr val="000000"/>
              </a:solidFill>
              <a:latin typeface="Arial"/>
              <a:ea typeface="Arial"/>
              <a:cs typeface="Arial"/>
              <a:sym typeface="Arial"/>
            </a:endParaRPr>
          </a:p>
        </p:txBody>
      </p:sp>
      <p:sp>
        <p:nvSpPr>
          <p:cNvPr id="636" name="Google Shape;636;p37"/>
          <p:cNvSpPr txBox="1"/>
          <p:nvPr/>
        </p:nvSpPr>
        <p:spPr>
          <a:xfrm>
            <a:off x="7273119" y="2888817"/>
            <a:ext cx="518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Boa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Saúde </a:t>
            </a:r>
            <a:r>
              <a:rPr lang="pt-BR" sz="900">
                <a:solidFill>
                  <a:schemeClr val="dk1"/>
                </a:solidFill>
                <a:latin typeface="Calibri"/>
                <a:ea typeface="Calibri"/>
                <a:cs typeface="Calibri"/>
                <a:sym typeface="Calibri"/>
              </a:rPr>
              <a:t>10.275</a:t>
            </a:r>
            <a:endParaRPr sz="700" b="0" i="0" u="none" strike="noStrike" cap="none">
              <a:solidFill>
                <a:srgbClr val="000000"/>
              </a:solidFill>
              <a:latin typeface="Arial"/>
              <a:ea typeface="Arial"/>
              <a:cs typeface="Arial"/>
              <a:sym typeface="Arial"/>
            </a:endParaRPr>
          </a:p>
        </p:txBody>
      </p:sp>
      <p:sp>
        <p:nvSpPr>
          <p:cNvPr id="637" name="Google Shape;637;p37"/>
          <p:cNvSpPr txBox="1"/>
          <p:nvPr/>
        </p:nvSpPr>
        <p:spPr>
          <a:xfrm>
            <a:off x="6892773" y="2456769"/>
            <a:ext cx="672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Sen.Eloi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de Souza</a:t>
            </a:r>
            <a:endParaRPr sz="1400" b="0" i="0" u="none" strike="noStrike" cap="none">
              <a:solidFill>
                <a:srgbClr val="000000"/>
              </a:solidFill>
              <a:latin typeface="Arial"/>
              <a:ea typeface="Arial"/>
              <a:cs typeface="Arial"/>
              <a:sym typeface="Arial"/>
            </a:endParaRPr>
          </a:p>
        </p:txBody>
      </p:sp>
      <p:sp>
        <p:nvSpPr>
          <p:cNvPr id="638" name="Google Shape;638;p37"/>
          <p:cNvSpPr txBox="1"/>
          <p:nvPr/>
        </p:nvSpPr>
        <p:spPr>
          <a:xfrm>
            <a:off x="6004765" y="3003947"/>
            <a:ext cx="614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Tangará </a:t>
            </a:r>
            <a:r>
              <a:rPr lang="pt-BR" sz="900">
                <a:solidFill>
                  <a:schemeClr val="dk1"/>
                </a:solidFill>
                <a:latin typeface="Calibri"/>
                <a:ea typeface="Calibri"/>
                <a:cs typeface="Calibri"/>
                <a:sym typeface="Calibri"/>
              </a:rPr>
              <a:t>16.008</a:t>
            </a:r>
            <a:endParaRPr sz="900" b="0" i="0" u="none" strike="noStrike" cap="none">
              <a:solidFill>
                <a:srgbClr val="000000"/>
              </a:solidFill>
              <a:latin typeface="Arial"/>
              <a:ea typeface="Arial"/>
              <a:cs typeface="Arial"/>
              <a:sym typeface="Arial"/>
            </a:endParaRPr>
          </a:p>
        </p:txBody>
      </p:sp>
      <p:sp>
        <p:nvSpPr>
          <p:cNvPr id="639" name="Google Shape;639;p37"/>
          <p:cNvSpPr txBox="1"/>
          <p:nvPr/>
        </p:nvSpPr>
        <p:spPr>
          <a:xfrm>
            <a:off x="5144936" y="1707356"/>
            <a:ext cx="819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Rui Barbosa </a:t>
            </a:r>
            <a:r>
              <a:rPr lang="pt-BR" sz="900">
                <a:solidFill>
                  <a:schemeClr val="dk1"/>
                </a:solidFill>
                <a:latin typeface="Calibri"/>
                <a:ea typeface="Calibri"/>
                <a:cs typeface="Calibri"/>
                <a:sym typeface="Calibri"/>
              </a:rPr>
              <a:t>3.763</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a:solidFill>
                <a:schemeClr val="dk1"/>
              </a:solidFill>
              <a:latin typeface="Calibri"/>
              <a:ea typeface="Calibri"/>
              <a:cs typeface="Calibri"/>
              <a:sym typeface="Calibri"/>
            </a:endParaRPr>
          </a:p>
        </p:txBody>
      </p:sp>
      <p:sp>
        <p:nvSpPr>
          <p:cNvPr id="640" name="Google Shape;640;p37"/>
          <p:cNvSpPr txBox="1"/>
          <p:nvPr/>
        </p:nvSpPr>
        <p:spPr>
          <a:xfrm>
            <a:off x="3950043" y="2247900"/>
            <a:ext cx="7170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São Tomé </a:t>
            </a:r>
            <a:r>
              <a:rPr lang="pt-BR" sz="900">
                <a:solidFill>
                  <a:schemeClr val="dk1"/>
                </a:solidFill>
                <a:latin typeface="Calibri"/>
                <a:ea typeface="Calibri"/>
                <a:cs typeface="Calibri"/>
                <a:sym typeface="Calibri"/>
              </a:rPr>
              <a:t>11.053</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a:solidFill>
                <a:schemeClr val="dk1"/>
              </a:solidFill>
              <a:latin typeface="Calibri"/>
              <a:ea typeface="Calibri"/>
              <a:cs typeface="Calibri"/>
              <a:sym typeface="Calibri"/>
            </a:endParaRPr>
          </a:p>
        </p:txBody>
      </p:sp>
      <p:sp>
        <p:nvSpPr>
          <p:cNvPr id="641" name="Google Shape;641;p37"/>
          <p:cNvSpPr txBox="1"/>
          <p:nvPr/>
        </p:nvSpPr>
        <p:spPr>
          <a:xfrm rot="-2211997">
            <a:off x="5360182" y="1991073"/>
            <a:ext cx="1046580" cy="2404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Times New Roman"/>
                <a:ea typeface="Times New Roman"/>
                <a:cs typeface="Times New Roman"/>
                <a:sym typeface="Times New Roman"/>
              </a:rPr>
              <a:t>Barcelona </a:t>
            </a:r>
            <a:r>
              <a:rPr lang="pt-BR" sz="900">
                <a:solidFill>
                  <a:schemeClr val="dk1"/>
                </a:solidFill>
                <a:latin typeface="Calibri"/>
                <a:ea typeface="Calibri"/>
                <a:cs typeface="Calibri"/>
                <a:sym typeface="Calibri"/>
              </a:rPr>
              <a:t>4.605</a:t>
            </a:r>
            <a:endParaRPr sz="900" b="0" i="0" u="none" strike="noStrike" cap="none">
              <a:solidFill>
                <a:srgbClr val="000000"/>
              </a:solidFill>
              <a:latin typeface="Arial"/>
              <a:ea typeface="Arial"/>
              <a:cs typeface="Arial"/>
              <a:sym typeface="Arial"/>
            </a:endParaRPr>
          </a:p>
        </p:txBody>
      </p:sp>
      <p:sp>
        <p:nvSpPr>
          <p:cNvPr id="642" name="Google Shape;642;p37"/>
          <p:cNvSpPr txBox="1"/>
          <p:nvPr/>
        </p:nvSpPr>
        <p:spPr>
          <a:xfrm>
            <a:off x="5822900" y="2360269"/>
            <a:ext cx="692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Lagoa 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Velhos </a:t>
            </a:r>
            <a:r>
              <a:rPr lang="pt-BR" sz="900">
                <a:solidFill>
                  <a:schemeClr val="dk1"/>
                </a:solidFill>
                <a:latin typeface="Calibri"/>
                <a:ea typeface="Calibri"/>
                <a:cs typeface="Calibri"/>
                <a:sym typeface="Calibri"/>
              </a:rPr>
              <a:t>2.732</a:t>
            </a:r>
            <a:endParaRPr sz="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a:solidFill>
                <a:schemeClr val="dk1"/>
              </a:solidFill>
              <a:latin typeface="Calibri"/>
              <a:ea typeface="Calibri"/>
              <a:cs typeface="Calibri"/>
              <a:sym typeface="Calibri"/>
            </a:endParaRPr>
          </a:p>
        </p:txBody>
      </p:sp>
      <p:sp>
        <p:nvSpPr>
          <p:cNvPr id="643" name="Google Shape;643;p37"/>
          <p:cNvSpPr txBox="1"/>
          <p:nvPr/>
        </p:nvSpPr>
        <p:spPr>
          <a:xfrm>
            <a:off x="6660232" y="2723655"/>
            <a:ext cx="5502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Serra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Caiada</a:t>
            </a:r>
            <a:endParaRPr sz="9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pt-BR" sz="900">
                <a:solidFill>
                  <a:schemeClr val="dk1"/>
                </a:solidFill>
                <a:latin typeface="Calibri"/>
                <a:ea typeface="Calibri"/>
                <a:cs typeface="Calibri"/>
                <a:sym typeface="Calibri"/>
              </a:rPr>
              <a:t>10.646</a:t>
            </a:r>
            <a:endParaRPr sz="200">
              <a:solidFill>
                <a:schemeClr val="dk1"/>
              </a:solidFill>
              <a:latin typeface="Calibri"/>
              <a:ea typeface="Calibri"/>
              <a:cs typeface="Calibri"/>
              <a:sym typeface="Calibri"/>
            </a:endParaRPr>
          </a:p>
        </p:txBody>
      </p:sp>
      <p:sp>
        <p:nvSpPr>
          <p:cNvPr id="644" name="Google Shape;644;p37"/>
          <p:cNvSpPr txBox="1"/>
          <p:nvPr/>
        </p:nvSpPr>
        <p:spPr>
          <a:xfrm>
            <a:off x="6610074" y="3536889"/>
            <a:ext cx="845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São José</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Campestre</a:t>
            </a:r>
            <a:r>
              <a:rPr lang="pt-BR" sz="900">
                <a:solidFill>
                  <a:schemeClr val="dk1"/>
                </a:solidFill>
                <a:latin typeface="Calibri"/>
                <a:ea typeface="Calibri"/>
                <a:cs typeface="Calibri"/>
                <a:sym typeface="Calibri"/>
              </a:rPr>
              <a:t>12.901</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a:solidFill>
                <a:schemeClr val="dk1"/>
              </a:solidFill>
              <a:latin typeface="Calibri"/>
              <a:ea typeface="Calibri"/>
              <a:cs typeface="Calibri"/>
              <a:sym typeface="Calibri"/>
            </a:endParaRPr>
          </a:p>
        </p:txBody>
      </p:sp>
      <p:sp>
        <p:nvSpPr>
          <p:cNvPr id="645" name="Google Shape;645;p37"/>
          <p:cNvSpPr txBox="1"/>
          <p:nvPr/>
        </p:nvSpPr>
        <p:spPr>
          <a:xfrm>
            <a:off x="4811538" y="3259864"/>
            <a:ext cx="859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Santa Cruz: </a:t>
            </a:r>
            <a:r>
              <a:rPr lang="pt-BR" sz="900">
                <a:solidFill>
                  <a:schemeClr val="dk1"/>
                </a:solidFill>
                <a:latin typeface="Calibri"/>
                <a:ea typeface="Calibri"/>
                <a:cs typeface="Calibri"/>
                <a:sym typeface="Calibri"/>
              </a:rPr>
              <a:t>15.398</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a:solidFill>
                <a:schemeClr val="dk1"/>
              </a:solidFill>
              <a:latin typeface="Calibri"/>
              <a:ea typeface="Calibri"/>
              <a:cs typeface="Calibri"/>
              <a:sym typeface="Calibri"/>
            </a:endParaRPr>
          </a:p>
        </p:txBody>
      </p:sp>
      <p:sp>
        <p:nvSpPr>
          <p:cNvPr id="646" name="Google Shape;646;p37"/>
          <p:cNvSpPr txBox="1"/>
          <p:nvPr/>
        </p:nvSpPr>
        <p:spPr>
          <a:xfrm>
            <a:off x="4153646" y="2787253"/>
            <a:ext cx="633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Lajes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Pintadas </a:t>
            </a:r>
            <a:r>
              <a:rPr lang="pt-BR" sz="900">
                <a:solidFill>
                  <a:schemeClr val="dk1"/>
                </a:solidFill>
                <a:latin typeface="Calibri"/>
                <a:ea typeface="Calibri"/>
                <a:cs typeface="Calibri"/>
                <a:sym typeface="Calibri"/>
              </a:rPr>
              <a:t>2.732</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a:solidFill>
                <a:schemeClr val="dk1"/>
              </a:solidFill>
              <a:latin typeface="Calibri"/>
              <a:ea typeface="Calibri"/>
              <a:cs typeface="Calibri"/>
              <a:sym typeface="Calibri"/>
            </a:endParaRPr>
          </a:p>
        </p:txBody>
      </p:sp>
      <p:sp>
        <p:nvSpPr>
          <p:cNvPr id="647" name="Google Shape;647;p37"/>
          <p:cNvSpPr txBox="1"/>
          <p:nvPr/>
        </p:nvSpPr>
        <p:spPr>
          <a:xfrm>
            <a:off x="3635896" y="3320865"/>
            <a:ext cx="6528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Campo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Redondo </a:t>
            </a:r>
            <a:r>
              <a:rPr lang="pt-BR" sz="900">
                <a:solidFill>
                  <a:schemeClr val="dk1"/>
                </a:solidFill>
                <a:latin typeface="Calibri"/>
                <a:ea typeface="Calibri"/>
                <a:cs typeface="Calibri"/>
                <a:sym typeface="Calibri"/>
              </a:rPr>
              <a:t>11.363</a:t>
            </a:r>
            <a:endParaRPr sz="900" b="0" i="0" u="none" strike="noStrike" cap="none">
              <a:solidFill>
                <a:srgbClr val="000000"/>
              </a:solidFill>
              <a:latin typeface="Arial"/>
              <a:ea typeface="Arial"/>
              <a:cs typeface="Arial"/>
              <a:sym typeface="Arial"/>
            </a:endParaRPr>
          </a:p>
        </p:txBody>
      </p:sp>
      <p:sp>
        <p:nvSpPr>
          <p:cNvPr id="648" name="Google Shape;648;p37"/>
          <p:cNvSpPr txBox="1"/>
          <p:nvPr/>
        </p:nvSpPr>
        <p:spPr>
          <a:xfrm>
            <a:off x="3805238" y="3954066"/>
            <a:ext cx="8322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Cel.Ezequie </a:t>
            </a:r>
            <a:r>
              <a:rPr lang="pt-BR" sz="900">
                <a:solidFill>
                  <a:schemeClr val="dk1"/>
                </a:solidFill>
                <a:latin typeface="Calibri"/>
                <a:ea typeface="Calibri"/>
                <a:cs typeface="Calibri"/>
                <a:sym typeface="Calibri"/>
              </a:rPr>
              <a:t>5.405</a:t>
            </a:r>
            <a:endParaRPr sz="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l</a:t>
            </a:r>
            <a:endParaRPr sz="900" b="0" i="0" u="none" strike="noStrike" cap="none">
              <a:solidFill>
                <a:schemeClr val="dk1"/>
              </a:solidFill>
              <a:latin typeface="Calibri"/>
              <a:ea typeface="Calibri"/>
              <a:cs typeface="Calibri"/>
              <a:sym typeface="Calibri"/>
            </a:endParaRPr>
          </a:p>
        </p:txBody>
      </p:sp>
      <p:sp>
        <p:nvSpPr>
          <p:cNvPr id="649" name="Google Shape;649;p37"/>
          <p:cNvSpPr txBox="1"/>
          <p:nvPr/>
        </p:nvSpPr>
        <p:spPr>
          <a:xfrm>
            <a:off x="3658718" y="4236244"/>
            <a:ext cx="5565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Jaçanã </a:t>
            </a:r>
            <a:r>
              <a:rPr lang="pt-BR" sz="900">
                <a:solidFill>
                  <a:schemeClr val="dk1"/>
                </a:solidFill>
                <a:latin typeface="Calibri"/>
                <a:ea typeface="Calibri"/>
                <a:cs typeface="Calibri"/>
                <a:sym typeface="Calibri"/>
              </a:rPr>
              <a:t>9.341</a:t>
            </a: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a:solidFill>
                <a:schemeClr val="dk1"/>
              </a:solidFill>
              <a:latin typeface="Calibri"/>
              <a:ea typeface="Calibri"/>
              <a:cs typeface="Calibri"/>
              <a:sym typeface="Calibri"/>
            </a:endParaRPr>
          </a:p>
        </p:txBody>
      </p:sp>
      <p:sp>
        <p:nvSpPr>
          <p:cNvPr id="650" name="Google Shape;650;p37"/>
          <p:cNvSpPr txBox="1"/>
          <p:nvPr/>
        </p:nvSpPr>
        <p:spPr>
          <a:xfrm>
            <a:off x="4625975" y="4023122"/>
            <a:ext cx="6078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S.Bento</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do Trairi 3.909</a:t>
            </a:r>
            <a:endParaRPr sz="1400" b="0" i="0" u="none" strike="noStrike" cap="none">
              <a:solidFill>
                <a:srgbClr val="000000"/>
              </a:solidFill>
              <a:latin typeface="Arial"/>
              <a:ea typeface="Arial"/>
              <a:cs typeface="Arial"/>
              <a:sym typeface="Arial"/>
            </a:endParaRPr>
          </a:p>
        </p:txBody>
      </p:sp>
      <p:sp>
        <p:nvSpPr>
          <p:cNvPr id="651" name="Google Shape;651;p37"/>
          <p:cNvSpPr txBox="1"/>
          <p:nvPr/>
        </p:nvSpPr>
        <p:spPr>
          <a:xfrm>
            <a:off x="5589894" y="4245769"/>
            <a:ext cx="396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Japi </a:t>
            </a:r>
            <a:r>
              <a:rPr lang="pt-BR" sz="900">
                <a:solidFill>
                  <a:schemeClr val="dk1"/>
                </a:solidFill>
                <a:latin typeface="Calibri"/>
                <a:ea typeface="Calibri"/>
                <a:cs typeface="Calibri"/>
                <a:sym typeface="Calibri"/>
              </a:rPr>
              <a:t>4.935</a:t>
            </a:r>
            <a:endParaRPr sz="900" b="0" i="0" u="none" strike="noStrike" cap="none">
              <a:solidFill>
                <a:srgbClr val="000000"/>
              </a:solidFill>
              <a:latin typeface="Arial"/>
              <a:ea typeface="Arial"/>
              <a:cs typeface="Arial"/>
              <a:sym typeface="Arial"/>
            </a:endParaRPr>
          </a:p>
        </p:txBody>
      </p:sp>
      <p:sp>
        <p:nvSpPr>
          <p:cNvPr id="652" name="Google Shape;652;p37"/>
          <p:cNvSpPr txBox="1"/>
          <p:nvPr/>
        </p:nvSpPr>
        <p:spPr>
          <a:xfrm>
            <a:off x="5245443" y="2679762"/>
            <a:ext cx="717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Sítio Novo 5600</a:t>
            </a:r>
            <a:endParaRPr sz="1400" b="0" i="0" u="none" strike="noStrike" cap="none">
              <a:solidFill>
                <a:srgbClr val="000000"/>
              </a:solidFill>
              <a:latin typeface="Arial"/>
              <a:ea typeface="Arial"/>
              <a:cs typeface="Arial"/>
              <a:sym typeface="Arial"/>
            </a:endParaRPr>
          </a:p>
        </p:txBody>
      </p:sp>
      <p:sp>
        <p:nvSpPr>
          <p:cNvPr id="653" name="Google Shape;653;p37"/>
          <p:cNvSpPr/>
          <p:nvPr/>
        </p:nvSpPr>
        <p:spPr>
          <a:xfrm>
            <a:off x="5292725" y="3543300"/>
            <a:ext cx="142800" cy="858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4" name="Google Shape;654;p37"/>
          <p:cNvSpPr/>
          <p:nvPr/>
        </p:nvSpPr>
        <p:spPr>
          <a:xfrm>
            <a:off x="5508104" y="3651870"/>
            <a:ext cx="144600" cy="1086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5" name="Google Shape;655;p37"/>
          <p:cNvSpPr txBox="1"/>
          <p:nvPr/>
        </p:nvSpPr>
        <p:spPr>
          <a:xfrm>
            <a:off x="688229" y="1950043"/>
            <a:ext cx="242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a:t>
            </a:r>
            <a:endParaRPr sz="1400" b="0" i="0" u="none" strike="noStrike" cap="none">
              <a:solidFill>
                <a:srgbClr val="000000"/>
              </a:solidFill>
              <a:latin typeface="Arial"/>
              <a:ea typeface="Arial"/>
              <a:cs typeface="Arial"/>
              <a:sym typeface="Arial"/>
            </a:endParaRPr>
          </a:p>
        </p:txBody>
      </p:sp>
      <p:sp>
        <p:nvSpPr>
          <p:cNvPr id="656" name="Google Shape;656;p37"/>
          <p:cNvSpPr/>
          <p:nvPr/>
        </p:nvSpPr>
        <p:spPr>
          <a:xfrm>
            <a:off x="380254" y="2005556"/>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37"/>
          <p:cNvSpPr/>
          <p:nvPr/>
        </p:nvSpPr>
        <p:spPr>
          <a:xfrm>
            <a:off x="380916" y="1736768"/>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8" name="Google Shape;658;p37"/>
          <p:cNvSpPr txBox="1"/>
          <p:nvPr/>
        </p:nvSpPr>
        <p:spPr>
          <a:xfrm>
            <a:off x="660597" y="1681039"/>
            <a:ext cx="68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659" name="Google Shape;659;p37"/>
          <p:cNvSpPr/>
          <p:nvPr/>
        </p:nvSpPr>
        <p:spPr>
          <a:xfrm>
            <a:off x="345281" y="2313575"/>
            <a:ext cx="217500" cy="1620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37"/>
          <p:cNvSpPr txBox="1"/>
          <p:nvPr/>
        </p:nvSpPr>
        <p:spPr>
          <a:xfrm>
            <a:off x="701344" y="2309995"/>
            <a:ext cx="1041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AD </a:t>
            </a:r>
            <a:endParaRPr sz="1400" b="0" i="0" u="none" strike="noStrike" cap="none">
              <a:solidFill>
                <a:srgbClr val="000000"/>
              </a:solidFill>
              <a:latin typeface="Arial"/>
              <a:ea typeface="Arial"/>
              <a:cs typeface="Arial"/>
              <a:sym typeface="Arial"/>
            </a:endParaRPr>
          </a:p>
        </p:txBody>
      </p:sp>
      <p:sp>
        <p:nvSpPr>
          <p:cNvPr id="661" name="Google Shape;661;p37"/>
          <p:cNvSpPr/>
          <p:nvPr/>
        </p:nvSpPr>
        <p:spPr>
          <a:xfrm>
            <a:off x="6660232" y="1923678"/>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37"/>
          <p:cNvSpPr/>
          <p:nvPr/>
        </p:nvSpPr>
        <p:spPr>
          <a:xfrm>
            <a:off x="6588224" y="3867894"/>
            <a:ext cx="144462" cy="108346"/>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3" name="Google Shape;663;p37"/>
          <p:cNvSpPr txBox="1"/>
          <p:nvPr/>
        </p:nvSpPr>
        <p:spPr>
          <a:xfrm>
            <a:off x="194200" y="4825176"/>
            <a:ext cx="3096300" cy="276900"/>
          </a:xfrm>
          <a:prstGeom prst="rect">
            <a:avLst/>
          </a:prstGeom>
          <a:solidFill>
            <a:srgbClr val="D8D8D8"/>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201.256</a:t>
            </a:r>
            <a:r>
              <a:rPr lang="pt-BR" sz="1200" b="0" i="0" u="none" strike="noStrike" cap="none">
                <a:solidFill>
                  <a:schemeClr val="dk1"/>
                </a:solidFill>
                <a:latin typeface="Calibri"/>
                <a:ea typeface="Calibri"/>
                <a:cs typeface="Calibri"/>
                <a:sym typeface="Calibri"/>
              </a:rPr>
              <a:t>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64" name="Google Shape;664;p37"/>
          <p:cNvSpPr txBox="1"/>
          <p:nvPr/>
        </p:nvSpPr>
        <p:spPr>
          <a:xfrm>
            <a:off x="194212" y="4418890"/>
            <a:ext cx="2304300" cy="461700"/>
          </a:xfrm>
          <a:prstGeom prst="rect">
            <a:avLst/>
          </a:prstGeom>
          <a:solidFill>
            <a:srgbClr val="F2F2F2"/>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de leitos propostos : 04</a:t>
            </a:r>
            <a:endParaRPr sz="12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Mínimo 09.  </a:t>
            </a:r>
            <a:endParaRPr sz="1400" b="0" i="0" u="none" strike="noStrike" cap="none">
              <a:solidFill>
                <a:srgbClr val="000000"/>
              </a:solidFill>
              <a:latin typeface="Arial"/>
              <a:ea typeface="Arial"/>
              <a:cs typeface="Arial"/>
              <a:sym typeface="Arial"/>
            </a:endParaRPr>
          </a:p>
        </p:txBody>
      </p:sp>
      <p:sp>
        <p:nvSpPr>
          <p:cNvPr id="665" name="Google Shape;665;p37"/>
          <p:cNvSpPr/>
          <p:nvPr/>
        </p:nvSpPr>
        <p:spPr>
          <a:xfrm>
            <a:off x="381717" y="2565116"/>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666" name="Google Shape;666;p37"/>
          <p:cNvSpPr txBox="1"/>
          <p:nvPr/>
        </p:nvSpPr>
        <p:spPr>
          <a:xfrm>
            <a:off x="611560" y="2556941"/>
            <a:ext cx="2281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De volta para casa</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85 ESF</a:t>
            </a:r>
            <a:endParaRPr sz="1400" b="0" i="0" u="none" strike="noStrike" cap="none">
              <a:solidFill>
                <a:schemeClr val="dk1"/>
              </a:solidFill>
              <a:latin typeface="Calibri"/>
              <a:ea typeface="Calibri"/>
              <a:cs typeface="Calibri"/>
              <a:sym typeface="Calibri"/>
            </a:endParaRPr>
          </a:p>
        </p:txBody>
      </p:sp>
      <p:sp>
        <p:nvSpPr>
          <p:cNvPr id="667" name="Google Shape;667;p37"/>
          <p:cNvSpPr/>
          <p:nvPr/>
        </p:nvSpPr>
        <p:spPr>
          <a:xfrm>
            <a:off x="4644008" y="3375206"/>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8"/>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3" name="Google Shape;673;p38"/>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674" name="Google Shape;674;p38"/>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675" name="Google Shape;675;p38"/>
          <p:cNvSpPr txBox="1"/>
          <p:nvPr/>
        </p:nvSpPr>
        <p:spPr>
          <a:xfrm>
            <a:off x="277875" y="98100"/>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5ª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676" name="Google Shape;676;p38"/>
          <p:cNvGraphicFramePr/>
          <p:nvPr/>
        </p:nvGraphicFramePr>
        <p:xfrm>
          <a:off x="434300" y="721450"/>
          <a:ext cx="3000000" cy="3000000"/>
        </p:xfrm>
        <a:graphic>
          <a:graphicData uri="http://schemas.openxmlformats.org/drawingml/2006/table">
            <a:tbl>
              <a:tblPr>
                <a:noFill/>
                <a:tableStyleId>{85349F07-1815-41CE-AE1B-F1A3D08518FE}</a:tableStyleId>
              </a:tblPr>
              <a:tblGrid>
                <a:gridCol w="1521700"/>
                <a:gridCol w="1193600"/>
                <a:gridCol w="865425"/>
                <a:gridCol w="4462150"/>
              </a:tblGrid>
              <a:tr h="295275">
                <a:tc>
                  <a:txBody>
                    <a:bodyPr/>
                    <a:lstStyle/>
                    <a:p>
                      <a:pPr marL="0" lvl="0" indent="0" algn="ctr" rtl="0">
                        <a:spcBef>
                          <a:spcPts val="0"/>
                        </a:spcBef>
                        <a:spcAft>
                          <a:spcPts val="0"/>
                        </a:spcAft>
                        <a:buNone/>
                      </a:pPr>
                      <a:r>
                        <a:rPr lang="pt-BR" sz="900" b="1"/>
                        <a:t>Município</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pt-BR" sz="900" b="1"/>
                        <a:t>Implantados</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pt-BR" sz="900" b="1"/>
                        <a:t>CNES</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pt-BR" sz="900" b="1"/>
                        <a:t>Abrangência</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r>
              <a:tr h="1041325">
                <a:tc rowSpan="2">
                  <a:txBody>
                    <a:bodyPr/>
                    <a:lstStyle/>
                    <a:p>
                      <a:pPr marL="0" lvl="0" indent="0" algn="ctr" rtl="0">
                        <a:spcBef>
                          <a:spcPts val="0"/>
                        </a:spcBef>
                        <a:spcAft>
                          <a:spcPts val="0"/>
                        </a:spcAft>
                        <a:buNone/>
                      </a:pPr>
                      <a:r>
                        <a:rPr lang="pt-BR" sz="900" b="1"/>
                        <a:t>Santa Cruz</a:t>
                      </a:r>
                      <a:endParaRPr sz="900" b="1"/>
                    </a:p>
                  </a:txBody>
                  <a:tcPr marL="63500" marR="63500" marT="63500" marB="63500" anchor="ctr">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3391639 </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l" rtl="0">
                        <a:spcBef>
                          <a:spcPts val="0"/>
                        </a:spcBef>
                        <a:spcAft>
                          <a:spcPts val="0"/>
                        </a:spcAft>
                        <a:buNone/>
                      </a:pPr>
                      <a:r>
                        <a:rPr lang="pt-BR" sz="900"/>
                        <a:t>Japi, São Bento do Trairí, Coronel Ezequiel, Jaçanã, Campo Redondo,Tangará, Sítio Novo, Lajes, Pintadas, Boa Saúde e São José de Campestre </a:t>
                      </a:r>
                      <a:endParaRPr sz="900"/>
                    </a:p>
                  </a:txBody>
                  <a:tcPr marL="63500" marR="63500" marT="63500" marB="63500" anchor="ctr">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solidFill>
                      <a:srgbClr val="FFF2CC"/>
                    </a:solidFill>
                  </a:tcPr>
                </a:tc>
              </a:tr>
              <a:tr h="0">
                <a:tc vMerge="1">
                  <a:txBody>
                    <a:bodyPr/>
                    <a:lstStyle/>
                    <a:p>
                      <a:endParaRPr lang="pt-BR"/>
                    </a:p>
                  </a:txBody>
                  <a:tcPr/>
                </a:tc>
                <a:tc>
                  <a:txBody>
                    <a:bodyPr/>
                    <a:lstStyle/>
                    <a:p>
                      <a:pPr marL="0" lvl="0" indent="0" algn="ctr" rtl="0">
                        <a:spcBef>
                          <a:spcPts val="0"/>
                        </a:spcBef>
                        <a:spcAft>
                          <a:spcPts val="0"/>
                        </a:spcAft>
                        <a:buNone/>
                      </a:pPr>
                      <a:r>
                        <a:rPr lang="pt-BR" sz="900">
                          <a:solidFill>
                            <a:schemeClr val="dk1"/>
                          </a:solidFill>
                        </a:rPr>
                        <a:t>01 – CAPS AD III</a:t>
                      </a:r>
                      <a:endParaRPr sz="900">
                        <a:solidFill>
                          <a:schemeClr val="dk1"/>
                        </a:solidFill>
                      </a:endParaRPr>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solidFill>
                            <a:schemeClr val="dk1"/>
                          </a:solidFill>
                        </a:rPr>
                        <a:t>7742517</a:t>
                      </a:r>
                      <a:endParaRPr sz="900">
                        <a:solidFill>
                          <a:schemeClr val="dk1"/>
                        </a:solidFill>
                      </a:endParaRPr>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l" rtl="0">
                        <a:spcBef>
                          <a:spcPts val="0"/>
                        </a:spcBef>
                        <a:spcAft>
                          <a:spcPts val="0"/>
                        </a:spcAft>
                        <a:buNone/>
                      </a:pPr>
                      <a:r>
                        <a:rPr lang="pt-BR" sz="900">
                          <a:solidFill>
                            <a:schemeClr val="dk1"/>
                          </a:solidFill>
                        </a:rPr>
                        <a:t>Regional</a:t>
                      </a:r>
                      <a:endParaRPr sz="900">
                        <a:solidFill>
                          <a:schemeClr val="dk1"/>
                        </a:solidFill>
                      </a:endParaRPr>
                    </a:p>
                  </a:txBody>
                  <a:tcPr marL="63500" marR="63500" marT="63500" marB="63500">
                    <a:lnL w="6350" cap="flat" cmpd="sng">
                      <a:solidFill>
                        <a:srgbClr val="000000"/>
                      </a:solidFill>
                      <a:prstDash val="solid"/>
                      <a:round/>
                      <a:headEnd type="none" w="sm" len="sm"/>
                      <a:tailEnd type="none" w="sm" len="sm"/>
                    </a:lnL>
                    <a:solidFill>
                      <a:srgbClr val="FFF2CC"/>
                    </a:solidFill>
                  </a:tcPr>
                </a:tc>
              </a:tr>
              <a:tr h="0">
                <a:tc>
                  <a:txBody>
                    <a:bodyPr/>
                    <a:lstStyle/>
                    <a:p>
                      <a:pPr marL="0" lvl="0" indent="0" algn="ctr" rtl="0">
                        <a:spcBef>
                          <a:spcPts val="0"/>
                        </a:spcBef>
                        <a:spcAft>
                          <a:spcPts val="0"/>
                        </a:spcAft>
                        <a:buNone/>
                      </a:pPr>
                      <a:r>
                        <a:rPr lang="pt-BR" sz="900" b="1"/>
                        <a:t>São Paulo do Potengi</a:t>
                      </a:r>
                      <a:endParaRPr sz="900" b="1"/>
                    </a:p>
                  </a:txBody>
                  <a:tcPr marL="63500" marR="63500" marT="63500" marB="63500" anchor="ctr">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6463622 </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l" rtl="0">
                        <a:spcBef>
                          <a:spcPts val="0"/>
                        </a:spcBef>
                        <a:spcAft>
                          <a:spcPts val="0"/>
                        </a:spcAft>
                        <a:buNone/>
                      </a:pPr>
                      <a:r>
                        <a:rPr lang="pt-BR" sz="900"/>
                        <a:t>São Paulo do Potengi, São Pedro, Santa Maria,Riachuelo, Caiçara do Rio dos Ventos, Lagoa de Velhos, Barcelona, Rui Barbosa, Bom Jesus e Eloi de Souza</a:t>
                      </a:r>
                      <a:endParaRPr sz="900"/>
                    </a:p>
                  </a:txBody>
                  <a:tcPr marL="63500" marR="63500" marT="63500" marB="63500">
                    <a:lnL w="6350" cap="flat" cmpd="sng">
                      <a:solidFill>
                        <a:srgbClr val="000000"/>
                      </a:solidFill>
                      <a:prstDash val="solid"/>
                      <a:round/>
                      <a:headEnd type="none" w="sm" len="sm"/>
                      <a:tailEnd type="none" w="sm" len="sm"/>
                    </a:lnL>
                    <a:solidFill>
                      <a:srgbClr val="FFF2CC"/>
                    </a:solidFill>
                  </a:tcPr>
                </a:tc>
              </a:tr>
              <a:tr h="0">
                <a:tc>
                  <a:txBody>
                    <a:bodyPr/>
                    <a:lstStyle/>
                    <a:p>
                      <a:pPr marL="0" lvl="0" indent="0" algn="ctr" rtl="0">
                        <a:spcBef>
                          <a:spcPts val="0"/>
                        </a:spcBef>
                        <a:spcAft>
                          <a:spcPts val="0"/>
                        </a:spcAft>
                        <a:buNone/>
                      </a:pPr>
                      <a:r>
                        <a:rPr lang="pt-BR" sz="900" b="1"/>
                        <a:t>São José de Campestre</a:t>
                      </a:r>
                      <a:endParaRPr sz="900" b="1"/>
                    </a:p>
                  </a:txBody>
                  <a:tcPr marL="63500" marR="63500" marT="63500" marB="63500" anchor="ctr">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6931065 </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l" rtl="0">
                        <a:spcBef>
                          <a:spcPts val="0"/>
                        </a:spcBef>
                        <a:spcAft>
                          <a:spcPts val="0"/>
                        </a:spcAft>
                        <a:buNone/>
                      </a:pPr>
                      <a:r>
                        <a:rPr lang="pt-BR" sz="900"/>
                        <a:t>São José do Campestre e Lagoa D'anta</a:t>
                      </a:r>
                      <a:endParaRPr sz="900"/>
                    </a:p>
                  </a:txBody>
                  <a:tcPr marL="63500" marR="63500" marT="63500" marB="63500">
                    <a:lnL w="6350" cap="flat" cmpd="sng">
                      <a:solidFill>
                        <a:srgbClr val="000000"/>
                      </a:solidFill>
                      <a:prstDash val="solid"/>
                      <a:round/>
                      <a:headEnd type="none" w="sm" len="sm"/>
                      <a:tailEnd type="none" w="sm" len="sm"/>
                    </a:lnL>
                    <a:solidFill>
                      <a:srgbClr val="FFF2CC"/>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39"/>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2" name="Google Shape;682;p39"/>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683" name="Google Shape;683;p39"/>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684" name="Google Shape;684;p39"/>
          <p:cNvSpPr txBox="1"/>
          <p:nvPr/>
        </p:nvSpPr>
        <p:spPr>
          <a:xfrm>
            <a:off x="233525" y="231750"/>
            <a:ext cx="8660400" cy="6849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1200" b="1">
                <a:solidFill>
                  <a:srgbClr val="BF3B6D"/>
                </a:solidFill>
                <a:latin typeface="Montserrat"/>
                <a:ea typeface="Montserrat"/>
                <a:cs typeface="Montserrat"/>
                <a:sym typeface="Montserrat"/>
              </a:rPr>
              <a:t>PLANO DE REGIONALIZAÇÃO DA RAPS DA 5ª REGIÃO DE SAÚDE CIR </a:t>
            </a:r>
            <a:r>
              <a:rPr lang="pt-BR" b="1">
                <a:solidFill>
                  <a:srgbClr val="BF3B6D"/>
                </a:solidFill>
                <a:latin typeface="Montserrat"/>
                <a:ea typeface="Montserrat"/>
                <a:cs typeface="Montserrat"/>
                <a:sym typeface="Montserrat"/>
              </a:rPr>
              <a:t>05/2022 CIB 1793/2022</a:t>
            </a:r>
            <a:endParaRPr b="1">
              <a:solidFill>
                <a:srgbClr val="BF3B6D"/>
              </a:solidFill>
              <a:latin typeface="Montserrat"/>
              <a:ea typeface="Montserrat"/>
              <a:cs typeface="Montserrat"/>
              <a:sym typeface="Montserrat"/>
            </a:endParaRPr>
          </a:p>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CIR</a:t>
            </a:r>
            <a:endParaRPr sz="2000" b="1">
              <a:solidFill>
                <a:srgbClr val="BF3B6D"/>
              </a:solidFill>
              <a:latin typeface="Montserrat"/>
              <a:ea typeface="Montserrat"/>
              <a:cs typeface="Montserrat"/>
              <a:sym typeface="Montserrat"/>
            </a:endParaRPr>
          </a:p>
        </p:txBody>
      </p:sp>
      <p:graphicFrame>
        <p:nvGraphicFramePr>
          <p:cNvPr id="685" name="Google Shape;685;p39"/>
          <p:cNvGraphicFramePr/>
          <p:nvPr/>
        </p:nvGraphicFramePr>
        <p:xfrm>
          <a:off x="233525" y="730763"/>
          <a:ext cx="3000000" cy="3000000"/>
        </p:xfrm>
        <a:graphic>
          <a:graphicData uri="http://schemas.openxmlformats.org/drawingml/2006/table">
            <a:tbl>
              <a:tblPr>
                <a:noFill/>
                <a:tableStyleId>{9625997A-2233-4DBB-B0FB-0D81867FBE20}</a:tableStyleId>
              </a:tblPr>
              <a:tblGrid>
                <a:gridCol w="1851850"/>
                <a:gridCol w="2316625"/>
                <a:gridCol w="1047750"/>
                <a:gridCol w="3527975"/>
              </a:tblGrid>
              <a:tr h="328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spcBef>
                          <a:spcPts val="0"/>
                        </a:spcBef>
                        <a:spcAft>
                          <a:spcPts val="0"/>
                        </a:spcAft>
                        <a:buNone/>
                      </a:pPr>
                      <a:r>
                        <a:rPr lang="pt-BR"/>
                        <a:t>Boa Saúde</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Senador Eloi de Souza e Serra Caiada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Jaçanã</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 Coronel Ezequiel</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rowSpan="4">
                  <a:txBody>
                    <a:bodyPr/>
                    <a:lstStyle/>
                    <a:p>
                      <a:pPr marL="0" lvl="0" indent="0" algn="l" rtl="0">
                        <a:spcBef>
                          <a:spcPts val="0"/>
                        </a:spcBef>
                        <a:spcAft>
                          <a:spcPts val="0"/>
                        </a:spcAft>
                        <a:buNone/>
                      </a:pPr>
                      <a:r>
                        <a:rPr lang="pt-BR"/>
                        <a:t>Santa Cruz</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Qualificação CAPS II para III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Regional</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a:t>CAPS IA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Trairí</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a:t>UA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Clr>
                          <a:schemeClr val="dk1"/>
                        </a:buClr>
                        <a:buSzPts val="1100"/>
                        <a:buFont typeface="Arial"/>
                        <a:buNone/>
                      </a:pPr>
                      <a:r>
                        <a:rPr lang="pt-BR">
                          <a:solidFill>
                            <a:schemeClr val="dk1"/>
                          </a:solidFill>
                        </a:rPr>
                        <a:t>Regional</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a:t>Habilitação CAPS AD III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Regional</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rowSpan="2">
                  <a:txBody>
                    <a:bodyPr/>
                    <a:lstStyle/>
                    <a:p>
                      <a:pPr marL="0" lvl="0" indent="0" algn="l" rtl="0">
                        <a:spcBef>
                          <a:spcPts val="0"/>
                        </a:spcBef>
                        <a:spcAft>
                          <a:spcPts val="0"/>
                        </a:spcAft>
                        <a:buNone/>
                      </a:pPr>
                      <a:r>
                        <a:rPr lang="pt-BR"/>
                        <a:t>São Paulo do Potengi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Potengi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a:t>UAI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Clr>
                          <a:schemeClr val="dk1"/>
                        </a:buClr>
                        <a:buSzPts val="1100"/>
                        <a:buFont typeface="Arial"/>
                        <a:buNone/>
                      </a:pPr>
                      <a:r>
                        <a:rPr lang="pt-BR">
                          <a:solidFill>
                            <a:schemeClr val="dk1"/>
                          </a:solidFill>
                        </a:rPr>
                        <a:t>Regional</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Sítio Novo</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01</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a:t> Lagoa de Velhos, Barcelona e São Tomé</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0"/>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1" name="Google Shape;691;p40"/>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692" name="Google Shape;692;p40"/>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693" name="Google Shape;693;p40"/>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5a REGIÃO DE SAÚDE</a:t>
            </a:r>
            <a:endParaRPr sz="3700" b="1" i="0" u="none" strike="noStrike" cap="none">
              <a:solidFill>
                <a:srgbClr val="3E0952"/>
              </a:solidFill>
              <a:latin typeface="Montserrat"/>
              <a:ea typeface="Montserrat"/>
              <a:cs typeface="Montserrat"/>
              <a:sym typeface="Montserrat"/>
            </a:endParaRPr>
          </a:p>
        </p:txBody>
      </p:sp>
      <p:sp>
        <p:nvSpPr>
          <p:cNvPr id="694" name="Google Shape;694;p40"/>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695" name="Google Shape;695;p40"/>
          <p:cNvGraphicFramePr/>
          <p:nvPr/>
        </p:nvGraphicFramePr>
        <p:xfrm>
          <a:off x="918550" y="890538"/>
          <a:ext cx="3000000" cy="3000000"/>
        </p:xfrm>
        <a:graphic>
          <a:graphicData uri="http://schemas.openxmlformats.org/drawingml/2006/table">
            <a:tbl>
              <a:tblPr>
                <a:noFill/>
                <a:tableStyleId>{9625997A-2233-4DBB-B0FB-0D81867FBE20}</a:tableStyleId>
              </a:tblPr>
              <a:tblGrid>
                <a:gridCol w="1545150"/>
                <a:gridCol w="5518300"/>
              </a:tblGrid>
              <a:tr h="350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MICROREGIÃO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1019175">
                <a:tc>
                  <a:txBody>
                    <a:bodyPr/>
                    <a:lstStyle/>
                    <a:p>
                      <a:pPr marL="0" lvl="0" indent="0" algn="ctr" rtl="0">
                        <a:spcBef>
                          <a:spcPts val="0"/>
                        </a:spcBef>
                        <a:spcAft>
                          <a:spcPts val="0"/>
                        </a:spcAft>
                        <a:buNone/>
                      </a:pPr>
                      <a:r>
                        <a:rPr lang="pt-BR"/>
                        <a:t>Trairí</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None/>
                      </a:pPr>
                      <a:r>
                        <a:rPr lang="pt-BR"/>
                        <a:t>Campo Redondo, </a:t>
                      </a:r>
                      <a:r>
                        <a:rPr lang="pt-BR">
                          <a:solidFill>
                            <a:schemeClr val="dk1"/>
                          </a:solidFill>
                        </a:rPr>
                        <a:t>Coronel Ezequiel, </a:t>
                      </a:r>
                      <a:r>
                        <a:rPr lang="pt-BR"/>
                        <a:t>Jaçanã, Japi, </a:t>
                      </a:r>
                      <a:r>
                        <a:rPr lang="pt-BR">
                          <a:solidFill>
                            <a:schemeClr val="dk1"/>
                          </a:solidFill>
                        </a:rPr>
                        <a:t>Lajes Pintada, </a:t>
                      </a:r>
                      <a:r>
                        <a:rPr lang="pt-BR"/>
                        <a:t>Santa Cruz, </a:t>
                      </a:r>
                      <a:r>
                        <a:rPr lang="pt-BR">
                          <a:solidFill>
                            <a:schemeClr val="dk1"/>
                          </a:solidFill>
                        </a:rPr>
                        <a:t>São Bento do Trairi, </a:t>
                      </a:r>
                      <a:r>
                        <a:rPr lang="pt-BR"/>
                        <a:t>São José do Campestre, </a:t>
                      </a:r>
                      <a:r>
                        <a:rPr lang="pt-BR">
                          <a:solidFill>
                            <a:schemeClr val="dk1"/>
                          </a:solidFill>
                        </a:rPr>
                        <a:t>Serra Caiada, Tangará.</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827000">
                <a:tc>
                  <a:txBody>
                    <a:bodyPr/>
                    <a:lstStyle/>
                    <a:p>
                      <a:pPr marL="0" lvl="0" indent="0" algn="ctr" rtl="0">
                        <a:spcBef>
                          <a:spcPts val="0"/>
                        </a:spcBef>
                        <a:spcAft>
                          <a:spcPts val="0"/>
                        </a:spcAft>
                        <a:buNone/>
                      </a:pPr>
                      <a:r>
                        <a:rPr lang="pt-BR"/>
                        <a:t>Potengi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15000"/>
                        </a:lnSpc>
                        <a:spcBef>
                          <a:spcPts val="0"/>
                        </a:spcBef>
                        <a:spcAft>
                          <a:spcPts val="0"/>
                        </a:spcAft>
                        <a:buNone/>
                      </a:pPr>
                      <a:r>
                        <a:rPr lang="pt-BR"/>
                        <a:t>Barcelona, Boa Saúde, Bom Jesus, Japi, Lagoa de Velhos, Ruy Barbosa, São Paulo do Potengi, Santa Maria, São Pedro, São Tomé, </a:t>
                      </a:r>
                      <a:r>
                        <a:rPr lang="pt-BR">
                          <a:solidFill>
                            <a:schemeClr val="dk1"/>
                          </a:solidFill>
                        </a:rPr>
                        <a:t>Senador Elói de Souza, </a:t>
                      </a:r>
                      <a:r>
                        <a:rPr lang="pt-BR"/>
                        <a:t>Serra Caiada, </a:t>
                      </a:r>
                      <a:r>
                        <a:rPr lang="pt-BR">
                          <a:solidFill>
                            <a:schemeClr val="dk1"/>
                          </a:solidFill>
                        </a:rPr>
                        <a:t>Sítio Novo</a:t>
                      </a:r>
                      <a:r>
                        <a:rPr lang="pt-BR"/>
                        <a:t>.</a:t>
                      </a:r>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41"/>
          <p:cNvSpPr/>
          <p:nvPr/>
        </p:nvSpPr>
        <p:spPr>
          <a:xfrm>
            <a:off x="246506" y="1999655"/>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41"/>
          <p:cNvSpPr/>
          <p:nvPr/>
        </p:nvSpPr>
        <p:spPr>
          <a:xfrm>
            <a:off x="273782" y="1661298"/>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41"/>
          <p:cNvSpPr/>
          <p:nvPr/>
        </p:nvSpPr>
        <p:spPr>
          <a:xfrm>
            <a:off x="238001" y="2326397"/>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nvGrpSpPr>
          <p:cNvPr id="703" name="Google Shape;703;p41"/>
          <p:cNvGrpSpPr/>
          <p:nvPr/>
        </p:nvGrpSpPr>
        <p:grpSpPr>
          <a:xfrm>
            <a:off x="280592" y="314880"/>
            <a:ext cx="8790008" cy="4585235"/>
            <a:chOff x="280592" y="314880"/>
            <a:chExt cx="8790008" cy="4585235"/>
          </a:xfrm>
        </p:grpSpPr>
        <p:sp>
          <p:nvSpPr>
            <p:cNvPr id="704" name="Google Shape;704;p41"/>
            <p:cNvSpPr/>
            <p:nvPr/>
          </p:nvSpPr>
          <p:spPr>
            <a:xfrm>
              <a:off x="1652588" y="863204"/>
              <a:ext cx="5734200" cy="2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41"/>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41"/>
            <p:cNvSpPr/>
            <p:nvPr/>
          </p:nvSpPr>
          <p:spPr>
            <a:xfrm>
              <a:off x="2106613" y="578644"/>
              <a:ext cx="5099100" cy="2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41"/>
            <p:cNvSpPr/>
            <p:nvPr/>
          </p:nvSpPr>
          <p:spPr>
            <a:xfrm>
              <a:off x="1961475" y="314880"/>
              <a:ext cx="5212500" cy="335700"/>
            </a:xfrm>
            <a:prstGeom prst="rect">
              <a:avLst/>
            </a:prstGeom>
            <a:solidFill>
              <a:srgbClr val="FFFFCC"/>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6ª REGIÃO DE SAÚDE – PAU DOS FERROS</a:t>
              </a:r>
              <a:endParaRPr sz="2400" b="0" i="0" u="none" strike="noStrike" cap="none">
                <a:solidFill>
                  <a:srgbClr val="17365D"/>
                </a:solidFill>
                <a:latin typeface="Balthazar"/>
                <a:ea typeface="Balthazar"/>
                <a:cs typeface="Balthazar"/>
                <a:sym typeface="Balthazar"/>
              </a:endParaRPr>
            </a:p>
          </p:txBody>
        </p:sp>
        <p:sp>
          <p:nvSpPr>
            <p:cNvPr id="708" name="Google Shape;708;p41"/>
            <p:cNvSpPr/>
            <p:nvPr/>
          </p:nvSpPr>
          <p:spPr>
            <a:xfrm>
              <a:off x="3221050" y="896869"/>
              <a:ext cx="5592900" cy="391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41"/>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41"/>
            <p:cNvSpPr/>
            <p:nvPr/>
          </p:nvSpPr>
          <p:spPr>
            <a:xfrm>
              <a:off x="3221038" y="2752725"/>
              <a:ext cx="1171575" cy="1403748"/>
            </a:xfrm>
            <a:custGeom>
              <a:avLst/>
              <a:gdLst/>
              <a:ahLst/>
              <a:cxnLst/>
              <a:rect l="l" t="t" r="r" b="b"/>
              <a:pathLst>
                <a:path w="205" h="334" extrusionOk="0">
                  <a:moveTo>
                    <a:pt x="168" y="233"/>
                  </a:moveTo>
                  <a:lnTo>
                    <a:pt x="158" y="243"/>
                  </a:lnTo>
                  <a:lnTo>
                    <a:pt x="149" y="243"/>
                  </a:lnTo>
                  <a:lnTo>
                    <a:pt x="149" y="254"/>
                  </a:lnTo>
                  <a:lnTo>
                    <a:pt x="140" y="254"/>
                  </a:lnTo>
                  <a:lnTo>
                    <a:pt x="140" y="264"/>
                  </a:lnTo>
                  <a:lnTo>
                    <a:pt x="130" y="264"/>
                  </a:lnTo>
                  <a:lnTo>
                    <a:pt x="130" y="273"/>
                  </a:lnTo>
                  <a:lnTo>
                    <a:pt x="121" y="284"/>
                  </a:lnTo>
                  <a:lnTo>
                    <a:pt x="121" y="293"/>
                  </a:lnTo>
                  <a:lnTo>
                    <a:pt x="121" y="303"/>
                  </a:lnTo>
                  <a:lnTo>
                    <a:pt x="121" y="314"/>
                  </a:lnTo>
                  <a:lnTo>
                    <a:pt x="112" y="314"/>
                  </a:lnTo>
                  <a:lnTo>
                    <a:pt x="112" y="324"/>
                  </a:lnTo>
                  <a:lnTo>
                    <a:pt x="112" y="334"/>
                  </a:lnTo>
                  <a:lnTo>
                    <a:pt x="112" y="324"/>
                  </a:lnTo>
                  <a:lnTo>
                    <a:pt x="112" y="314"/>
                  </a:lnTo>
                  <a:lnTo>
                    <a:pt x="112" y="303"/>
                  </a:lnTo>
                  <a:lnTo>
                    <a:pt x="112" y="293"/>
                  </a:lnTo>
                  <a:lnTo>
                    <a:pt x="112" y="284"/>
                  </a:lnTo>
                  <a:lnTo>
                    <a:pt x="112" y="273"/>
                  </a:lnTo>
                  <a:lnTo>
                    <a:pt x="112" y="264"/>
                  </a:lnTo>
                  <a:lnTo>
                    <a:pt x="112" y="273"/>
                  </a:lnTo>
                  <a:lnTo>
                    <a:pt x="102" y="273"/>
                  </a:lnTo>
                  <a:lnTo>
                    <a:pt x="93" y="284"/>
                  </a:lnTo>
                  <a:lnTo>
                    <a:pt x="93" y="293"/>
                  </a:lnTo>
                  <a:lnTo>
                    <a:pt x="75" y="303"/>
                  </a:lnTo>
                  <a:lnTo>
                    <a:pt x="65" y="303"/>
                  </a:lnTo>
                  <a:lnTo>
                    <a:pt x="56" y="303"/>
                  </a:lnTo>
                  <a:lnTo>
                    <a:pt x="47" y="303"/>
                  </a:lnTo>
                  <a:lnTo>
                    <a:pt x="37" y="303"/>
                  </a:lnTo>
                  <a:lnTo>
                    <a:pt x="18" y="303"/>
                  </a:lnTo>
                  <a:lnTo>
                    <a:pt x="10" y="303"/>
                  </a:lnTo>
                  <a:lnTo>
                    <a:pt x="0" y="293"/>
                  </a:lnTo>
                  <a:lnTo>
                    <a:pt x="0" y="284"/>
                  </a:lnTo>
                  <a:lnTo>
                    <a:pt x="10" y="273"/>
                  </a:lnTo>
                  <a:lnTo>
                    <a:pt x="18" y="264"/>
                  </a:lnTo>
                  <a:lnTo>
                    <a:pt x="28" y="243"/>
                  </a:lnTo>
                  <a:lnTo>
                    <a:pt x="28" y="233"/>
                  </a:lnTo>
                  <a:lnTo>
                    <a:pt x="28" y="223"/>
                  </a:lnTo>
                  <a:lnTo>
                    <a:pt x="28" y="212"/>
                  </a:lnTo>
                  <a:lnTo>
                    <a:pt x="37" y="202"/>
                  </a:lnTo>
                  <a:lnTo>
                    <a:pt x="37" y="193"/>
                  </a:lnTo>
                  <a:lnTo>
                    <a:pt x="37" y="182"/>
                  </a:lnTo>
                  <a:lnTo>
                    <a:pt x="37" y="162"/>
                  </a:lnTo>
                  <a:lnTo>
                    <a:pt x="37" y="152"/>
                  </a:lnTo>
                  <a:lnTo>
                    <a:pt x="56" y="132"/>
                  </a:lnTo>
                  <a:lnTo>
                    <a:pt x="65" y="111"/>
                  </a:lnTo>
                  <a:lnTo>
                    <a:pt x="65" y="101"/>
                  </a:lnTo>
                  <a:lnTo>
                    <a:pt x="75" y="101"/>
                  </a:lnTo>
                  <a:lnTo>
                    <a:pt x="75" y="91"/>
                  </a:lnTo>
                  <a:lnTo>
                    <a:pt x="83" y="81"/>
                  </a:lnTo>
                  <a:lnTo>
                    <a:pt x="93" y="72"/>
                  </a:lnTo>
                  <a:lnTo>
                    <a:pt x="93" y="61"/>
                  </a:lnTo>
                  <a:lnTo>
                    <a:pt x="102" y="61"/>
                  </a:lnTo>
                  <a:lnTo>
                    <a:pt x="102" y="50"/>
                  </a:lnTo>
                  <a:lnTo>
                    <a:pt x="112" y="50"/>
                  </a:lnTo>
                  <a:lnTo>
                    <a:pt x="112" y="41"/>
                  </a:lnTo>
                  <a:lnTo>
                    <a:pt x="112" y="20"/>
                  </a:lnTo>
                  <a:lnTo>
                    <a:pt x="112" y="10"/>
                  </a:lnTo>
                  <a:lnTo>
                    <a:pt x="121" y="0"/>
                  </a:lnTo>
                  <a:lnTo>
                    <a:pt x="130" y="10"/>
                  </a:lnTo>
                  <a:lnTo>
                    <a:pt x="140" y="10"/>
                  </a:lnTo>
                  <a:lnTo>
                    <a:pt x="140" y="20"/>
                  </a:lnTo>
                  <a:lnTo>
                    <a:pt x="149" y="20"/>
                  </a:lnTo>
                  <a:lnTo>
                    <a:pt x="149" y="30"/>
                  </a:lnTo>
                  <a:lnTo>
                    <a:pt x="158" y="30"/>
                  </a:lnTo>
                  <a:lnTo>
                    <a:pt x="158" y="41"/>
                  </a:lnTo>
                  <a:lnTo>
                    <a:pt x="168" y="50"/>
                  </a:lnTo>
                  <a:lnTo>
                    <a:pt x="168" y="61"/>
                  </a:lnTo>
                  <a:lnTo>
                    <a:pt x="168" y="72"/>
                  </a:lnTo>
                  <a:lnTo>
                    <a:pt x="168" y="81"/>
                  </a:lnTo>
                  <a:lnTo>
                    <a:pt x="168" y="91"/>
                  </a:lnTo>
                  <a:lnTo>
                    <a:pt x="177" y="91"/>
                  </a:lnTo>
                  <a:lnTo>
                    <a:pt x="187" y="81"/>
                  </a:lnTo>
                  <a:lnTo>
                    <a:pt x="196" y="72"/>
                  </a:lnTo>
                  <a:lnTo>
                    <a:pt x="205" y="81"/>
                  </a:lnTo>
                  <a:lnTo>
                    <a:pt x="205" y="91"/>
                  </a:lnTo>
                  <a:lnTo>
                    <a:pt x="205" y="101"/>
                  </a:lnTo>
                  <a:lnTo>
                    <a:pt x="196" y="111"/>
                  </a:lnTo>
                  <a:lnTo>
                    <a:pt x="187" y="111"/>
                  </a:lnTo>
                  <a:lnTo>
                    <a:pt x="177" y="121"/>
                  </a:lnTo>
                  <a:lnTo>
                    <a:pt x="168" y="121"/>
                  </a:lnTo>
                  <a:lnTo>
                    <a:pt x="158" y="132"/>
                  </a:lnTo>
                  <a:lnTo>
                    <a:pt x="149" y="132"/>
                  </a:lnTo>
                  <a:lnTo>
                    <a:pt x="140" y="142"/>
                  </a:lnTo>
                  <a:lnTo>
                    <a:pt x="130" y="142"/>
                  </a:lnTo>
                  <a:lnTo>
                    <a:pt x="130" y="152"/>
                  </a:lnTo>
                  <a:lnTo>
                    <a:pt x="130" y="162"/>
                  </a:lnTo>
                  <a:lnTo>
                    <a:pt x="130" y="173"/>
                  </a:lnTo>
                  <a:lnTo>
                    <a:pt x="121" y="182"/>
                  </a:lnTo>
                  <a:lnTo>
                    <a:pt x="121" y="193"/>
                  </a:lnTo>
                  <a:lnTo>
                    <a:pt x="121" y="202"/>
                  </a:lnTo>
                  <a:lnTo>
                    <a:pt x="121" y="212"/>
                  </a:lnTo>
                  <a:lnTo>
                    <a:pt x="121" y="223"/>
                  </a:lnTo>
                  <a:lnTo>
                    <a:pt x="130" y="223"/>
                  </a:lnTo>
                  <a:lnTo>
                    <a:pt x="140" y="223"/>
                  </a:lnTo>
                  <a:lnTo>
                    <a:pt x="149" y="223"/>
                  </a:lnTo>
                  <a:lnTo>
                    <a:pt x="158" y="233"/>
                  </a:lnTo>
                  <a:lnTo>
                    <a:pt x="168" y="233"/>
                  </a:lnTo>
                  <a:close/>
                </a:path>
              </a:pathLst>
            </a:cu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41"/>
            <p:cNvSpPr/>
            <p:nvPr/>
          </p:nvSpPr>
          <p:spPr>
            <a:xfrm>
              <a:off x="3203575" y="3568304"/>
              <a:ext cx="965200" cy="496490"/>
            </a:xfrm>
            <a:custGeom>
              <a:avLst/>
              <a:gdLst/>
              <a:ahLst/>
              <a:cxnLst/>
              <a:rect l="l" t="t" r="r" b="b"/>
              <a:pathLst>
                <a:path w="169" h="118" extrusionOk="0">
                  <a:moveTo>
                    <a:pt x="120" y="3"/>
                  </a:moveTo>
                  <a:lnTo>
                    <a:pt x="122" y="27"/>
                  </a:lnTo>
                  <a:lnTo>
                    <a:pt x="148" y="30"/>
                  </a:lnTo>
                  <a:lnTo>
                    <a:pt x="157" y="38"/>
                  </a:lnTo>
                  <a:lnTo>
                    <a:pt x="169" y="38"/>
                  </a:lnTo>
                  <a:lnTo>
                    <a:pt x="158" y="49"/>
                  </a:lnTo>
                  <a:lnTo>
                    <a:pt x="149" y="49"/>
                  </a:lnTo>
                  <a:lnTo>
                    <a:pt x="149" y="59"/>
                  </a:lnTo>
                  <a:lnTo>
                    <a:pt x="142" y="61"/>
                  </a:lnTo>
                  <a:lnTo>
                    <a:pt x="143" y="69"/>
                  </a:lnTo>
                  <a:lnTo>
                    <a:pt x="130" y="69"/>
                  </a:lnTo>
                  <a:lnTo>
                    <a:pt x="130" y="80"/>
                  </a:lnTo>
                  <a:lnTo>
                    <a:pt x="122" y="90"/>
                  </a:lnTo>
                  <a:lnTo>
                    <a:pt x="123" y="118"/>
                  </a:lnTo>
                  <a:lnTo>
                    <a:pt x="111" y="118"/>
                  </a:lnTo>
                  <a:lnTo>
                    <a:pt x="113" y="80"/>
                  </a:lnTo>
                  <a:lnTo>
                    <a:pt x="102" y="80"/>
                  </a:lnTo>
                  <a:lnTo>
                    <a:pt x="93" y="90"/>
                  </a:lnTo>
                  <a:lnTo>
                    <a:pt x="93" y="99"/>
                  </a:lnTo>
                  <a:lnTo>
                    <a:pt x="79" y="109"/>
                  </a:lnTo>
                  <a:lnTo>
                    <a:pt x="8" y="109"/>
                  </a:lnTo>
                  <a:lnTo>
                    <a:pt x="0" y="98"/>
                  </a:lnTo>
                  <a:lnTo>
                    <a:pt x="0" y="87"/>
                  </a:lnTo>
                  <a:lnTo>
                    <a:pt x="21" y="69"/>
                  </a:lnTo>
                  <a:lnTo>
                    <a:pt x="29" y="47"/>
                  </a:lnTo>
                  <a:lnTo>
                    <a:pt x="29" y="16"/>
                  </a:lnTo>
                  <a:lnTo>
                    <a:pt x="37" y="9"/>
                  </a:lnTo>
                  <a:lnTo>
                    <a:pt x="49" y="8"/>
                  </a:lnTo>
                  <a:lnTo>
                    <a:pt x="58" y="4"/>
                  </a:lnTo>
                  <a:lnTo>
                    <a:pt x="60" y="0"/>
                  </a:lnTo>
                  <a:lnTo>
                    <a:pt x="64" y="0"/>
                  </a:lnTo>
                  <a:lnTo>
                    <a:pt x="66" y="3"/>
                  </a:lnTo>
                  <a:lnTo>
                    <a:pt x="74" y="6"/>
                  </a:lnTo>
                  <a:lnTo>
                    <a:pt x="79" y="8"/>
                  </a:lnTo>
                  <a:lnTo>
                    <a:pt x="89" y="9"/>
                  </a:lnTo>
                  <a:lnTo>
                    <a:pt x="96" y="6"/>
                  </a:lnTo>
                  <a:lnTo>
                    <a:pt x="107" y="3"/>
                  </a:lnTo>
                  <a:lnTo>
                    <a:pt x="115" y="3"/>
                  </a:lnTo>
                  <a:lnTo>
                    <a:pt x="120" y="1"/>
                  </a:lnTo>
                  <a:lnTo>
                    <a:pt x="120" y="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41"/>
            <p:cNvSpPr/>
            <p:nvPr/>
          </p:nvSpPr>
          <p:spPr>
            <a:xfrm>
              <a:off x="3203575" y="3563541"/>
              <a:ext cx="965200" cy="496490"/>
            </a:xfrm>
            <a:custGeom>
              <a:avLst/>
              <a:gdLst/>
              <a:ahLst/>
              <a:cxnLst/>
              <a:rect l="l" t="t" r="r" b="b"/>
              <a:pathLst>
                <a:path w="169" h="118" extrusionOk="0">
                  <a:moveTo>
                    <a:pt x="120" y="3"/>
                  </a:moveTo>
                  <a:lnTo>
                    <a:pt x="122" y="27"/>
                  </a:lnTo>
                  <a:lnTo>
                    <a:pt x="148" y="30"/>
                  </a:lnTo>
                  <a:lnTo>
                    <a:pt x="157" y="38"/>
                  </a:lnTo>
                  <a:lnTo>
                    <a:pt x="169" y="38"/>
                  </a:lnTo>
                  <a:lnTo>
                    <a:pt x="158" y="49"/>
                  </a:lnTo>
                  <a:lnTo>
                    <a:pt x="149" y="49"/>
                  </a:lnTo>
                  <a:lnTo>
                    <a:pt x="149" y="59"/>
                  </a:lnTo>
                  <a:lnTo>
                    <a:pt x="142" y="61"/>
                  </a:lnTo>
                  <a:lnTo>
                    <a:pt x="143" y="69"/>
                  </a:lnTo>
                  <a:lnTo>
                    <a:pt x="130" y="69"/>
                  </a:lnTo>
                  <a:lnTo>
                    <a:pt x="130" y="80"/>
                  </a:lnTo>
                  <a:lnTo>
                    <a:pt x="122" y="90"/>
                  </a:lnTo>
                  <a:lnTo>
                    <a:pt x="123" y="118"/>
                  </a:lnTo>
                  <a:lnTo>
                    <a:pt x="111" y="118"/>
                  </a:lnTo>
                  <a:lnTo>
                    <a:pt x="113" y="80"/>
                  </a:lnTo>
                  <a:lnTo>
                    <a:pt x="102" y="80"/>
                  </a:lnTo>
                  <a:lnTo>
                    <a:pt x="93" y="90"/>
                  </a:lnTo>
                  <a:lnTo>
                    <a:pt x="93" y="99"/>
                  </a:lnTo>
                  <a:lnTo>
                    <a:pt x="79" y="109"/>
                  </a:lnTo>
                  <a:lnTo>
                    <a:pt x="8" y="109"/>
                  </a:lnTo>
                  <a:lnTo>
                    <a:pt x="0" y="98"/>
                  </a:lnTo>
                  <a:lnTo>
                    <a:pt x="0" y="87"/>
                  </a:lnTo>
                  <a:lnTo>
                    <a:pt x="21" y="69"/>
                  </a:lnTo>
                  <a:lnTo>
                    <a:pt x="29" y="47"/>
                  </a:lnTo>
                  <a:lnTo>
                    <a:pt x="29" y="16"/>
                  </a:lnTo>
                  <a:lnTo>
                    <a:pt x="37" y="9"/>
                  </a:lnTo>
                  <a:lnTo>
                    <a:pt x="49" y="8"/>
                  </a:lnTo>
                  <a:lnTo>
                    <a:pt x="58" y="4"/>
                  </a:lnTo>
                  <a:lnTo>
                    <a:pt x="60" y="0"/>
                  </a:lnTo>
                  <a:lnTo>
                    <a:pt x="64" y="0"/>
                  </a:lnTo>
                  <a:lnTo>
                    <a:pt x="66" y="3"/>
                  </a:lnTo>
                  <a:lnTo>
                    <a:pt x="74" y="6"/>
                  </a:lnTo>
                  <a:lnTo>
                    <a:pt x="79" y="8"/>
                  </a:lnTo>
                  <a:lnTo>
                    <a:pt x="89" y="9"/>
                  </a:lnTo>
                  <a:lnTo>
                    <a:pt x="96" y="6"/>
                  </a:lnTo>
                  <a:lnTo>
                    <a:pt x="107" y="3"/>
                  </a:lnTo>
                  <a:lnTo>
                    <a:pt x="115" y="3"/>
                  </a:lnTo>
                  <a:lnTo>
                    <a:pt x="120" y="1"/>
                  </a:lnTo>
                  <a:lnTo>
                    <a:pt x="120" y="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41"/>
            <p:cNvSpPr/>
            <p:nvPr/>
          </p:nvSpPr>
          <p:spPr>
            <a:xfrm>
              <a:off x="5076825" y="2356247"/>
              <a:ext cx="1295400" cy="917972"/>
            </a:xfrm>
            <a:custGeom>
              <a:avLst/>
              <a:gdLst/>
              <a:ahLst/>
              <a:cxnLst/>
              <a:rect l="l" t="t" r="r" b="b"/>
              <a:pathLst>
                <a:path w="816" h="771" extrusionOk="0">
                  <a:moveTo>
                    <a:pt x="0" y="91"/>
                  </a:moveTo>
                  <a:lnTo>
                    <a:pt x="181" y="0"/>
                  </a:lnTo>
                  <a:lnTo>
                    <a:pt x="453" y="272"/>
                  </a:lnTo>
                  <a:lnTo>
                    <a:pt x="453" y="227"/>
                  </a:lnTo>
                  <a:lnTo>
                    <a:pt x="544" y="318"/>
                  </a:lnTo>
                  <a:lnTo>
                    <a:pt x="816" y="408"/>
                  </a:lnTo>
                  <a:lnTo>
                    <a:pt x="771" y="545"/>
                  </a:lnTo>
                  <a:lnTo>
                    <a:pt x="816" y="635"/>
                  </a:lnTo>
                  <a:lnTo>
                    <a:pt x="771" y="681"/>
                  </a:lnTo>
                  <a:lnTo>
                    <a:pt x="725" y="681"/>
                  </a:lnTo>
                  <a:lnTo>
                    <a:pt x="498" y="681"/>
                  </a:lnTo>
                  <a:lnTo>
                    <a:pt x="408" y="771"/>
                  </a:lnTo>
                  <a:lnTo>
                    <a:pt x="362" y="771"/>
                  </a:lnTo>
                  <a:lnTo>
                    <a:pt x="362" y="681"/>
                  </a:lnTo>
                  <a:lnTo>
                    <a:pt x="317" y="726"/>
                  </a:lnTo>
                  <a:lnTo>
                    <a:pt x="317" y="681"/>
                  </a:lnTo>
                  <a:lnTo>
                    <a:pt x="362" y="635"/>
                  </a:lnTo>
                  <a:lnTo>
                    <a:pt x="272" y="590"/>
                  </a:lnTo>
                  <a:lnTo>
                    <a:pt x="136" y="635"/>
                  </a:lnTo>
                  <a:lnTo>
                    <a:pt x="90" y="635"/>
                  </a:lnTo>
                  <a:lnTo>
                    <a:pt x="90" y="227"/>
                  </a:lnTo>
                  <a:lnTo>
                    <a:pt x="0" y="91"/>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41"/>
            <p:cNvSpPr/>
            <p:nvPr/>
          </p:nvSpPr>
          <p:spPr>
            <a:xfrm>
              <a:off x="5324475" y="1915716"/>
              <a:ext cx="792163" cy="756047"/>
            </a:xfrm>
            <a:custGeom>
              <a:avLst/>
              <a:gdLst/>
              <a:ahLst/>
              <a:cxnLst/>
              <a:rect l="l" t="t" r="r" b="b"/>
              <a:pathLst>
                <a:path w="123" h="163" extrusionOk="0">
                  <a:moveTo>
                    <a:pt x="70" y="163"/>
                  </a:moveTo>
                  <a:lnTo>
                    <a:pt x="35" y="125"/>
                  </a:lnTo>
                  <a:lnTo>
                    <a:pt x="0" y="100"/>
                  </a:lnTo>
                  <a:lnTo>
                    <a:pt x="9" y="88"/>
                  </a:lnTo>
                  <a:lnTo>
                    <a:pt x="9" y="76"/>
                  </a:lnTo>
                  <a:lnTo>
                    <a:pt x="17" y="63"/>
                  </a:lnTo>
                  <a:lnTo>
                    <a:pt x="27" y="51"/>
                  </a:lnTo>
                  <a:lnTo>
                    <a:pt x="35" y="51"/>
                  </a:lnTo>
                  <a:lnTo>
                    <a:pt x="43" y="37"/>
                  </a:lnTo>
                  <a:lnTo>
                    <a:pt x="53" y="37"/>
                  </a:lnTo>
                  <a:lnTo>
                    <a:pt x="53" y="25"/>
                  </a:lnTo>
                  <a:lnTo>
                    <a:pt x="62" y="25"/>
                  </a:lnTo>
                  <a:lnTo>
                    <a:pt x="70" y="13"/>
                  </a:lnTo>
                  <a:lnTo>
                    <a:pt x="79" y="0"/>
                  </a:lnTo>
                  <a:lnTo>
                    <a:pt x="88" y="0"/>
                  </a:lnTo>
                  <a:lnTo>
                    <a:pt x="96" y="0"/>
                  </a:lnTo>
                  <a:lnTo>
                    <a:pt x="105" y="0"/>
                  </a:lnTo>
                  <a:lnTo>
                    <a:pt x="115" y="0"/>
                  </a:lnTo>
                  <a:lnTo>
                    <a:pt x="123" y="13"/>
                  </a:lnTo>
                  <a:lnTo>
                    <a:pt x="123" y="25"/>
                  </a:lnTo>
                  <a:lnTo>
                    <a:pt x="123" y="51"/>
                  </a:lnTo>
                  <a:lnTo>
                    <a:pt x="115" y="51"/>
                  </a:lnTo>
                  <a:lnTo>
                    <a:pt x="115" y="63"/>
                  </a:lnTo>
                  <a:lnTo>
                    <a:pt x="105" y="63"/>
                  </a:lnTo>
                  <a:lnTo>
                    <a:pt x="105" y="76"/>
                  </a:lnTo>
                  <a:lnTo>
                    <a:pt x="96" y="76"/>
                  </a:lnTo>
                  <a:lnTo>
                    <a:pt x="96" y="88"/>
                  </a:lnTo>
                  <a:lnTo>
                    <a:pt x="88" y="88"/>
                  </a:lnTo>
                  <a:lnTo>
                    <a:pt x="88" y="100"/>
                  </a:lnTo>
                  <a:lnTo>
                    <a:pt x="88" y="113"/>
                  </a:lnTo>
                  <a:lnTo>
                    <a:pt x="79" y="113"/>
                  </a:lnTo>
                  <a:lnTo>
                    <a:pt x="70" y="113"/>
                  </a:lnTo>
                  <a:lnTo>
                    <a:pt x="70" y="125"/>
                  </a:lnTo>
                  <a:lnTo>
                    <a:pt x="70" y="139"/>
                  </a:lnTo>
                  <a:lnTo>
                    <a:pt x="70" y="151"/>
                  </a:lnTo>
                  <a:lnTo>
                    <a:pt x="70" y="16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41"/>
            <p:cNvSpPr/>
            <p:nvPr/>
          </p:nvSpPr>
          <p:spPr>
            <a:xfrm>
              <a:off x="7945438" y="1908572"/>
              <a:ext cx="692150" cy="681037"/>
            </a:xfrm>
            <a:custGeom>
              <a:avLst/>
              <a:gdLst/>
              <a:ahLst/>
              <a:cxnLst/>
              <a:rect l="l" t="t" r="r" b="b"/>
              <a:pathLst>
                <a:path w="121" h="162" extrusionOk="0">
                  <a:moveTo>
                    <a:pt x="121" y="50"/>
                  </a:moveTo>
                  <a:lnTo>
                    <a:pt x="121" y="70"/>
                  </a:lnTo>
                  <a:lnTo>
                    <a:pt x="112" y="70"/>
                  </a:lnTo>
                  <a:lnTo>
                    <a:pt x="112" y="80"/>
                  </a:lnTo>
                  <a:lnTo>
                    <a:pt x="112" y="91"/>
                  </a:lnTo>
                  <a:lnTo>
                    <a:pt x="103" y="101"/>
                  </a:lnTo>
                  <a:lnTo>
                    <a:pt x="103" y="111"/>
                  </a:lnTo>
                  <a:lnTo>
                    <a:pt x="103" y="132"/>
                  </a:lnTo>
                  <a:lnTo>
                    <a:pt x="103" y="141"/>
                  </a:lnTo>
                  <a:lnTo>
                    <a:pt x="94" y="141"/>
                  </a:lnTo>
                  <a:lnTo>
                    <a:pt x="94" y="152"/>
                  </a:lnTo>
                  <a:lnTo>
                    <a:pt x="85" y="162"/>
                  </a:lnTo>
                  <a:lnTo>
                    <a:pt x="94" y="162"/>
                  </a:lnTo>
                  <a:lnTo>
                    <a:pt x="75" y="152"/>
                  </a:lnTo>
                  <a:lnTo>
                    <a:pt x="65" y="141"/>
                  </a:lnTo>
                  <a:lnTo>
                    <a:pt x="56" y="141"/>
                  </a:lnTo>
                  <a:lnTo>
                    <a:pt x="47" y="132"/>
                  </a:lnTo>
                  <a:lnTo>
                    <a:pt x="38" y="122"/>
                  </a:lnTo>
                  <a:lnTo>
                    <a:pt x="28" y="122"/>
                  </a:lnTo>
                  <a:lnTo>
                    <a:pt x="19" y="111"/>
                  </a:lnTo>
                  <a:lnTo>
                    <a:pt x="10" y="111"/>
                  </a:lnTo>
                  <a:lnTo>
                    <a:pt x="0" y="101"/>
                  </a:lnTo>
                  <a:lnTo>
                    <a:pt x="0" y="91"/>
                  </a:lnTo>
                  <a:lnTo>
                    <a:pt x="10" y="91"/>
                  </a:lnTo>
                  <a:lnTo>
                    <a:pt x="10" y="80"/>
                  </a:lnTo>
                  <a:lnTo>
                    <a:pt x="10" y="70"/>
                  </a:lnTo>
                  <a:lnTo>
                    <a:pt x="0" y="60"/>
                  </a:lnTo>
                  <a:lnTo>
                    <a:pt x="10" y="50"/>
                  </a:lnTo>
                  <a:lnTo>
                    <a:pt x="10" y="40"/>
                  </a:lnTo>
                  <a:lnTo>
                    <a:pt x="19" y="31"/>
                  </a:lnTo>
                  <a:lnTo>
                    <a:pt x="28" y="31"/>
                  </a:lnTo>
                  <a:lnTo>
                    <a:pt x="28" y="20"/>
                  </a:lnTo>
                  <a:lnTo>
                    <a:pt x="38" y="20"/>
                  </a:lnTo>
                  <a:lnTo>
                    <a:pt x="38" y="10"/>
                  </a:lnTo>
                  <a:lnTo>
                    <a:pt x="38" y="0"/>
                  </a:lnTo>
                  <a:lnTo>
                    <a:pt x="94" y="31"/>
                  </a:lnTo>
                  <a:lnTo>
                    <a:pt x="112" y="50"/>
                  </a:lnTo>
                  <a:lnTo>
                    <a:pt x="121" y="5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41"/>
            <p:cNvSpPr/>
            <p:nvPr/>
          </p:nvSpPr>
          <p:spPr>
            <a:xfrm>
              <a:off x="5722938" y="1139429"/>
              <a:ext cx="954087" cy="937021"/>
            </a:xfrm>
            <a:custGeom>
              <a:avLst/>
              <a:gdLst/>
              <a:ahLst/>
              <a:cxnLst/>
              <a:rect l="l" t="t" r="r" b="b"/>
              <a:pathLst>
                <a:path w="167" h="223" extrusionOk="0">
                  <a:moveTo>
                    <a:pt x="167" y="110"/>
                  </a:moveTo>
                  <a:lnTo>
                    <a:pt x="158" y="122"/>
                  </a:lnTo>
                  <a:lnTo>
                    <a:pt x="148" y="132"/>
                  </a:lnTo>
                  <a:lnTo>
                    <a:pt x="130" y="153"/>
                  </a:lnTo>
                  <a:lnTo>
                    <a:pt x="121" y="153"/>
                  </a:lnTo>
                  <a:lnTo>
                    <a:pt x="110" y="162"/>
                  </a:lnTo>
                  <a:lnTo>
                    <a:pt x="93" y="172"/>
                  </a:lnTo>
                  <a:lnTo>
                    <a:pt x="82" y="182"/>
                  </a:lnTo>
                  <a:lnTo>
                    <a:pt x="73" y="182"/>
                  </a:lnTo>
                  <a:lnTo>
                    <a:pt x="64" y="192"/>
                  </a:lnTo>
                  <a:lnTo>
                    <a:pt x="64" y="202"/>
                  </a:lnTo>
                  <a:lnTo>
                    <a:pt x="46" y="223"/>
                  </a:lnTo>
                  <a:lnTo>
                    <a:pt x="46" y="213"/>
                  </a:lnTo>
                  <a:lnTo>
                    <a:pt x="37" y="202"/>
                  </a:lnTo>
                  <a:lnTo>
                    <a:pt x="27" y="202"/>
                  </a:lnTo>
                  <a:lnTo>
                    <a:pt x="18" y="202"/>
                  </a:lnTo>
                  <a:lnTo>
                    <a:pt x="9" y="202"/>
                  </a:lnTo>
                  <a:lnTo>
                    <a:pt x="0" y="202"/>
                  </a:lnTo>
                  <a:lnTo>
                    <a:pt x="9" y="182"/>
                  </a:lnTo>
                  <a:lnTo>
                    <a:pt x="18" y="172"/>
                  </a:lnTo>
                  <a:lnTo>
                    <a:pt x="27" y="162"/>
                  </a:lnTo>
                  <a:lnTo>
                    <a:pt x="27" y="153"/>
                  </a:lnTo>
                  <a:lnTo>
                    <a:pt x="37" y="141"/>
                  </a:lnTo>
                  <a:lnTo>
                    <a:pt x="46" y="132"/>
                  </a:lnTo>
                  <a:lnTo>
                    <a:pt x="46" y="122"/>
                  </a:lnTo>
                  <a:lnTo>
                    <a:pt x="46" y="110"/>
                  </a:lnTo>
                  <a:lnTo>
                    <a:pt x="46" y="101"/>
                  </a:lnTo>
                  <a:lnTo>
                    <a:pt x="46" y="91"/>
                  </a:lnTo>
                  <a:lnTo>
                    <a:pt x="55" y="81"/>
                  </a:lnTo>
                  <a:lnTo>
                    <a:pt x="55" y="71"/>
                  </a:lnTo>
                  <a:lnTo>
                    <a:pt x="64" y="71"/>
                  </a:lnTo>
                  <a:lnTo>
                    <a:pt x="64" y="61"/>
                  </a:lnTo>
                  <a:lnTo>
                    <a:pt x="64" y="50"/>
                  </a:lnTo>
                  <a:lnTo>
                    <a:pt x="73" y="40"/>
                  </a:lnTo>
                  <a:lnTo>
                    <a:pt x="82" y="40"/>
                  </a:lnTo>
                  <a:lnTo>
                    <a:pt x="82" y="30"/>
                  </a:lnTo>
                  <a:lnTo>
                    <a:pt x="93" y="19"/>
                  </a:lnTo>
                  <a:lnTo>
                    <a:pt x="101" y="9"/>
                  </a:lnTo>
                  <a:lnTo>
                    <a:pt x="101" y="0"/>
                  </a:lnTo>
                  <a:lnTo>
                    <a:pt x="101" y="19"/>
                  </a:lnTo>
                  <a:lnTo>
                    <a:pt x="101" y="30"/>
                  </a:lnTo>
                  <a:lnTo>
                    <a:pt x="110" y="40"/>
                  </a:lnTo>
                  <a:lnTo>
                    <a:pt x="121" y="61"/>
                  </a:lnTo>
                  <a:lnTo>
                    <a:pt x="130" y="71"/>
                  </a:lnTo>
                  <a:lnTo>
                    <a:pt x="139" y="81"/>
                  </a:lnTo>
                  <a:lnTo>
                    <a:pt x="148" y="91"/>
                  </a:lnTo>
                  <a:lnTo>
                    <a:pt x="148" y="101"/>
                  </a:lnTo>
                  <a:lnTo>
                    <a:pt x="158" y="101"/>
                  </a:lnTo>
                  <a:lnTo>
                    <a:pt x="167" y="101"/>
                  </a:lnTo>
                  <a:lnTo>
                    <a:pt x="167" y="11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41"/>
            <p:cNvSpPr/>
            <p:nvPr/>
          </p:nvSpPr>
          <p:spPr>
            <a:xfrm>
              <a:off x="6831013" y="2034779"/>
              <a:ext cx="377825" cy="297656"/>
            </a:xfrm>
            <a:custGeom>
              <a:avLst/>
              <a:gdLst/>
              <a:ahLst/>
              <a:cxnLst/>
              <a:rect l="l" t="t" r="r" b="b"/>
              <a:pathLst>
                <a:path w="66" h="71" extrusionOk="0">
                  <a:moveTo>
                    <a:pt x="66" y="61"/>
                  </a:moveTo>
                  <a:lnTo>
                    <a:pt x="66" y="71"/>
                  </a:lnTo>
                  <a:lnTo>
                    <a:pt x="57" y="71"/>
                  </a:lnTo>
                  <a:lnTo>
                    <a:pt x="47" y="71"/>
                  </a:lnTo>
                  <a:lnTo>
                    <a:pt x="38" y="71"/>
                  </a:lnTo>
                  <a:lnTo>
                    <a:pt x="28" y="71"/>
                  </a:lnTo>
                  <a:lnTo>
                    <a:pt x="19" y="71"/>
                  </a:lnTo>
                  <a:lnTo>
                    <a:pt x="19" y="61"/>
                  </a:lnTo>
                  <a:lnTo>
                    <a:pt x="9" y="50"/>
                  </a:lnTo>
                  <a:lnTo>
                    <a:pt x="9" y="40"/>
                  </a:lnTo>
                  <a:lnTo>
                    <a:pt x="9" y="30"/>
                  </a:lnTo>
                  <a:lnTo>
                    <a:pt x="9" y="19"/>
                  </a:lnTo>
                  <a:lnTo>
                    <a:pt x="0" y="10"/>
                  </a:lnTo>
                  <a:lnTo>
                    <a:pt x="0" y="0"/>
                  </a:lnTo>
                  <a:lnTo>
                    <a:pt x="9" y="0"/>
                  </a:lnTo>
                  <a:lnTo>
                    <a:pt x="19" y="10"/>
                  </a:lnTo>
                  <a:lnTo>
                    <a:pt x="28" y="10"/>
                  </a:lnTo>
                  <a:lnTo>
                    <a:pt x="28" y="19"/>
                  </a:lnTo>
                  <a:lnTo>
                    <a:pt x="38" y="19"/>
                  </a:lnTo>
                  <a:lnTo>
                    <a:pt x="38" y="30"/>
                  </a:lnTo>
                  <a:lnTo>
                    <a:pt x="47" y="30"/>
                  </a:lnTo>
                  <a:lnTo>
                    <a:pt x="47" y="40"/>
                  </a:lnTo>
                  <a:lnTo>
                    <a:pt x="57" y="50"/>
                  </a:lnTo>
                  <a:lnTo>
                    <a:pt x="66" y="50"/>
                  </a:lnTo>
                  <a:lnTo>
                    <a:pt x="66" y="6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41"/>
            <p:cNvSpPr/>
            <p:nvPr/>
          </p:nvSpPr>
          <p:spPr>
            <a:xfrm>
              <a:off x="6465888" y="1564481"/>
              <a:ext cx="788987" cy="679847"/>
            </a:xfrm>
            <a:custGeom>
              <a:avLst/>
              <a:gdLst/>
              <a:ahLst/>
              <a:cxnLst/>
              <a:rect l="l" t="t" r="r" b="b"/>
              <a:pathLst>
                <a:path w="138" h="162" extrusionOk="0">
                  <a:moveTo>
                    <a:pt x="129" y="162"/>
                  </a:moveTo>
                  <a:lnTo>
                    <a:pt x="120" y="162"/>
                  </a:lnTo>
                  <a:lnTo>
                    <a:pt x="110" y="152"/>
                  </a:lnTo>
                  <a:lnTo>
                    <a:pt x="110" y="142"/>
                  </a:lnTo>
                  <a:lnTo>
                    <a:pt x="101" y="142"/>
                  </a:lnTo>
                  <a:lnTo>
                    <a:pt x="101" y="132"/>
                  </a:lnTo>
                  <a:lnTo>
                    <a:pt x="92" y="132"/>
                  </a:lnTo>
                  <a:lnTo>
                    <a:pt x="92" y="122"/>
                  </a:lnTo>
                  <a:lnTo>
                    <a:pt x="83" y="122"/>
                  </a:lnTo>
                  <a:lnTo>
                    <a:pt x="73" y="112"/>
                  </a:lnTo>
                  <a:lnTo>
                    <a:pt x="64" y="112"/>
                  </a:lnTo>
                  <a:lnTo>
                    <a:pt x="64" y="122"/>
                  </a:lnTo>
                  <a:lnTo>
                    <a:pt x="55" y="122"/>
                  </a:lnTo>
                  <a:lnTo>
                    <a:pt x="45" y="122"/>
                  </a:lnTo>
                  <a:lnTo>
                    <a:pt x="36" y="132"/>
                  </a:lnTo>
                  <a:lnTo>
                    <a:pt x="27" y="132"/>
                  </a:lnTo>
                  <a:lnTo>
                    <a:pt x="18" y="132"/>
                  </a:lnTo>
                  <a:lnTo>
                    <a:pt x="9" y="142"/>
                  </a:lnTo>
                  <a:lnTo>
                    <a:pt x="0" y="142"/>
                  </a:lnTo>
                  <a:lnTo>
                    <a:pt x="0" y="132"/>
                  </a:lnTo>
                  <a:lnTo>
                    <a:pt x="0" y="122"/>
                  </a:lnTo>
                  <a:lnTo>
                    <a:pt x="9" y="112"/>
                  </a:lnTo>
                  <a:lnTo>
                    <a:pt x="9" y="101"/>
                  </a:lnTo>
                  <a:lnTo>
                    <a:pt x="0" y="91"/>
                  </a:lnTo>
                  <a:lnTo>
                    <a:pt x="9" y="91"/>
                  </a:lnTo>
                  <a:lnTo>
                    <a:pt x="18" y="91"/>
                  </a:lnTo>
                  <a:lnTo>
                    <a:pt x="18" y="81"/>
                  </a:lnTo>
                  <a:lnTo>
                    <a:pt x="27" y="81"/>
                  </a:lnTo>
                  <a:lnTo>
                    <a:pt x="27" y="70"/>
                  </a:lnTo>
                  <a:lnTo>
                    <a:pt x="36" y="70"/>
                  </a:lnTo>
                  <a:lnTo>
                    <a:pt x="36" y="60"/>
                  </a:lnTo>
                  <a:lnTo>
                    <a:pt x="45" y="60"/>
                  </a:lnTo>
                  <a:lnTo>
                    <a:pt x="45" y="51"/>
                  </a:lnTo>
                  <a:lnTo>
                    <a:pt x="45" y="40"/>
                  </a:lnTo>
                  <a:lnTo>
                    <a:pt x="55" y="40"/>
                  </a:lnTo>
                  <a:lnTo>
                    <a:pt x="64" y="31"/>
                  </a:lnTo>
                  <a:lnTo>
                    <a:pt x="73" y="21"/>
                  </a:lnTo>
                  <a:lnTo>
                    <a:pt x="83" y="21"/>
                  </a:lnTo>
                  <a:lnTo>
                    <a:pt x="83" y="10"/>
                  </a:lnTo>
                  <a:lnTo>
                    <a:pt x="92" y="10"/>
                  </a:lnTo>
                  <a:lnTo>
                    <a:pt x="101" y="10"/>
                  </a:lnTo>
                  <a:lnTo>
                    <a:pt x="110" y="10"/>
                  </a:lnTo>
                  <a:lnTo>
                    <a:pt x="110" y="0"/>
                  </a:lnTo>
                  <a:lnTo>
                    <a:pt x="120" y="0"/>
                  </a:lnTo>
                  <a:lnTo>
                    <a:pt x="129" y="10"/>
                  </a:lnTo>
                  <a:lnTo>
                    <a:pt x="129" y="21"/>
                  </a:lnTo>
                  <a:lnTo>
                    <a:pt x="120" y="31"/>
                  </a:lnTo>
                  <a:lnTo>
                    <a:pt x="120" y="40"/>
                  </a:lnTo>
                  <a:lnTo>
                    <a:pt x="110" y="40"/>
                  </a:lnTo>
                  <a:lnTo>
                    <a:pt x="110" y="51"/>
                  </a:lnTo>
                  <a:lnTo>
                    <a:pt x="110" y="60"/>
                  </a:lnTo>
                  <a:lnTo>
                    <a:pt x="120" y="60"/>
                  </a:lnTo>
                  <a:lnTo>
                    <a:pt x="138" y="81"/>
                  </a:lnTo>
                  <a:lnTo>
                    <a:pt x="129" y="101"/>
                  </a:lnTo>
                  <a:lnTo>
                    <a:pt x="129" y="112"/>
                  </a:lnTo>
                  <a:lnTo>
                    <a:pt x="129" y="122"/>
                  </a:lnTo>
                  <a:lnTo>
                    <a:pt x="129" y="132"/>
                  </a:lnTo>
                  <a:lnTo>
                    <a:pt x="129" y="142"/>
                  </a:lnTo>
                  <a:lnTo>
                    <a:pt x="129" y="152"/>
                  </a:lnTo>
                  <a:lnTo>
                    <a:pt x="129" y="16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41"/>
            <p:cNvSpPr/>
            <p:nvPr/>
          </p:nvSpPr>
          <p:spPr>
            <a:xfrm>
              <a:off x="5984875" y="1604963"/>
              <a:ext cx="850900" cy="685800"/>
            </a:xfrm>
            <a:custGeom>
              <a:avLst/>
              <a:gdLst/>
              <a:ahLst/>
              <a:cxnLst/>
              <a:rect l="l" t="t" r="r" b="b"/>
              <a:pathLst>
                <a:path w="149" h="163" extrusionOk="0">
                  <a:moveTo>
                    <a:pt x="149" y="21"/>
                  </a:moveTo>
                  <a:lnTo>
                    <a:pt x="140" y="31"/>
                  </a:lnTo>
                  <a:lnTo>
                    <a:pt x="130" y="31"/>
                  </a:lnTo>
                  <a:lnTo>
                    <a:pt x="130" y="42"/>
                  </a:lnTo>
                  <a:lnTo>
                    <a:pt x="130" y="52"/>
                  </a:lnTo>
                  <a:lnTo>
                    <a:pt x="121" y="52"/>
                  </a:lnTo>
                  <a:lnTo>
                    <a:pt x="121" y="61"/>
                  </a:lnTo>
                  <a:lnTo>
                    <a:pt x="112" y="61"/>
                  </a:lnTo>
                  <a:lnTo>
                    <a:pt x="112" y="72"/>
                  </a:lnTo>
                  <a:lnTo>
                    <a:pt x="102" y="72"/>
                  </a:lnTo>
                  <a:lnTo>
                    <a:pt x="102" y="82"/>
                  </a:lnTo>
                  <a:lnTo>
                    <a:pt x="93" y="82"/>
                  </a:lnTo>
                  <a:lnTo>
                    <a:pt x="84" y="82"/>
                  </a:lnTo>
                  <a:lnTo>
                    <a:pt x="93" y="92"/>
                  </a:lnTo>
                  <a:lnTo>
                    <a:pt x="93" y="102"/>
                  </a:lnTo>
                  <a:lnTo>
                    <a:pt x="84" y="112"/>
                  </a:lnTo>
                  <a:lnTo>
                    <a:pt x="84" y="122"/>
                  </a:lnTo>
                  <a:lnTo>
                    <a:pt x="84" y="132"/>
                  </a:lnTo>
                  <a:lnTo>
                    <a:pt x="65" y="142"/>
                  </a:lnTo>
                  <a:lnTo>
                    <a:pt x="55" y="142"/>
                  </a:lnTo>
                  <a:lnTo>
                    <a:pt x="47" y="142"/>
                  </a:lnTo>
                  <a:lnTo>
                    <a:pt x="37" y="152"/>
                  </a:lnTo>
                  <a:lnTo>
                    <a:pt x="28" y="152"/>
                  </a:lnTo>
                  <a:lnTo>
                    <a:pt x="19" y="152"/>
                  </a:lnTo>
                  <a:lnTo>
                    <a:pt x="9" y="152"/>
                  </a:lnTo>
                  <a:lnTo>
                    <a:pt x="9" y="163"/>
                  </a:lnTo>
                  <a:lnTo>
                    <a:pt x="9" y="152"/>
                  </a:lnTo>
                  <a:lnTo>
                    <a:pt x="0" y="142"/>
                  </a:lnTo>
                  <a:lnTo>
                    <a:pt x="0" y="132"/>
                  </a:lnTo>
                  <a:lnTo>
                    <a:pt x="0" y="112"/>
                  </a:lnTo>
                  <a:lnTo>
                    <a:pt x="0" y="102"/>
                  </a:lnTo>
                  <a:lnTo>
                    <a:pt x="0" y="112"/>
                  </a:lnTo>
                  <a:lnTo>
                    <a:pt x="19" y="92"/>
                  </a:lnTo>
                  <a:lnTo>
                    <a:pt x="19" y="82"/>
                  </a:lnTo>
                  <a:lnTo>
                    <a:pt x="28" y="72"/>
                  </a:lnTo>
                  <a:lnTo>
                    <a:pt x="37" y="72"/>
                  </a:lnTo>
                  <a:lnTo>
                    <a:pt x="47" y="61"/>
                  </a:lnTo>
                  <a:lnTo>
                    <a:pt x="65" y="52"/>
                  </a:lnTo>
                  <a:lnTo>
                    <a:pt x="74" y="42"/>
                  </a:lnTo>
                  <a:lnTo>
                    <a:pt x="84" y="42"/>
                  </a:lnTo>
                  <a:lnTo>
                    <a:pt x="102" y="21"/>
                  </a:lnTo>
                  <a:lnTo>
                    <a:pt x="112" y="11"/>
                  </a:lnTo>
                  <a:lnTo>
                    <a:pt x="121" y="0"/>
                  </a:lnTo>
                  <a:lnTo>
                    <a:pt x="130" y="0"/>
                  </a:lnTo>
                  <a:lnTo>
                    <a:pt x="130" y="11"/>
                  </a:lnTo>
                  <a:lnTo>
                    <a:pt x="140" y="11"/>
                  </a:lnTo>
                  <a:lnTo>
                    <a:pt x="149" y="2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0" name="Google Shape;720;p41"/>
            <p:cNvSpPr/>
            <p:nvPr/>
          </p:nvSpPr>
          <p:spPr>
            <a:xfrm>
              <a:off x="6569075" y="1059656"/>
              <a:ext cx="857250" cy="848916"/>
            </a:xfrm>
            <a:custGeom>
              <a:avLst/>
              <a:gdLst/>
              <a:ahLst/>
              <a:cxnLst/>
              <a:rect l="l" t="t" r="r" b="b"/>
              <a:pathLst>
                <a:path w="150" h="202" extrusionOk="0">
                  <a:moveTo>
                    <a:pt x="93" y="181"/>
                  </a:moveTo>
                  <a:lnTo>
                    <a:pt x="93" y="172"/>
                  </a:lnTo>
                  <a:lnTo>
                    <a:pt x="93" y="161"/>
                  </a:lnTo>
                  <a:lnTo>
                    <a:pt x="103" y="161"/>
                  </a:lnTo>
                  <a:lnTo>
                    <a:pt x="103" y="151"/>
                  </a:lnTo>
                  <a:lnTo>
                    <a:pt x="112" y="142"/>
                  </a:lnTo>
                  <a:lnTo>
                    <a:pt x="112" y="131"/>
                  </a:lnTo>
                  <a:lnTo>
                    <a:pt x="103" y="121"/>
                  </a:lnTo>
                  <a:lnTo>
                    <a:pt x="93" y="121"/>
                  </a:lnTo>
                  <a:lnTo>
                    <a:pt x="93" y="131"/>
                  </a:lnTo>
                  <a:lnTo>
                    <a:pt x="84" y="131"/>
                  </a:lnTo>
                  <a:lnTo>
                    <a:pt x="75" y="131"/>
                  </a:lnTo>
                  <a:lnTo>
                    <a:pt x="66" y="131"/>
                  </a:lnTo>
                  <a:lnTo>
                    <a:pt x="66" y="142"/>
                  </a:lnTo>
                  <a:lnTo>
                    <a:pt x="56" y="142"/>
                  </a:lnTo>
                  <a:lnTo>
                    <a:pt x="47" y="151"/>
                  </a:lnTo>
                  <a:lnTo>
                    <a:pt x="38" y="142"/>
                  </a:lnTo>
                  <a:lnTo>
                    <a:pt x="28" y="142"/>
                  </a:lnTo>
                  <a:lnTo>
                    <a:pt x="28" y="131"/>
                  </a:lnTo>
                  <a:lnTo>
                    <a:pt x="19" y="131"/>
                  </a:lnTo>
                  <a:lnTo>
                    <a:pt x="19" y="121"/>
                  </a:lnTo>
                  <a:lnTo>
                    <a:pt x="10" y="121"/>
                  </a:lnTo>
                  <a:lnTo>
                    <a:pt x="0" y="121"/>
                  </a:lnTo>
                  <a:lnTo>
                    <a:pt x="10" y="111"/>
                  </a:lnTo>
                  <a:lnTo>
                    <a:pt x="19" y="100"/>
                  </a:lnTo>
                  <a:lnTo>
                    <a:pt x="28" y="91"/>
                  </a:lnTo>
                  <a:lnTo>
                    <a:pt x="38" y="91"/>
                  </a:lnTo>
                  <a:lnTo>
                    <a:pt x="47" y="91"/>
                  </a:lnTo>
                  <a:lnTo>
                    <a:pt x="47" y="81"/>
                  </a:lnTo>
                  <a:lnTo>
                    <a:pt x="56" y="81"/>
                  </a:lnTo>
                  <a:lnTo>
                    <a:pt x="66" y="70"/>
                  </a:lnTo>
                  <a:lnTo>
                    <a:pt x="75" y="70"/>
                  </a:lnTo>
                  <a:lnTo>
                    <a:pt x="84" y="60"/>
                  </a:lnTo>
                  <a:lnTo>
                    <a:pt x="84" y="50"/>
                  </a:lnTo>
                  <a:lnTo>
                    <a:pt x="93" y="40"/>
                  </a:lnTo>
                  <a:lnTo>
                    <a:pt x="103" y="31"/>
                  </a:lnTo>
                  <a:lnTo>
                    <a:pt x="112" y="31"/>
                  </a:lnTo>
                  <a:lnTo>
                    <a:pt x="121" y="21"/>
                  </a:lnTo>
                  <a:lnTo>
                    <a:pt x="131" y="10"/>
                  </a:lnTo>
                  <a:lnTo>
                    <a:pt x="131" y="0"/>
                  </a:lnTo>
                  <a:lnTo>
                    <a:pt x="131" y="10"/>
                  </a:lnTo>
                  <a:lnTo>
                    <a:pt x="140" y="10"/>
                  </a:lnTo>
                  <a:lnTo>
                    <a:pt x="150" y="10"/>
                  </a:lnTo>
                  <a:lnTo>
                    <a:pt x="140" y="121"/>
                  </a:lnTo>
                  <a:lnTo>
                    <a:pt x="140" y="131"/>
                  </a:lnTo>
                  <a:lnTo>
                    <a:pt x="131" y="172"/>
                  </a:lnTo>
                  <a:lnTo>
                    <a:pt x="131" y="181"/>
                  </a:lnTo>
                  <a:lnTo>
                    <a:pt x="121" y="181"/>
                  </a:lnTo>
                  <a:lnTo>
                    <a:pt x="121" y="191"/>
                  </a:lnTo>
                  <a:lnTo>
                    <a:pt x="121" y="202"/>
                  </a:lnTo>
                  <a:lnTo>
                    <a:pt x="103" y="181"/>
                  </a:lnTo>
                  <a:lnTo>
                    <a:pt x="93" y="18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41"/>
            <p:cNvSpPr/>
            <p:nvPr/>
          </p:nvSpPr>
          <p:spPr>
            <a:xfrm>
              <a:off x="6254750" y="3018235"/>
              <a:ext cx="1690688" cy="550069"/>
            </a:xfrm>
            <a:custGeom>
              <a:avLst/>
              <a:gdLst/>
              <a:ahLst/>
              <a:cxnLst/>
              <a:rect l="l" t="t" r="r" b="b"/>
              <a:pathLst>
                <a:path w="296" h="131" extrusionOk="0">
                  <a:moveTo>
                    <a:pt x="296" y="90"/>
                  </a:moveTo>
                  <a:lnTo>
                    <a:pt x="287" y="90"/>
                  </a:lnTo>
                  <a:lnTo>
                    <a:pt x="287" y="101"/>
                  </a:lnTo>
                  <a:lnTo>
                    <a:pt x="278" y="101"/>
                  </a:lnTo>
                  <a:lnTo>
                    <a:pt x="269" y="101"/>
                  </a:lnTo>
                  <a:lnTo>
                    <a:pt x="260" y="110"/>
                  </a:lnTo>
                  <a:lnTo>
                    <a:pt x="250" y="110"/>
                  </a:lnTo>
                  <a:lnTo>
                    <a:pt x="241" y="120"/>
                  </a:lnTo>
                  <a:lnTo>
                    <a:pt x="232" y="120"/>
                  </a:lnTo>
                  <a:lnTo>
                    <a:pt x="222" y="131"/>
                  </a:lnTo>
                  <a:lnTo>
                    <a:pt x="203" y="120"/>
                  </a:lnTo>
                  <a:lnTo>
                    <a:pt x="186" y="120"/>
                  </a:lnTo>
                  <a:lnTo>
                    <a:pt x="175" y="120"/>
                  </a:lnTo>
                  <a:lnTo>
                    <a:pt x="166" y="120"/>
                  </a:lnTo>
                  <a:lnTo>
                    <a:pt x="158" y="120"/>
                  </a:lnTo>
                  <a:lnTo>
                    <a:pt x="148" y="120"/>
                  </a:lnTo>
                  <a:lnTo>
                    <a:pt x="138" y="110"/>
                  </a:lnTo>
                  <a:lnTo>
                    <a:pt x="111" y="110"/>
                  </a:lnTo>
                  <a:lnTo>
                    <a:pt x="102" y="110"/>
                  </a:lnTo>
                  <a:lnTo>
                    <a:pt x="93" y="110"/>
                  </a:lnTo>
                  <a:lnTo>
                    <a:pt x="83" y="110"/>
                  </a:lnTo>
                  <a:lnTo>
                    <a:pt x="73" y="110"/>
                  </a:lnTo>
                  <a:lnTo>
                    <a:pt x="55" y="101"/>
                  </a:lnTo>
                  <a:lnTo>
                    <a:pt x="37" y="101"/>
                  </a:lnTo>
                  <a:lnTo>
                    <a:pt x="18" y="101"/>
                  </a:lnTo>
                  <a:lnTo>
                    <a:pt x="9" y="101"/>
                  </a:lnTo>
                  <a:lnTo>
                    <a:pt x="0" y="101"/>
                  </a:lnTo>
                  <a:lnTo>
                    <a:pt x="0" y="90"/>
                  </a:lnTo>
                  <a:lnTo>
                    <a:pt x="0" y="81"/>
                  </a:lnTo>
                  <a:lnTo>
                    <a:pt x="9" y="41"/>
                  </a:lnTo>
                  <a:lnTo>
                    <a:pt x="9" y="31"/>
                  </a:lnTo>
                  <a:lnTo>
                    <a:pt x="9" y="20"/>
                  </a:lnTo>
                  <a:lnTo>
                    <a:pt x="18" y="31"/>
                  </a:lnTo>
                  <a:lnTo>
                    <a:pt x="26" y="31"/>
                  </a:lnTo>
                  <a:lnTo>
                    <a:pt x="37" y="31"/>
                  </a:lnTo>
                  <a:lnTo>
                    <a:pt x="46" y="41"/>
                  </a:lnTo>
                  <a:lnTo>
                    <a:pt x="46" y="50"/>
                  </a:lnTo>
                  <a:lnTo>
                    <a:pt x="55" y="50"/>
                  </a:lnTo>
                  <a:lnTo>
                    <a:pt x="55" y="60"/>
                  </a:lnTo>
                  <a:lnTo>
                    <a:pt x="64" y="60"/>
                  </a:lnTo>
                  <a:lnTo>
                    <a:pt x="64" y="50"/>
                  </a:lnTo>
                  <a:lnTo>
                    <a:pt x="73" y="50"/>
                  </a:lnTo>
                  <a:lnTo>
                    <a:pt x="83" y="50"/>
                  </a:lnTo>
                  <a:lnTo>
                    <a:pt x="83" y="41"/>
                  </a:lnTo>
                  <a:lnTo>
                    <a:pt x="93" y="31"/>
                  </a:lnTo>
                  <a:lnTo>
                    <a:pt x="102" y="31"/>
                  </a:lnTo>
                  <a:lnTo>
                    <a:pt x="111" y="20"/>
                  </a:lnTo>
                  <a:lnTo>
                    <a:pt x="121" y="11"/>
                  </a:lnTo>
                  <a:lnTo>
                    <a:pt x="130" y="11"/>
                  </a:lnTo>
                  <a:lnTo>
                    <a:pt x="138" y="11"/>
                  </a:lnTo>
                  <a:lnTo>
                    <a:pt x="138" y="20"/>
                  </a:lnTo>
                  <a:lnTo>
                    <a:pt x="148" y="20"/>
                  </a:lnTo>
                  <a:lnTo>
                    <a:pt x="158" y="20"/>
                  </a:lnTo>
                  <a:lnTo>
                    <a:pt x="166" y="11"/>
                  </a:lnTo>
                  <a:lnTo>
                    <a:pt x="175" y="11"/>
                  </a:lnTo>
                  <a:lnTo>
                    <a:pt x="186" y="11"/>
                  </a:lnTo>
                  <a:lnTo>
                    <a:pt x="194" y="0"/>
                  </a:lnTo>
                  <a:lnTo>
                    <a:pt x="203" y="0"/>
                  </a:lnTo>
                  <a:lnTo>
                    <a:pt x="203" y="11"/>
                  </a:lnTo>
                  <a:lnTo>
                    <a:pt x="213" y="20"/>
                  </a:lnTo>
                  <a:lnTo>
                    <a:pt x="213" y="31"/>
                  </a:lnTo>
                  <a:lnTo>
                    <a:pt x="222" y="31"/>
                  </a:lnTo>
                  <a:lnTo>
                    <a:pt x="222" y="41"/>
                  </a:lnTo>
                  <a:lnTo>
                    <a:pt x="232" y="41"/>
                  </a:lnTo>
                  <a:lnTo>
                    <a:pt x="232" y="50"/>
                  </a:lnTo>
                  <a:lnTo>
                    <a:pt x="241" y="50"/>
                  </a:lnTo>
                  <a:lnTo>
                    <a:pt x="250" y="60"/>
                  </a:lnTo>
                  <a:lnTo>
                    <a:pt x="260" y="60"/>
                  </a:lnTo>
                  <a:lnTo>
                    <a:pt x="269" y="60"/>
                  </a:lnTo>
                  <a:lnTo>
                    <a:pt x="269" y="71"/>
                  </a:lnTo>
                  <a:lnTo>
                    <a:pt x="278" y="71"/>
                  </a:lnTo>
                  <a:lnTo>
                    <a:pt x="278" y="81"/>
                  </a:lnTo>
                  <a:lnTo>
                    <a:pt x="287" y="81"/>
                  </a:lnTo>
                  <a:lnTo>
                    <a:pt x="296" y="9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2" name="Google Shape;722;p41"/>
            <p:cNvSpPr/>
            <p:nvPr/>
          </p:nvSpPr>
          <p:spPr>
            <a:xfrm>
              <a:off x="7308851" y="3392035"/>
              <a:ext cx="685800" cy="428625"/>
            </a:xfrm>
            <a:custGeom>
              <a:avLst/>
              <a:gdLst/>
              <a:ahLst/>
              <a:cxnLst/>
              <a:rect l="l" t="t" r="r" b="b"/>
              <a:pathLst>
                <a:path w="120" h="102" extrusionOk="0">
                  <a:moveTo>
                    <a:pt x="110" y="0"/>
                  </a:moveTo>
                  <a:lnTo>
                    <a:pt x="101" y="0"/>
                  </a:lnTo>
                  <a:lnTo>
                    <a:pt x="101" y="11"/>
                  </a:lnTo>
                  <a:lnTo>
                    <a:pt x="92" y="11"/>
                  </a:lnTo>
                  <a:lnTo>
                    <a:pt x="82" y="11"/>
                  </a:lnTo>
                  <a:lnTo>
                    <a:pt x="73" y="21"/>
                  </a:lnTo>
                  <a:lnTo>
                    <a:pt x="64" y="21"/>
                  </a:lnTo>
                  <a:lnTo>
                    <a:pt x="54" y="30"/>
                  </a:lnTo>
                  <a:lnTo>
                    <a:pt x="45" y="30"/>
                  </a:lnTo>
                  <a:lnTo>
                    <a:pt x="36" y="41"/>
                  </a:lnTo>
                  <a:lnTo>
                    <a:pt x="18" y="30"/>
                  </a:lnTo>
                  <a:lnTo>
                    <a:pt x="0" y="30"/>
                  </a:lnTo>
                  <a:lnTo>
                    <a:pt x="0" y="51"/>
                  </a:lnTo>
                  <a:lnTo>
                    <a:pt x="0" y="71"/>
                  </a:lnTo>
                  <a:lnTo>
                    <a:pt x="9" y="81"/>
                  </a:lnTo>
                  <a:lnTo>
                    <a:pt x="9" y="91"/>
                  </a:lnTo>
                  <a:lnTo>
                    <a:pt x="18" y="91"/>
                  </a:lnTo>
                  <a:lnTo>
                    <a:pt x="27" y="91"/>
                  </a:lnTo>
                  <a:lnTo>
                    <a:pt x="36" y="91"/>
                  </a:lnTo>
                  <a:lnTo>
                    <a:pt x="45" y="91"/>
                  </a:lnTo>
                  <a:lnTo>
                    <a:pt x="54" y="91"/>
                  </a:lnTo>
                  <a:lnTo>
                    <a:pt x="54" y="102"/>
                  </a:lnTo>
                  <a:lnTo>
                    <a:pt x="64" y="91"/>
                  </a:lnTo>
                  <a:lnTo>
                    <a:pt x="73" y="91"/>
                  </a:lnTo>
                  <a:lnTo>
                    <a:pt x="82" y="81"/>
                  </a:lnTo>
                  <a:lnTo>
                    <a:pt x="82" y="71"/>
                  </a:lnTo>
                  <a:lnTo>
                    <a:pt x="92" y="71"/>
                  </a:lnTo>
                  <a:lnTo>
                    <a:pt x="101" y="60"/>
                  </a:lnTo>
                  <a:lnTo>
                    <a:pt x="110" y="51"/>
                  </a:lnTo>
                  <a:lnTo>
                    <a:pt x="120" y="41"/>
                  </a:lnTo>
                  <a:lnTo>
                    <a:pt x="120" y="30"/>
                  </a:lnTo>
                  <a:lnTo>
                    <a:pt x="120" y="21"/>
                  </a:lnTo>
                  <a:lnTo>
                    <a:pt x="110" y="11"/>
                  </a:lnTo>
                  <a:lnTo>
                    <a:pt x="110" y="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3" name="Google Shape;723;p41"/>
            <p:cNvSpPr/>
            <p:nvPr/>
          </p:nvSpPr>
          <p:spPr>
            <a:xfrm>
              <a:off x="5872163" y="3484960"/>
              <a:ext cx="1758950" cy="973931"/>
            </a:xfrm>
            <a:custGeom>
              <a:avLst/>
              <a:gdLst/>
              <a:ahLst/>
              <a:cxnLst/>
              <a:rect l="l" t="t" r="r" b="b"/>
              <a:pathLst>
                <a:path w="308" h="232" extrusionOk="0">
                  <a:moveTo>
                    <a:pt x="308" y="81"/>
                  </a:moveTo>
                  <a:lnTo>
                    <a:pt x="298" y="91"/>
                  </a:lnTo>
                  <a:lnTo>
                    <a:pt x="289" y="101"/>
                  </a:lnTo>
                  <a:lnTo>
                    <a:pt x="289" y="112"/>
                  </a:lnTo>
                  <a:lnTo>
                    <a:pt x="280" y="112"/>
                  </a:lnTo>
                  <a:lnTo>
                    <a:pt x="280" y="120"/>
                  </a:lnTo>
                  <a:lnTo>
                    <a:pt x="280" y="130"/>
                  </a:lnTo>
                  <a:lnTo>
                    <a:pt x="270" y="130"/>
                  </a:lnTo>
                  <a:lnTo>
                    <a:pt x="270" y="141"/>
                  </a:lnTo>
                  <a:lnTo>
                    <a:pt x="261" y="141"/>
                  </a:lnTo>
                  <a:lnTo>
                    <a:pt x="261" y="151"/>
                  </a:lnTo>
                  <a:lnTo>
                    <a:pt x="253" y="151"/>
                  </a:lnTo>
                  <a:lnTo>
                    <a:pt x="253" y="161"/>
                  </a:lnTo>
                  <a:lnTo>
                    <a:pt x="233" y="161"/>
                  </a:lnTo>
                  <a:lnTo>
                    <a:pt x="224" y="172"/>
                  </a:lnTo>
                  <a:lnTo>
                    <a:pt x="214" y="182"/>
                  </a:lnTo>
                  <a:lnTo>
                    <a:pt x="205" y="191"/>
                  </a:lnTo>
                  <a:lnTo>
                    <a:pt x="196" y="191"/>
                  </a:lnTo>
                  <a:lnTo>
                    <a:pt x="187" y="191"/>
                  </a:lnTo>
                  <a:lnTo>
                    <a:pt x="177" y="191"/>
                  </a:lnTo>
                  <a:lnTo>
                    <a:pt x="159" y="191"/>
                  </a:lnTo>
                  <a:lnTo>
                    <a:pt x="149" y="191"/>
                  </a:lnTo>
                  <a:lnTo>
                    <a:pt x="140" y="200"/>
                  </a:lnTo>
                  <a:lnTo>
                    <a:pt x="131" y="211"/>
                  </a:lnTo>
                  <a:lnTo>
                    <a:pt x="121" y="221"/>
                  </a:lnTo>
                  <a:lnTo>
                    <a:pt x="112" y="232"/>
                  </a:lnTo>
                  <a:lnTo>
                    <a:pt x="104" y="232"/>
                  </a:lnTo>
                  <a:lnTo>
                    <a:pt x="93" y="221"/>
                  </a:lnTo>
                  <a:lnTo>
                    <a:pt x="93" y="211"/>
                  </a:lnTo>
                  <a:lnTo>
                    <a:pt x="84" y="200"/>
                  </a:lnTo>
                  <a:lnTo>
                    <a:pt x="84" y="191"/>
                  </a:lnTo>
                  <a:lnTo>
                    <a:pt x="75" y="191"/>
                  </a:lnTo>
                  <a:lnTo>
                    <a:pt x="66" y="200"/>
                  </a:lnTo>
                  <a:lnTo>
                    <a:pt x="55" y="211"/>
                  </a:lnTo>
                  <a:lnTo>
                    <a:pt x="55" y="221"/>
                  </a:lnTo>
                  <a:lnTo>
                    <a:pt x="38" y="232"/>
                  </a:lnTo>
                  <a:lnTo>
                    <a:pt x="28" y="232"/>
                  </a:lnTo>
                  <a:lnTo>
                    <a:pt x="18" y="221"/>
                  </a:lnTo>
                  <a:lnTo>
                    <a:pt x="18" y="211"/>
                  </a:lnTo>
                  <a:lnTo>
                    <a:pt x="18" y="200"/>
                  </a:lnTo>
                  <a:lnTo>
                    <a:pt x="28" y="191"/>
                  </a:lnTo>
                  <a:lnTo>
                    <a:pt x="38" y="182"/>
                  </a:lnTo>
                  <a:lnTo>
                    <a:pt x="38" y="161"/>
                  </a:lnTo>
                  <a:lnTo>
                    <a:pt x="38" y="151"/>
                  </a:lnTo>
                  <a:lnTo>
                    <a:pt x="28" y="151"/>
                  </a:lnTo>
                  <a:lnTo>
                    <a:pt x="18" y="141"/>
                  </a:lnTo>
                  <a:lnTo>
                    <a:pt x="10" y="141"/>
                  </a:lnTo>
                  <a:lnTo>
                    <a:pt x="0" y="130"/>
                  </a:lnTo>
                  <a:lnTo>
                    <a:pt x="10" y="130"/>
                  </a:lnTo>
                  <a:lnTo>
                    <a:pt x="10" y="120"/>
                  </a:lnTo>
                  <a:lnTo>
                    <a:pt x="18" y="120"/>
                  </a:lnTo>
                  <a:lnTo>
                    <a:pt x="18" y="112"/>
                  </a:lnTo>
                  <a:lnTo>
                    <a:pt x="28" y="112"/>
                  </a:lnTo>
                  <a:lnTo>
                    <a:pt x="28" y="101"/>
                  </a:lnTo>
                  <a:lnTo>
                    <a:pt x="38" y="101"/>
                  </a:lnTo>
                  <a:lnTo>
                    <a:pt x="38" y="81"/>
                  </a:lnTo>
                  <a:lnTo>
                    <a:pt x="46" y="81"/>
                  </a:lnTo>
                  <a:lnTo>
                    <a:pt x="46" y="70"/>
                  </a:lnTo>
                  <a:lnTo>
                    <a:pt x="55" y="60"/>
                  </a:lnTo>
                  <a:lnTo>
                    <a:pt x="66" y="50"/>
                  </a:lnTo>
                  <a:lnTo>
                    <a:pt x="75" y="50"/>
                  </a:lnTo>
                  <a:lnTo>
                    <a:pt x="84" y="60"/>
                  </a:lnTo>
                  <a:lnTo>
                    <a:pt x="93" y="60"/>
                  </a:lnTo>
                  <a:lnTo>
                    <a:pt x="104" y="60"/>
                  </a:lnTo>
                  <a:lnTo>
                    <a:pt x="104" y="50"/>
                  </a:lnTo>
                  <a:lnTo>
                    <a:pt x="112" y="50"/>
                  </a:lnTo>
                  <a:lnTo>
                    <a:pt x="121" y="50"/>
                  </a:lnTo>
                  <a:lnTo>
                    <a:pt x="131" y="50"/>
                  </a:lnTo>
                  <a:lnTo>
                    <a:pt x="140" y="40"/>
                  </a:lnTo>
                  <a:lnTo>
                    <a:pt x="149" y="40"/>
                  </a:lnTo>
                  <a:lnTo>
                    <a:pt x="149" y="31"/>
                  </a:lnTo>
                  <a:lnTo>
                    <a:pt x="159" y="31"/>
                  </a:lnTo>
                  <a:lnTo>
                    <a:pt x="159" y="21"/>
                  </a:lnTo>
                  <a:lnTo>
                    <a:pt x="168" y="10"/>
                  </a:lnTo>
                  <a:lnTo>
                    <a:pt x="168" y="0"/>
                  </a:lnTo>
                  <a:lnTo>
                    <a:pt x="177" y="0"/>
                  </a:lnTo>
                  <a:lnTo>
                    <a:pt x="205" y="0"/>
                  </a:lnTo>
                  <a:lnTo>
                    <a:pt x="214" y="10"/>
                  </a:lnTo>
                  <a:lnTo>
                    <a:pt x="224" y="10"/>
                  </a:lnTo>
                  <a:lnTo>
                    <a:pt x="233" y="10"/>
                  </a:lnTo>
                  <a:lnTo>
                    <a:pt x="242" y="10"/>
                  </a:lnTo>
                  <a:lnTo>
                    <a:pt x="253" y="10"/>
                  </a:lnTo>
                  <a:lnTo>
                    <a:pt x="253" y="31"/>
                  </a:lnTo>
                  <a:lnTo>
                    <a:pt x="253" y="50"/>
                  </a:lnTo>
                  <a:lnTo>
                    <a:pt x="261" y="60"/>
                  </a:lnTo>
                  <a:lnTo>
                    <a:pt x="261" y="70"/>
                  </a:lnTo>
                  <a:lnTo>
                    <a:pt x="270" y="70"/>
                  </a:lnTo>
                  <a:lnTo>
                    <a:pt x="280" y="70"/>
                  </a:lnTo>
                  <a:lnTo>
                    <a:pt x="289" y="70"/>
                  </a:lnTo>
                  <a:lnTo>
                    <a:pt x="298" y="70"/>
                  </a:lnTo>
                  <a:lnTo>
                    <a:pt x="308" y="70"/>
                  </a:lnTo>
                  <a:lnTo>
                    <a:pt x="308" y="81"/>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4" name="Google Shape;724;p41"/>
            <p:cNvSpPr/>
            <p:nvPr/>
          </p:nvSpPr>
          <p:spPr>
            <a:xfrm>
              <a:off x="6089650" y="3438525"/>
              <a:ext cx="741363" cy="390525"/>
            </a:xfrm>
            <a:custGeom>
              <a:avLst/>
              <a:gdLst/>
              <a:ahLst/>
              <a:cxnLst/>
              <a:rect l="l" t="t" r="r" b="b"/>
              <a:pathLst>
                <a:path w="130" h="93" extrusionOk="0">
                  <a:moveTo>
                    <a:pt x="130" y="11"/>
                  </a:moveTo>
                  <a:lnTo>
                    <a:pt x="130" y="21"/>
                  </a:lnTo>
                  <a:lnTo>
                    <a:pt x="121" y="32"/>
                  </a:lnTo>
                  <a:lnTo>
                    <a:pt x="121" y="42"/>
                  </a:lnTo>
                  <a:lnTo>
                    <a:pt x="112" y="42"/>
                  </a:lnTo>
                  <a:lnTo>
                    <a:pt x="112" y="51"/>
                  </a:lnTo>
                  <a:lnTo>
                    <a:pt x="102" y="51"/>
                  </a:lnTo>
                  <a:lnTo>
                    <a:pt x="93" y="61"/>
                  </a:lnTo>
                  <a:lnTo>
                    <a:pt x="83" y="61"/>
                  </a:lnTo>
                  <a:lnTo>
                    <a:pt x="74" y="61"/>
                  </a:lnTo>
                  <a:lnTo>
                    <a:pt x="65" y="61"/>
                  </a:lnTo>
                  <a:lnTo>
                    <a:pt x="65" y="72"/>
                  </a:lnTo>
                  <a:lnTo>
                    <a:pt x="55" y="72"/>
                  </a:lnTo>
                  <a:lnTo>
                    <a:pt x="46" y="72"/>
                  </a:lnTo>
                  <a:lnTo>
                    <a:pt x="37" y="61"/>
                  </a:lnTo>
                  <a:lnTo>
                    <a:pt x="28" y="61"/>
                  </a:lnTo>
                  <a:lnTo>
                    <a:pt x="17" y="72"/>
                  </a:lnTo>
                  <a:lnTo>
                    <a:pt x="9" y="81"/>
                  </a:lnTo>
                  <a:lnTo>
                    <a:pt x="9" y="93"/>
                  </a:lnTo>
                  <a:lnTo>
                    <a:pt x="0" y="93"/>
                  </a:lnTo>
                  <a:lnTo>
                    <a:pt x="0" y="81"/>
                  </a:lnTo>
                  <a:lnTo>
                    <a:pt x="0" y="72"/>
                  </a:lnTo>
                  <a:lnTo>
                    <a:pt x="9" y="72"/>
                  </a:lnTo>
                  <a:lnTo>
                    <a:pt x="9" y="61"/>
                  </a:lnTo>
                  <a:lnTo>
                    <a:pt x="9" y="51"/>
                  </a:lnTo>
                  <a:lnTo>
                    <a:pt x="17" y="42"/>
                  </a:lnTo>
                  <a:lnTo>
                    <a:pt x="17" y="32"/>
                  </a:lnTo>
                  <a:lnTo>
                    <a:pt x="17" y="21"/>
                  </a:lnTo>
                  <a:lnTo>
                    <a:pt x="17" y="11"/>
                  </a:lnTo>
                  <a:lnTo>
                    <a:pt x="17" y="0"/>
                  </a:lnTo>
                  <a:lnTo>
                    <a:pt x="28" y="0"/>
                  </a:lnTo>
                  <a:lnTo>
                    <a:pt x="37" y="0"/>
                  </a:lnTo>
                  <a:lnTo>
                    <a:pt x="46" y="0"/>
                  </a:lnTo>
                  <a:lnTo>
                    <a:pt x="65" y="0"/>
                  </a:lnTo>
                  <a:lnTo>
                    <a:pt x="83" y="0"/>
                  </a:lnTo>
                  <a:lnTo>
                    <a:pt x="102" y="11"/>
                  </a:lnTo>
                  <a:lnTo>
                    <a:pt x="112" y="11"/>
                  </a:lnTo>
                  <a:lnTo>
                    <a:pt x="121" y="11"/>
                  </a:lnTo>
                  <a:lnTo>
                    <a:pt x="130" y="1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5" name="Google Shape;725;p41"/>
            <p:cNvSpPr/>
            <p:nvPr/>
          </p:nvSpPr>
          <p:spPr>
            <a:xfrm>
              <a:off x="5872163" y="3484960"/>
              <a:ext cx="1758950" cy="973931"/>
            </a:xfrm>
            <a:custGeom>
              <a:avLst/>
              <a:gdLst/>
              <a:ahLst/>
              <a:cxnLst/>
              <a:rect l="l" t="t" r="r" b="b"/>
              <a:pathLst>
                <a:path w="308" h="232" extrusionOk="0">
                  <a:moveTo>
                    <a:pt x="308" y="81"/>
                  </a:moveTo>
                  <a:lnTo>
                    <a:pt x="298" y="91"/>
                  </a:lnTo>
                  <a:lnTo>
                    <a:pt x="289" y="101"/>
                  </a:lnTo>
                  <a:lnTo>
                    <a:pt x="289" y="112"/>
                  </a:lnTo>
                  <a:lnTo>
                    <a:pt x="280" y="112"/>
                  </a:lnTo>
                  <a:lnTo>
                    <a:pt x="280" y="120"/>
                  </a:lnTo>
                  <a:lnTo>
                    <a:pt x="280" y="130"/>
                  </a:lnTo>
                  <a:lnTo>
                    <a:pt x="270" y="130"/>
                  </a:lnTo>
                  <a:lnTo>
                    <a:pt x="270" y="141"/>
                  </a:lnTo>
                  <a:lnTo>
                    <a:pt x="261" y="141"/>
                  </a:lnTo>
                  <a:lnTo>
                    <a:pt x="261" y="151"/>
                  </a:lnTo>
                  <a:lnTo>
                    <a:pt x="253" y="151"/>
                  </a:lnTo>
                  <a:lnTo>
                    <a:pt x="253" y="161"/>
                  </a:lnTo>
                  <a:lnTo>
                    <a:pt x="233" y="161"/>
                  </a:lnTo>
                  <a:lnTo>
                    <a:pt x="224" y="172"/>
                  </a:lnTo>
                  <a:lnTo>
                    <a:pt x="214" y="182"/>
                  </a:lnTo>
                  <a:lnTo>
                    <a:pt x="205" y="191"/>
                  </a:lnTo>
                  <a:lnTo>
                    <a:pt x="196" y="191"/>
                  </a:lnTo>
                  <a:lnTo>
                    <a:pt x="187" y="191"/>
                  </a:lnTo>
                  <a:lnTo>
                    <a:pt x="177" y="191"/>
                  </a:lnTo>
                  <a:lnTo>
                    <a:pt x="159" y="191"/>
                  </a:lnTo>
                  <a:lnTo>
                    <a:pt x="149" y="191"/>
                  </a:lnTo>
                  <a:lnTo>
                    <a:pt x="140" y="200"/>
                  </a:lnTo>
                  <a:lnTo>
                    <a:pt x="131" y="211"/>
                  </a:lnTo>
                  <a:lnTo>
                    <a:pt x="121" y="221"/>
                  </a:lnTo>
                  <a:lnTo>
                    <a:pt x="112" y="232"/>
                  </a:lnTo>
                  <a:lnTo>
                    <a:pt x="104" y="232"/>
                  </a:lnTo>
                  <a:lnTo>
                    <a:pt x="93" y="221"/>
                  </a:lnTo>
                  <a:lnTo>
                    <a:pt x="93" y="211"/>
                  </a:lnTo>
                  <a:lnTo>
                    <a:pt x="84" y="200"/>
                  </a:lnTo>
                  <a:lnTo>
                    <a:pt x="84" y="191"/>
                  </a:lnTo>
                  <a:lnTo>
                    <a:pt x="75" y="191"/>
                  </a:lnTo>
                  <a:lnTo>
                    <a:pt x="66" y="200"/>
                  </a:lnTo>
                  <a:lnTo>
                    <a:pt x="55" y="211"/>
                  </a:lnTo>
                  <a:lnTo>
                    <a:pt x="55" y="221"/>
                  </a:lnTo>
                  <a:lnTo>
                    <a:pt x="38" y="232"/>
                  </a:lnTo>
                  <a:lnTo>
                    <a:pt x="28" y="232"/>
                  </a:lnTo>
                  <a:lnTo>
                    <a:pt x="18" y="221"/>
                  </a:lnTo>
                  <a:lnTo>
                    <a:pt x="18" y="211"/>
                  </a:lnTo>
                  <a:lnTo>
                    <a:pt x="18" y="200"/>
                  </a:lnTo>
                  <a:lnTo>
                    <a:pt x="28" y="191"/>
                  </a:lnTo>
                  <a:lnTo>
                    <a:pt x="38" y="182"/>
                  </a:lnTo>
                  <a:lnTo>
                    <a:pt x="38" y="161"/>
                  </a:lnTo>
                  <a:lnTo>
                    <a:pt x="38" y="151"/>
                  </a:lnTo>
                  <a:lnTo>
                    <a:pt x="28" y="151"/>
                  </a:lnTo>
                  <a:lnTo>
                    <a:pt x="18" y="141"/>
                  </a:lnTo>
                  <a:lnTo>
                    <a:pt x="10" y="141"/>
                  </a:lnTo>
                  <a:lnTo>
                    <a:pt x="0" y="130"/>
                  </a:lnTo>
                  <a:lnTo>
                    <a:pt x="10" y="130"/>
                  </a:lnTo>
                  <a:lnTo>
                    <a:pt x="10" y="120"/>
                  </a:lnTo>
                  <a:lnTo>
                    <a:pt x="18" y="120"/>
                  </a:lnTo>
                  <a:lnTo>
                    <a:pt x="18" y="112"/>
                  </a:lnTo>
                  <a:lnTo>
                    <a:pt x="28" y="112"/>
                  </a:lnTo>
                  <a:lnTo>
                    <a:pt x="28" y="101"/>
                  </a:lnTo>
                  <a:lnTo>
                    <a:pt x="38" y="101"/>
                  </a:lnTo>
                  <a:lnTo>
                    <a:pt x="38" y="81"/>
                  </a:lnTo>
                  <a:lnTo>
                    <a:pt x="46" y="81"/>
                  </a:lnTo>
                  <a:lnTo>
                    <a:pt x="46" y="70"/>
                  </a:lnTo>
                  <a:lnTo>
                    <a:pt x="55" y="60"/>
                  </a:lnTo>
                  <a:lnTo>
                    <a:pt x="66" y="50"/>
                  </a:lnTo>
                  <a:lnTo>
                    <a:pt x="75" y="50"/>
                  </a:lnTo>
                  <a:lnTo>
                    <a:pt x="84" y="60"/>
                  </a:lnTo>
                  <a:lnTo>
                    <a:pt x="93" y="60"/>
                  </a:lnTo>
                  <a:lnTo>
                    <a:pt x="104" y="60"/>
                  </a:lnTo>
                  <a:lnTo>
                    <a:pt x="104" y="50"/>
                  </a:lnTo>
                  <a:lnTo>
                    <a:pt x="112" y="50"/>
                  </a:lnTo>
                  <a:lnTo>
                    <a:pt x="121" y="50"/>
                  </a:lnTo>
                  <a:lnTo>
                    <a:pt x="131" y="50"/>
                  </a:lnTo>
                  <a:lnTo>
                    <a:pt x="140" y="40"/>
                  </a:lnTo>
                  <a:lnTo>
                    <a:pt x="149" y="40"/>
                  </a:lnTo>
                  <a:lnTo>
                    <a:pt x="149" y="31"/>
                  </a:lnTo>
                  <a:lnTo>
                    <a:pt x="159" y="31"/>
                  </a:lnTo>
                  <a:lnTo>
                    <a:pt x="159" y="21"/>
                  </a:lnTo>
                  <a:lnTo>
                    <a:pt x="168" y="10"/>
                  </a:lnTo>
                  <a:lnTo>
                    <a:pt x="168" y="0"/>
                  </a:lnTo>
                  <a:lnTo>
                    <a:pt x="177" y="0"/>
                  </a:lnTo>
                  <a:lnTo>
                    <a:pt x="205" y="0"/>
                  </a:lnTo>
                  <a:lnTo>
                    <a:pt x="214" y="10"/>
                  </a:lnTo>
                  <a:lnTo>
                    <a:pt x="224" y="10"/>
                  </a:lnTo>
                  <a:lnTo>
                    <a:pt x="233" y="10"/>
                  </a:lnTo>
                  <a:lnTo>
                    <a:pt x="242" y="10"/>
                  </a:lnTo>
                  <a:lnTo>
                    <a:pt x="253" y="10"/>
                  </a:lnTo>
                  <a:lnTo>
                    <a:pt x="253" y="31"/>
                  </a:lnTo>
                  <a:lnTo>
                    <a:pt x="253" y="50"/>
                  </a:lnTo>
                  <a:lnTo>
                    <a:pt x="261" y="60"/>
                  </a:lnTo>
                  <a:lnTo>
                    <a:pt x="261" y="70"/>
                  </a:lnTo>
                  <a:lnTo>
                    <a:pt x="270" y="70"/>
                  </a:lnTo>
                  <a:lnTo>
                    <a:pt x="280" y="70"/>
                  </a:lnTo>
                  <a:lnTo>
                    <a:pt x="289" y="70"/>
                  </a:lnTo>
                  <a:lnTo>
                    <a:pt x="298" y="70"/>
                  </a:lnTo>
                  <a:lnTo>
                    <a:pt x="308" y="70"/>
                  </a:lnTo>
                  <a:lnTo>
                    <a:pt x="308" y="8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6" name="Google Shape;726;p41"/>
            <p:cNvSpPr/>
            <p:nvPr/>
          </p:nvSpPr>
          <p:spPr>
            <a:xfrm>
              <a:off x="6037263" y="2034779"/>
              <a:ext cx="960437" cy="676275"/>
            </a:xfrm>
            <a:custGeom>
              <a:avLst/>
              <a:gdLst/>
              <a:ahLst/>
              <a:cxnLst/>
              <a:rect l="l" t="t" r="r" b="b"/>
              <a:pathLst>
                <a:path w="168" h="161" extrusionOk="0">
                  <a:moveTo>
                    <a:pt x="168" y="70"/>
                  </a:moveTo>
                  <a:lnTo>
                    <a:pt x="168" y="80"/>
                  </a:lnTo>
                  <a:lnTo>
                    <a:pt x="168" y="90"/>
                  </a:lnTo>
                  <a:lnTo>
                    <a:pt x="159" y="90"/>
                  </a:lnTo>
                  <a:lnTo>
                    <a:pt x="159" y="101"/>
                  </a:lnTo>
                  <a:lnTo>
                    <a:pt x="149" y="101"/>
                  </a:lnTo>
                  <a:lnTo>
                    <a:pt x="149" y="110"/>
                  </a:lnTo>
                  <a:lnTo>
                    <a:pt x="140" y="121"/>
                  </a:lnTo>
                  <a:lnTo>
                    <a:pt x="131" y="121"/>
                  </a:lnTo>
                  <a:lnTo>
                    <a:pt x="121" y="131"/>
                  </a:lnTo>
                  <a:lnTo>
                    <a:pt x="112" y="140"/>
                  </a:lnTo>
                  <a:lnTo>
                    <a:pt x="103" y="151"/>
                  </a:lnTo>
                  <a:lnTo>
                    <a:pt x="93" y="151"/>
                  </a:lnTo>
                  <a:lnTo>
                    <a:pt x="84" y="161"/>
                  </a:lnTo>
                  <a:lnTo>
                    <a:pt x="75" y="151"/>
                  </a:lnTo>
                  <a:lnTo>
                    <a:pt x="66" y="140"/>
                  </a:lnTo>
                  <a:lnTo>
                    <a:pt x="56" y="131"/>
                  </a:lnTo>
                  <a:lnTo>
                    <a:pt x="48" y="121"/>
                  </a:lnTo>
                  <a:lnTo>
                    <a:pt x="48" y="110"/>
                  </a:lnTo>
                  <a:lnTo>
                    <a:pt x="48" y="101"/>
                  </a:lnTo>
                  <a:lnTo>
                    <a:pt x="48" y="90"/>
                  </a:lnTo>
                  <a:lnTo>
                    <a:pt x="39" y="90"/>
                  </a:lnTo>
                  <a:lnTo>
                    <a:pt x="39" y="80"/>
                  </a:lnTo>
                  <a:lnTo>
                    <a:pt x="29" y="80"/>
                  </a:lnTo>
                  <a:lnTo>
                    <a:pt x="20" y="80"/>
                  </a:lnTo>
                  <a:lnTo>
                    <a:pt x="20" y="70"/>
                  </a:lnTo>
                  <a:lnTo>
                    <a:pt x="11" y="70"/>
                  </a:lnTo>
                  <a:lnTo>
                    <a:pt x="0" y="60"/>
                  </a:lnTo>
                  <a:lnTo>
                    <a:pt x="0" y="49"/>
                  </a:lnTo>
                  <a:lnTo>
                    <a:pt x="11" y="49"/>
                  </a:lnTo>
                  <a:lnTo>
                    <a:pt x="20" y="49"/>
                  </a:lnTo>
                  <a:lnTo>
                    <a:pt x="29" y="49"/>
                  </a:lnTo>
                  <a:lnTo>
                    <a:pt x="39" y="39"/>
                  </a:lnTo>
                  <a:lnTo>
                    <a:pt x="48" y="39"/>
                  </a:lnTo>
                  <a:lnTo>
                    <a:pt x="56" y="39"/>
                  </a:lnTo>
                  <a:lnTo>
                    <a:pt x="75" y="30"/>
                  </a:lnTo>
                  <a:lnTo>
                    <a:pt x="84" y="30"/>
                  </a:lnTo>
                  <a:lnTo>
                    <a:pt x="93" y="19"/>
                  </a:lnTo>
                  <a:lnTo>
                    <a:pt x="103" y="19"/>
                  </a:lnTo>
                  <a:lnTo>
                    <a:pt x="112" y="19"/>
                  </a:lnTo>
                  <a:lnTo>
                    <a:pt x="121" y="9"/>
                  </a:lnTo>
                  <a:lnTo>
                    <a:pt x="131" y="9"/>
                  </a:lnTo>
                  <a:lnTo>
                    <a:pt x="140" y="9"/>
                  </a:lnTo>
                  <a:lnTo>
                    <a:pt x="140" y="0"/>
                  </a:lnTo>
                  <a:lnTo>
                    <a:pt x="140" y="9"/>
                  </a:lnTo>
                  <a:lnTo>
                    <a:pt x="149" y="19"/>
                  </a:lnTo>
                  <a:lnTo>
                    <a:pt x="149" y="30"/>
                  </a:lnTo>
                  <a:lnTo>
                    <a:pt x="149" y="39"/>
                  </a:lnTo>
                  <a:lnTo>
                    <a:pt x="149" y="49"/>
                  </a:lnTo>
                  <a:lnTo>
                    <a:pt x="159" y="60"/>
                  </a:lnTo>
                  <a:lnTo>
                    <a:pt x="159" y="70"/>
                  </a:lnTo>
                  <a:lnTo>
                    <a:pt x="168" y="7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7" name="Google Shape;727;p41"/>
            <p:cNvSpPr/>
            <p:nvPr/>
          </p:nvSpPr>
          <p:spPr>
            <a:xfrm>
              <a:off x="7358063" y="2842022"/>
              <a:ext cx="422275" cy="470296"/>
            </a:xfrm>
            <a:custGeom>
              <a:avLst/>
              <a:gdLst/>
              <a:ahLst/>
              <a:cxnLst/>
              <a:rect l="l" t="t" r="r" b="b"/>
              <a:pathLst>
                <a:path w="74" h="112" extrusionOk="0">
                  <a:moveTo>
                    <a:pt x="74" y="112"/>
                  </a:moveTo>
                  <a:lnTo>
                    <a:pt x="74" y="101"/>
                  </a:lnTo>
                  <a:lnTo>
                    <a:pt x="65" y="101"/>
                  </a:lnTo>
                  <a:lnTo>
                    <a:pt x="56" y="101"/>
                  </a:lnTo>
                  <a:lnTo>
                    <a:pt x="46" y="91"/>
                  </a:lnTo>
                  <a:lnTo>
                    <a:pt x="37" y="91"/>
                  </a:lnTo>
                  <a:lnTo>
                    <a:pt x="37" y="81"/>
                  </a:lnTo>
                  <a:lnTo>
                    <a:pt x="28" y="81"/>
                  </a:lnTo>
                  <a:lnTo>
                    <a:pt x="28" y="70"/>
                  </a:lnTo>
                  <a:lnTo>
                    <a:pt x="19" y="70"/>
                  </a:lnTo>
                  <a:lnTo>
                    <a:pt x="19" y="61"/>
                  </a:lnTo>
                  <a:lnTo>
                    <a:pt x="9" y="51"/>
                  </a:lnTo>
                  <a:lnTo>
                    <a:pt x="9" y="41"/>
                  </a:lnTo>
                  <a:lnTo>
                    <a:pt x="0" y="41"/>
                  </a:lnTo>
                  <a:lnTo>
                    <a:pt x="0" y="31"/>
                  </a:lnTo>
                  <a:lnTo>
                    <a:pt x="9" y="31"/>
                  </a:lnTo>
                  <a:lnTo>
                    <a:pt x="9" y="21"/>
                  </a:lnTo>
                  <a:lnTo>
                    <a:pt x="19" y="10"/>
                  </a:lnTo>
                  <a:lnTo>
                    <a:pt x="19" y="0"/>
                  </a:lnTo>
                  <a:lnTo>
                    <a:pt x="28" y="0"/>
                  </a:lnTo>
                  <a:lnTo>
                    <a:pt x="28" y="10"/>
                  </a:lnTo>
                  <a:lnTo>
                    <a:pt x="28" y="21"/>
                  </a:lnTo>
                  <a:lnTo>
                    <a:pt x="28" y="31"/>
                  </a:lnTo>
                  <a:lnTo>
                    <a:pt x="37" y="31"/>
                  </a:lnTo>
                  <a:lnTo>
                    <a:pt x="37" y="41"/>
                  </a:lnTo>
                  <a:lnTo>
                    <a:pt x="46" y="41"/>
                  </a:lnTo>
                  <a:lnTo>
                    <a:pt x="56" y="41"/>
                  </a:lnTo>
                  <a:lnTo>
                    <a:pt x="65" y="31"/>
                  </a:lnTo>
                  <a:lnTo>
                    <a:pt x="74" y="31"/>
                  </a:lnTo>
                  <a:lnTo>
                    <a:pt x="74" y="41"/>
                  </a:lnTo>
                  <a:lnTo>
                    <a:pt x="74" y="51"/>
                  </a:lnTo>
                  <a:lnTo>
                    <a:pt x="65" y="51"/>
                  </a:lnTo>
                  <a:lnTo>
                    <a:pt x="65" y="61"/>
                  </a:lnTo>
                  <a:lnTo>
                    <a:pt x="65" y="70"/>
                  </a:lnTo>
                  <a:lnTo>
                    <a:pt x="74" y="81"/>
                  </a:lnTo>
                  <a:lnTo>
                    <a:pt x="74" y="91"/>
                  </a:lnTo>
                  <a:lnTo>
                    <a:pt x="74" y="101"/>
                  </a:lnTo>
                  <a:lnTo>
                    <a:pt x="74" y="11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8" name="Google Shape;728;p41"/>
            <p:cNvSpPr/>
            <p:nvPr/>
          </p:nvSpPr>
          <p:spPr>
            <a:xfrm>
              <a:off x="7527925" y="2677716"/>
              <a:ext cx="320675" cy="335756"/>
            </a:xfrm>
            <a:custGeom>
              <a:avLst/>
              <a:gdLst/>
              <a:ahLst/>
              <a:cxnLst/>
              <a:rect l="l" t="t" r="r" b="b"/>
              <a:pathLst>
                <a:path w="56" h="80" extrusionOk="0">
                  <a:moveTo>
                    <a:pt x="46" y="70"/>
                  </a:moveTo>
                  <a:lnTo>
                    <a:pt x="37" y="70"/>
                  </a:lnTo>
                  <a:lnTo>
                    <a:pt x="28" y="80"/>
                  </a:lnTo>
                  <a:lnTo>
                    <a:pt x="19" y="80"/>
                  </a:lnTo>
                  <a:lnTo>
                    <a:pt x="9" y="80"/>
                  </a:lnTo>
                  <a:lnTo>
                    <a:pt x="9" y="70"/>
                  </a:lnTo>
                  <a:lnTo>
                    <a:pt x="0" y="70"/>
                  </a:lnTo>
                  <a:lnTo>
                    <a:pt x="0" y="60"/>
                  </a:lnTo>
                  <a:lnTo>
                    <a:pt x="0" y="49"/>
                  </a:lnTo>
                  <a:lnTo>
                    <a:pt x="0" y="40"/>
                  </a:lnTo>
                  <a:lnTo>
                    <a:pt x="0" y="31"/>
                  </a:lnTo>
                  <a:lnTo>
                    <a:pt x="9" y="20"/>
                  </a:lnTo>
                  <a:lnTo>
                    <a:pt x="9" y="10"/>
                  </a:lnTo>
                  <a:lnTo>
                    <a:pt x="19" y="10"/>
                  </a:lnTo>
                  <a:lnTo>
                    <a:pt x="28" y="10"/>
                  </a:lnTo>
                  <a:lnTo>
                    <a:pt x="37" y="10"/>
                  </a:lnTo>
                  <a:lnTo>
                    <a:pt x="37" y="0"/>
                  </a:lnTo>
                  <a:lnTo>
                    <a:pt x="46" y="0"/>
                  </a:lnTo>
                  <a:lnTo>
                    <a:pt x="46" y="10"/>
                  </a:lnTo>
                  <a:lnTo>
                    <a:pt x="46" y="20"/>
                  </a:lnTo>
                  <a:lnTo>
                    <a:pt x="46" y="31"/>
                  </a:lnTo>
                  <a:lnTo>
                    <a:pt x="46" y="40"/>
                  </a:lnTo>
                  <a:lnTo>
                    <a:pt x="56" y="49"/>
                  </a:lnTo>
                  <a:lnTo>
                    <a:pt x="56" y="60"/>
                  </a:lnTo>
                  <a:lnTo>
                    <a:pt x="56" y="70"/>
                  </a:lnTo>
                  <a:lnTo>
                    <a:pt x="46" y="7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9" name="Google Shape;729;p41"/>
            <p:cNvSpPr/>
            <p:nvPr/>
          </p:nvSpPr>
          <p:spPr>
            <a:xfrm>
              <a:off x="6305550" y="2295525"/>
              <a:ext cx="1274763" cy="978694"/>
            </a:xfrm>
            <a:custGeom>
              <a:avLst/>
              <a:gdLst/>
              <a:ahLst/>
              <a:cxnLst/>
              <a:rect l="l" t="t" r="r" b="b"/>
              <a:pathLst>
                <a:path w="223" h="233" extrusionOk="0">
                  <a:moveTo>
                    <a:pt x="186" y="172"/>
                  </a:moveTo>
                  <a:lnTo>
                    <a:pt x="177" y="183"/>
                  </a:lnTo>
                  <a:lnTo>
                    <a:pt x="167" y="183"/>
                  </a:lnTo>
                  <a:lnTo>
                    <a:pt x="158" y="183"/>
                  </a:lnTo>
                  <a:lnTo>
                    <a:pt x="149" y="192"/>
                  </a:lnTo>
                  <a:lnTo>
                    <a:pt x="139" y="192"/>
                  </a:lnTo>
                  <a:lnTo>
                    <a:pt x="130" y="192"/>
                  </a:lnTo>
                  <a:lnTo>
                    <a:pt x="130" y="183"/>
                  </a:lnTo>
                  <a:lnTo>
                    <a:pt x="121" y="183"/>
                  </a:lnTo>
                  <a:lnTo>
                    <a:pt x="112" y="183"/>
                  </a:lnTo>
                  <a:lnTo>
                    <a:pt x="103" y="192"/>
                  </a:lnTo>
                  <a:lnTo>
                    <a:pt x="93" y="202"/>
                  </a:lnTo>
                  <a:lnTo>
                    <a:pt x="84" y="202"/>
                  </a:lnTo>
                  <a:lnTo>
                    <a:pt x="74" y="213"/>
                  </a:lnTo>
                  <a:lnTo>
                    <a:pt x="74" y="223"/>
                  </a:lnTo>
                  <a:lnTo>
                    <a:pt x="65" y="223"/>
                  </a:lnTo>
                  <a:lnTo>
                    <a:pt x="55" y="223"/>
                  </a:lnTo>
                  <a:lnTo>
                    <a:pt x="55" y="233"/>
                  </a:lnTo>
                  <a:lnTo>
                    <a:pt x="46" y="233"/>
                  </a:lnTo>
                  <a:lnTo>
                    <a:pt x="46" y="223"/>
                  </a:lnTo>
                  <a:lnTo>
                    <a:pt x="37" y="223"/>
                  </a:lnTo>
                  <a:lnTo>
                    <a:pt x="37" y="213"/>
                  </a:lnTo>
                  <a:lnTo>
                    <a:pt x="28" y="202"/>
                  </a:lnTo>
                  <a:lnTo>
                    <a:pt x="19" y="202"/>
                  </a:lnTo>
                  <a:lnTo>
                    <a:pt x="9" y="202"/>
                  </a:lnTo>
                  <a:lnTo>
                    <a:pt x="0" y="192"/>
                  </a:lnTo>
                  <a:lnTo>
                    <a:pt x="0" y="162"/>
                  </a:lnTo>
                  <a:lnTo>
                    <a:pt x="9" y="132"/>
                  </a:lnTo>
                  <a:lnTo>
                    <a:pt x="19" y="122"/>
                  </a:lnTo>
                  <a:lnTo>
                    <a:pt x="28" y="122"/>
                  </a:lnTo>
                  <a:lnTo>
                    <a:pt x="28" y="111"/>
                  </a:lnTo>
                  <a:lnTo>
                    <a:pt x="37" y="102"/>
                  </a:lnTo>
                  <a:lnTo>
                    <a:pt x="46" y="91"/>
                  </a:lnTo>
                  <a:lnTo>
                    <a:pt x="55" y="91"/>
                  </a:lnTo>
                  <a:lnTo>
                    <a:pt x="65" y="80"/>
                  </a:lnTo>
                  <a:lnTo>
                    <a:pt x="74" y="70"/>
                  </a:lnTo>
                  <a:lnTo>
                    <a:pt x="84" y="61"/>
                  </a:lnTo>
                  <a:lnTo>
                    <a:pt x="93" y="61"/>
                  </a:lnTo>
                  <a:lnTo>
                    <a:pt x="103" y="50"/>
                  </a:lnTo>
                  <a:lnTo>
                    <a:pt x="103" y="41"/>
                  </a:lnTo>
                  <a:lnTo>
                    <a:pt x="112" y="41"/>
                  </a:lnTo>
                  <a:lnTo>
                    <a:pt x="112" y="31"/>
                  </a:lnTo>
                  <a:lnTo>
                    <a:pt x="121" y="31"/>
                  </a:lnTo>
                  <a:lnTo>
                    <a:pt x="121" y="20"/>
                  </a:lnTo>
                  <a:lnTo>
                    <a:pt x="121" y="10"/>
                  </a:lnTo>
                  <a:lnTo>
                    <a:pt x="130" y="10"/>
                  </a:lnTo>
                  <a:lnTo>
                    <a:pt x="139" y="10"/>
                  </a:lnTo>
                  <a:lnTo>
                    <a:pt x="149" y="10"/>
                  </a:lnTo>
                  <a:lnTo>
                    <a:pt x="158" y="10"/>
                  </a:lnTo>
                  <a:lnTo>
                    <a:pt x="158" y="0"/>
                  </a:lnTo>
                  <a:lnTo>
                    <a:pt x="167" y="20"/>
                  </a:lnTo>
                  <a:lnTo>
                    <a:pt x="167" y="31"/>
                  </a:lnTo>
                  <a:lnTo>
                    <a:pt x="177" y="31"/>
                  </a:lnTo>
                  <a:lnTo>
                    <a:pt x="186" y="31"/>
                  </a:lnTo>
                  <a:lnTo>
                    <a:pt x="186" y="41"/>
                  </a:lnTo>
                  <a:lnTo>
                    <a:pt x="195" y="50"/>
                  </a:lnTo>
                  <a:lnTo>
                    <a:pt x="195" y="61"/>
                  </a:lnTo>
                  <a:lnTo>
                    <a:pt x="195" y="70"/>
                  </a:lnTo>
                  <a:lnTo>
                    <a:pt x="204" y="70"/>
                  </a:lnTo>
                  <a:lnTo>
                    <a:pt x="204" y="80"/>
                  </a:lnTo>
                  <a:lnTo>
                    <a:pt x="214" y="80"/>
                  </a:lnTo>
                  <a:lnTo>
                    <a:pt x="214" y="91"/>
                  </a:lnTo>
                  <a:lnTo>
                    <a:pt x="223" y="91"/>
                  </a:lnTo>
                  <a:lnTo>
                    <a:pt x="223" y="102"/>
                  </a:lnTo>
                  <a:lnTo>
                    <a:pt x="223" y="111"/>
                  </a:lnTo>
                  <a:lnTo>
                    <a:pt x="214" y="122"/>
                  </a:lnTo>
                  <a:lnTo>
                    <a:pt x="214" y="132"/>
                  </a:lnTo>
                  <a:lnTo>
                    <a:pt x="204" y="132"/>
                  </a:lnTo>
                  <a:lnTo>
                    <a:pt x="204" y="142"/>
                  </a:lnTo>
                  <a:lnTo>
                    <a:pt x="195" y="152"/>
                  </a:lnTo>
                  <a:lnTo>
                    <a:pt x="195" y="162"/>
                  </a:lnTo>
                  <a:lnTo>
                    <a:pt x="186" y="162"/>
                  </a:lnTo>
                  <a:lnTo>
                    <a:pt x="186" y="17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0" name="Google Shape;730;p41"/>
            <p:cNvSpPr/>
            <p:nvPr/>
          </p:nvSpPr>
          <p:spPr>
            <a:xfrm>
              <a:off x="7886700" y="2325291"/>
              <a:ext cx="577850" cy="551259"/>
            </a:xfrm>
            <a:custGeom>
              <a:avLst/>
              <a:gdLst/>
              <a:ahLst/>
              <a:cxnLst/>
              <a:rect l="l" t="t" r="r" b="b"/>
              <a:pathLst>
                <a:path w="101" h="131" extrusionOk="0">
                  <a:moveTo>
                    <a:pt x="92" y="61"/>
                  </a:moveTo>
                  <a:lnTo>
                    <a:pt x="92" y="70"/>
                  </a:lnTo>
                  <a:lnTo>
                    <a:pt x="92" y="81"/>
                  </a:lnTo>
                  <a:lnTo>
                    <a:pt x="83" y="91"/>
                  </a:lnTo>
                  <a:lnTo>
                    <a:pt x="83" y="101"/>
                  </a:lnTo>
                  <a:lnTo>
                    <a:pt x="73" y="112"/>
                  </a:lnTo>
                  <a:lnTo>
                    <a:pt x="73" y="122"/>
                  </a:lnTo>
                  <a:lnTo>
                    <a:pt x="73" y="131"/>
                  </a:lnTo>
                  <a:lnTo>
                    <a:pt x="73" y="122"/>
                  </a:lnTo>
                  <a:lnTo>
                    <a:pt x="73" y="131"/>
                  </a:lnTo>
                  <a:lnTo>
                    <a:pt x="65" y="131"/>
                  </a:lnTo>
                  <a:lnTo>
                    <a:pt x="56" y="131"/>
                  </a:lnTo>
                  <a:lnTo>
                    <a:pt x="47" y="131"/>
                  </a:lnTo>
                  <a:lnTo>
                    <a:pt x="37" y="131"/>
                  </a:lnTo>
                  <a:lnTo>
                    <a:pt x="37" y="122"/>
                  </a:lnTo>
                  <a:lnTo>
                    <a:pt x="37" y="112"/>
                  </a:lnTo>
                  <a:lnTo>
                    <a:pt x="28" y="112"/>
                  </a:lnTo>
                  <a:lnTo>
                    <a:pt x="28" y="101"/>
                  </a:lnTo>
                  <a:lnTo>
                    <a:pt x="19" y="91"/>
                  </a:lnTo>
                  <a:lnTo>
                    <a:pt x="9" y="91"/>
                  </a:lnTo>
                  <a:lnTo>
                    <a:pt x="9" y="81"/>
                  </a:lnTo>
                  <a:lnTo>
                    <a:pt x="0" y="81"/>
                  </a:lnTo>
                  <a:lnTo>
                    <a:pt x="0" y="70"/>
                  </a:lnTo>
                  <a:lnTo>
                    <a:pt x="9" y="70"/>
                  </a:lnTo>
                  <a:lnTo>
                    <a:pt x="9" y="61"/>
                  </a:lnTo>
                  <a:lnTo>
                    <a:pt x="9" y="51"/>
                  </a:lnTo>
                  <a:lnTo>
                    <a:pt x="9" y="40"/>
                  </a:lnTo>
                  <a:lnTo>
                    <a:pt x="0" y="40"/>
                  </a:lnTo>
                  <a:lnTo>
                    <a:pt x="0" y="31"/>
                  </a:lnTo>
                  <a:lnTo>
                    <a:pt x="0" y="20"/>
                  </a:lnTo>
                  <a:lnTo>
                    <a:pt x="9" y="10"/>
                  </a:lnTo>
                  <a:lnTo>
                    <a:pt x="9" y="0"/>
                  </a:lnTo>
                  <a:lnTo>
                    <a:pt x="19" y="10"/>
                  </a:lnTo>
                  <a:lnTo>
                    <a:pt x="28" y="10"/>
                  </a:lnTo>
                  <a:lnTo>
                    <a:pt x="37" y="20"/>
                  </a:lnTo>
                  <a:lnTo>
                    <a:pt x="47" y="20"/>
                  </a:lnTo>
                  <a:lnTo>
                    <a:pt x="56" y="31"/>
                  </a:lnTo>
                  <a:lnTo>
                    <a:pt x="65" y="40"/>
                  </a:lnTo>
                  <a:lnTo>
                    <a:pt x="73" y="40"/>
                  </a:lnTo>
                  <a:lnTo>
                    <a:pt x="83" y="51"/>
                  </a:lnTo>
                  <a:lnTo>
                    <a:pt x="101" y="61"/>
                  </a:lnTo>
                  <a:lnTo>
                    <a:pt x="92" y="6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1" name="Google Shape;731;p41"/>
            <p:cNvSpPr/>
            <p:nvPr/>
          </p:nvSpPr>
          <p:spPr>
            <a:xfrm>
              <a:off x="7208838" y="1815703"/>
              <a:ext cx="960437" cy="900112"/>
            </a:xfrm>
            <a:custGeom>
              <a:avLst/>
              <a:gdLst/>
              <a:ahLst/>
              <a:cxnLst/>
              <a:rect l="l" t="t" r="r" b="b"/>
              <a:pathLst>
                <a:path w="168" h="214" extrusionOk="0">
                  <a:moveTo>
                    <a:pt x="130" y="123"/>
                  </a:moveTo>
                  <a:lnTo>
                    <a:pt x="130" y="133"/>
                  </a:lnTo>
                  <a:lnTo>
                    <a:pt x="121" y="143"/>
                  </a:lnTo>
                  <a:lnTo>
                    <a:pt x="121" y="154"/>
                  </a:lnTo>
                  <a:lnTo>
                    <a:pt x="121" y="163"/>
                  </a:lnTo>
                  <a:lnTo>
                    <a:pt x="130" y="163"/>
                  </a:lnTo>
                  <a:lnTo>
                    <a:pt x="130" y="173"/>
                  </a:lnTo>
                  <a:lnTo>
                    <a:pt x="130" y="183"/>
                  </a:lnTo>
                  <a:lnTo>
                    <a:pt x="130" y="193"/>
                  </a:lnTo>
                  <a:lnTo>
                    <a:pt x="121" y="193"/>
                  </a:lnTo>
                  <a:lnTo>
                    <a:pt x="121" y="204"/>
                  </a:lnTo>
                  <a:lnTo>
                    <a:pt x="121" y="214"/>
                  </a:lnTo>
                  <a:lnTo>
                    <a:pt x="112" y="214"/>
                  </a:lnTo>
                  <a:lnTo>
                    <a:pt x="102" y="214"/>
                  </a:lnTo>
                  <a:lnTo>
                    <a:pt x="102" y="204"/>
                  </a:lnTo>
                  <a:lnTo>
                    <a:pt x="94" y="204"/>
                  </a:lnTo>
                  <a:lnTo>
                    <a:pt x="94" y="214"/>
                  </a:lnTo>
                  <a:lnTo>
                    <a:pt x="84" y="214"/>
                  </a:lnTo>
                  <a:lnTo>
                    <a:pt x="75" y="214"/>
                  </a:lnTo>
                  <a:lnTo>
                    <a:pt x="65" y="214"/>
                  </a:lnTo>
                  <a:lnTo>
                    <a:pt x="65" y="204"/>
                  </a:lnTo>
                  <a:lnTo>
                    <a:pt x="56" y="204"/>
                  </a:lnTo>
                  <a:lnTo>
                    <a:pt x="56" y="193"/>
                  </a:lnTo>
                  <a:lnTo>
                    <a:pt x="46" y="193"/>
                  </a:lnTo>
                  <a:lnTo>
                    <a:pt x="46" y="183"/>
                  </a:lnTo>
                  <a:lnTo>
                    <a:pt x="37" y="183"/>
                  </a:lnTo>
                  <a:lnTo>
                    <a:pt x="37" y="173"/>
                  </a:lnTo>
                  <a:lnTo>
                    <a:pt x="37" y="163"/>
                  </a:lnTo>
                  <a:lnTo>
                    <a:pt x="28" y="154"/>
                  </a:lnTo>
                  <a:lnTo>
                    <a:pt x="28" y="143"/>
                  </a:lnTo>
                  <a:lnTo>
                    <a:pt x="19" y="143"/>
                  </a:lnTo>
                  <a:lnTo>
                    <a:pt x="9" y="143"/>
                  </a:lnTo>
                  <a:lnTo>
                    <a:pt x="9" y="133"/>
                  </a:lnTo>
                  <a:lnTo>
                    <a:pt x="0" y="113"/>
                  </a:lnTo>
                  <a:lnTo>
                    <a:pt x="0" y="102"/>
                  </a:lnTo>
                  <a:lnTo>
                    <a:pt x="0" y="92"/>
                  </a:lnTo>
                  <a:lnTo>
                    <a:pt x="0" y="82"/>
                  </a:lnTo>
                  <a:lnTo>
                    <a:pt x="0" y="72"/>
                  </a:lnTo>
                  <a:lnTo>
                    <a:pt x="0" y="61"/>
                  </a:lnTo>
                  <a:lnTo>
                    <a:pt x="0" y="52"/>
                  </a:lnTo>
                  <a:lnTo>
                    <a:pt x="0" y="41"/>
                  </a:lnTo>
                  <a:lnTo>
                    <a:pt x="9" y="21"/>
                  </a:lnTo>
                  <a:lnTo>
                    <a:pt x="28" y="31"/>
                  </a:lnTo>
                  <a:lnTo>
                    <a:pt x="84" y="21"/>
                  </a:lnTo>
                  <a:lnTo>
                    <a:pt x="130" y="0"/>
                  </a:lnTo>
                  <a:lnTo>
                    <a:pt x="168" y="10"/>
                  </a:lnTo>
                  <a:lnTo>
                    <a:pt x="168" y="21"/>
                  </a:lnTo>
                  <a:lnTo>
                    <a:pt x="168" y="31"/>
                  </a:lnTo>
                  <a:lnTo>
                    <a:pt x="168" y="41"/>
                  </a:lnTo>
                  <a:lnTo>
                    <a:pt x="158" y="41"/>
                  </a:lnTo>
                  <a:lnTo>
                    <a:pt x="158" y="52"/>
                  </a:lnTo>
                  <a:lnTo>
                    <a:pt x="149" y="52"/>
                  </a:lnTo>
                  <a:lnTo>
                    <a:pt x="140" y="61"/>
                  </a:lnTo>
                  <a:lnTo>
                    <a:pt x="140" y="72"/>
                  </a:lnTo>
                  <a:lnTo>
                    <a:pt x="130" y="82"/>
                  </a:lnTo>
                  <a:lnTo>
                    <a:pt x="140" y="92"/>
                  </a:lnTo>
                  <a:lnTo>
                    <a:pt x="140" y="102"/>
                  </a:lnTo>
                  <a:lnTo>
                    <a:pt x="140" y="113"/>
                  </a:lnTo>
                  <a:lnTo>
                    <a:pt x="130" y="113"/>
                  </a:lnTo>
                  <a:lnTo>
                    <a:pt x="130" y="123"/>
                  </a:lnTo>
                  <a:close/>
                </a:path>
              </a:pathLst>
            </a:cu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2" name="Google Shape;732;p41"/>
            <p:cNvSpPr/>
            <p:nvPr/>
          </p:nvSpPr>
          <p:spPr>
            <a:xfrm>
              <a:off x="5661025" y="2156222"/>
              <a:ext cx="850900" cy="685800"/>
            </a:xfrm>
            <a:custGeom>
              <a:avLst/>
              <a:gdLst/>
              <a:ahLst/>
              <a:cxnLst/>
              <a:rect l="l" t="t" r="r" b="b"/>
              <a:pathLst>
                <a:path w="149" h="163" extrusionOk="0">
                  <a:moveTo>
                    <a:pt x="149" y="132"/>
                  </a:moveTo>
                  <a:lnTo>
                    <a:pt x="140" y="142"/>
                  </a:lnTo>
                  <a:lnTo>
                    <a:pt x="140" y="153"/>
                  </a:lnTo>
                  <a:lnTo>
                    <a:pt x="130" y="153"/>
                  </a:lnTo>
                  <a:lnTo>
                    <a:pt x="121" y="163"/>
                  </a:lnTo>
                  <a:lnTo>
                    <a:pt x="64" y="142"/>
                  </a:lnTo>
                  <a:lnTo>
                    <a:pt x="37" y="132"/>
                  </a:lnTo>
                  <a:lnTo>
                    <a:pt x="10" y="102"/>
                  </a:lnTo>
                  <a:lnTo>
                    <a:pt x="0" y="92"/>
                  </a:lnTo>
                  <a:lnTo>
                    <a:pt x="0" y="80"/>
                  </a:lnTo>
                  <a:lnTo>
                    <a:pt x="0" y="71"/>
                  </a:lnTo>
                  <a:lnTo>
                    <a:pt x="0" y="61"/>
                  </a:lnTo>
                  <a:lnTo>
                    <a:pt x="0" y="50"/>
                  </a:lnTo>
                  <a:lnTo>
                    <a:pt x="10" y="50"/>
                  </a:lnTo>
                  <a:lnTo>
                    <a:pt x="19" y="50"/>
                  </a:lnTo>
                  <a:lnTo>
                    <a:pt x="19" y="41"/>
                  </a:lnTo>
                  <a:lnTo>
                    <a:pt x="19" y="31"/>
                  </a:lnTo>
                  <a:lnTo>
                    <a:pt x="27" y="31"/>
                  </a:lnTo>
                  <a:lnTo>
                    <a:pt x="27" y="20"/>
                  </a:lnTo>
                  <a:lnTo>
                    <a:pt x="37" y="20"/>
                  </a:lnTo>
                  <a:lnTo>
                    <a:pt x="37" y="10"/>
                  </a:lnTo>
                  <a:lnTo>
                    <a:pt x="47" y="10"/>
                  </a:lnTo>
                  <a:lnTo>
                    <a:pt x="47" y="0"/>
                  </a:lnTo>
                  <a:lnTo>
                    <a:pt x="55" y="0"/>
                  </a:lnTo>
                  <a:lnTo>
                    <a:pt x="55" y="10"/>
                  </a:lnTo>
                  <a:lnTo>
                    <a:pt x="64" y="20"/>
                  </a:lnTo>
                  <a:lnTo>
                    <a:pt x="64" y="31"/>
                  </a:lnTo>
                  <a:lnTo>
                    <a:pt x="74" y="41"/>
                  </a:lnTo>
                  <a:lnTo>
                    <a:pt x="84" y="41"/>
                  </a:lnTo>
                  <a:lnTo>
                    <a:pt x="84" y="50"/>
                  </a:lnTo>
                  <a:lnTo>
                    <a:pt x="92" y="50"/>
                  </a:lnTo>
                  <a:lnTo>
                    <a:pt x="103" y="50"/>
                  </a:lnTo>
                  <a:lnTo>
                    <a:pt x="103" y="61"/>
                  </a:lnTo>
                  <a:lnTo>
                    <a:pt x="112" y="61"/>
                  </a:lnTo>
                  <a:lnTo>
                    <a:pt x="112" y="71"/>
                  </a:lnTo>
                  <a:lnTo>
                    <a:pt x="112" y="80"/>
                  </a:lnTo>
                  <a:lnTo>
                    <a:pt x="112" y="92"/>
                  </a:lnTo>
                  <a:lnTo>
                    <a:pt x="121" y="102"/>
                  </a:lnTo>
                  <a:lnTo>
                    <a:pt x="130" y="111"/>
                  </a:lnTo>
                  <a:lnTo>
                    <a:pt x="140" y="123"/>
                  </a:lnTo>
                  <a:lnTo>
                    <a:pt x="149" y="13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3" name="Google Shape;733;p41"/>
            <p:cNvSpPr/>
            <p:nvPr/>
          </p:nvSpPr>
          <p:spPr>
            <a:xfrm>
              <a:off x="7727950" y="2650331"/>
              <a:ext cx="577850" cy="672704"/>
            </a:xfrm>
            <a:custGeom>
              <a:avLst/>
              <a:gdLst/>
              <a:ahLst/>
              <a:cxnLst/>
              <a:rect l="l" t="t" r="r" b="b"/>
              <a:pathLst>
                <a:path w="101" h="160" extrusionOk="0">
                  <a:moveTo>
                    <a:pt x="27" y="160"/>
                  </a:moveTo>
                  <a:lnTo>
                    <a:pt x="27" y="151"/>
                  </a:lnTo>
                  <a:lnTo>
                    <a:pt x="27" y="141"/>
                  </a:lnTo>
                  <a:lnTo>
                    <a:pt x="27" y="131"/>
                  </a:lnTo>
                  <a:lnTo>
                    <a:pt x="37" y="131"/>
                  </a:lnTo>
                  <a:lnTo>
                    <a:pt x="37" y="121"/>
                  </a:lnTo>
                  <a:lnTo>
                    <a:pt x="47" y="121"/>
                  </a:lnTo>
                  <a:lnTo>
                    <a:pt x="55" y="121"/>
                  </a:lnTo>
                  <a:lnTo>
                    <a:pt x="64" y="121"/>
                  </a:lnTo>
                  <a:lnTo>
                    <a:pt x="75" y="121"/>
                  </a:lnTo>
                  <a:lnTo>
                    <a:pt x="83" y="121"/>
                  </a:lnTo>
                  <a:lnTo>
                    <a:pt x="83" y="110"/>
                  </a:lnTo>
                  <a:lnTo>
                    <a:pt x="92" y="110"/>
                  </a:lnTo>
                  <a:lnTo>
                    <a:pt x="92" y="100"/>
                  </a:lnTo>
                  <a:lnTo>
                    <a:pt x="92" y="90"/>
                  </a:lnTo>
                  <a:lnTo>
                    <a:pt x="92" y="80"/>
                  </a:lnTo>
                  <a:lnTo>
                    <a:pt x="101" y="70"/>
                  </a:lnTo>
                  <a:lnTo>
                    <a:pt x="101" y="60"/>
                  </a:lnTo>
                  <a:lnTo>
                    <a:pt x="101" y="49"/>
                  </a:lnTo>
                  <a:lnTo>
                    <a:pt x="101" y="40"/>
                  </a:lnTo>
                  <a:lnTo>
                    <a:pt x="101" y="49"/>
                  </a:lnTo>
                  <a:lnTo>
                    <a:pt x="92" y="49"/>
                  </a:lnTo>
                  <a:lnTo>
                    <a:pt x="83" y="49"/>
                  </a:lnTo>
                  <a:lnTo>
                    <a:pt x="75" y="49"/>
                  </a:lnTo>
                  <a:lnTo>
                    <a:pt x="64" y="49"/>
                  </a:lnTo>
                  <a:lnTo>
                    <a:pt x="64" y="40"/>
                  </a:lnTo>
                  <a:lnTo>
                    <a:pt x="64" y="30"/>
                  </a:lnTo>
                  <a:lnTo>
                    <a:pt x="55" y="30"/>
                  </a:lnTo>
                  <a:lnTo>
                    <a:pt x="55" y="19"/>
                  </a:lnTo>
                  <a:lnTo>
                    <a:pt x="47" y="10"/>
                  </a:lnTo>
                  <a:lnTo>
                    <a:pt x="37" y="10"/>
                  </a:lnTo>
                  <a:lnTo>
                    <a:pt x="37" y="0"/>
                  </a:lnTo>
                  <a:lnTo>
                    <a:pt x="27" y="0"/>
                  </a:lnTo>
                  <a:lnTo>
                    <a:pt x="27" y="10"/>
                  </a:lnTo>
                  <a:lnTo>
                    <a:pt x="19" y="10"/>
                  </a:lnTo>
                  <a:lnTo>
                    <a:pt x="9" y="10"/>
                  </a:lnTo>
                  <a:lnTo>
                    <a:pt x="9" y="0"/>
                  </a:lnTo>
                  <a:lnTo>
                    <a:pt x="9" y="10"/>
                  </a:lnTo>
                  <a:lnTo>
                    <a:pt x="9" y="19"/>
                  </a:lnTo>
                  <a:lnTo>
                    <a:pt x="9" y="30"/>
                  </a:lnTo>
                  <a:lnTo>
                    <a:pt x="9" y="40"/>
                  </a:lnTo>
                  <a:lnTo>
                    <a:pt x="19" y="49"/>
                  </a:lnTo>
                  <a:lnTo>
                    <a:pt x="19" y="60"/>
                  </a:lnTo>
                  <a:lnTo>
                    <a:pt x="19" y="70"/>
                  </a:lnTo>
                  <a:lnTo>
                    <a:pt x="9" y="70"/>
                  </a:lnTo>
                  <a:lnTo>
                    <a:pt x="9" y="80"/>
                  </a:lnTo>
                  <a:lnTo>
                    <a:pt x="9" y="90"/>
                  </a:lnTo>
                  <a:lnTo>
                    <a:pt x="0" y="90"/>
                  </a:lnTo>
                  <a:lnTo>
                    <a:pt x="0" y="100"/>
                  </a:lnTo>
                  <a:lnTo>
                    <a:pt x="0" y="110"/>
                  </a:lnTo>
                  <a:lnTo>
                    <a:pt x="9" y="121"/>
                  </a:lnTo>
                  <a:lnTo>
                    <a:pt x="9" y="131"/>
                  </a:lnTo>
                  <a:lnTo>
                    <a:pt x="9" y="141"/>
                  </a:lnTo>
                  <a:lnTo>
                    <a:pt x="9" y="151"/>
                  </a:lnTo>
                  <a:lnTo>
                    <a:pt x="19" y="151"/>
                  </a:lnTo>
                  <a:lnTo>
                    <a:pt x="19" y="160"/>
                  </a:lnTo>
                  <a:lnTo>
                    <a:pt x="27" y="16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4" name="Google Shape;734;p41"/>
            <p:cNvSpPr/>
            <p:nvPr/>
          </p:nvSpPr>
          <p:spPr>
            <a:xfrm>
              <a:off x="4348163" y="3307556"/>
              <a:ext cx="844550" cy="466725"/>
            </a:xfrm>
            <a:custGeom>
              <a:avLst/>
              <a:gdLst/>
              <a:ahLst/>
              <a:cxnLst/>
              <a:rect l="l" t="t" r="r" b="b"/>
              <a:pathLst>
                <a:path w="148" h="111" extrusionOk="0">
                  <a:moveTo>
                    <a:pt x="148" y="50"/>
                  </a:moveTo>
                  <a:lnTo>
                    <a:pt x="130" y="50"/>
                  </a:lnTo>
                  <a:lnTo>
                    <a:pt x="110" y="61"/>
                  </a:lnTo>
                  <a:lnTo>
                    <a:pt x="101" y="61"/>
                  </a:lnTo>
                  <a:lnTo>
                    <a:pt x="92" y="61"/>
                  </a:lnTo>
                  <a:lnTo>
                    <a:pt x="83" y="61"/>
                  </a:lnTo>
                  <a:lnTo>
                    <a:pt x="73" y="71"/>
                  </a:lnTo>
                  <a:lnTo>
                    <a:pt x="73" y="80"/>
                  </a:lnTo>
                  <a:lnTo>
                    <a:pt x="64" y="101"/>
                  </a:lnTo>
                  <a:lnTo>
                    <a:pt x="64" y="111"/>
                  </a:lnTo>
                  <a:lnTo>
                    <a:pt x="54" y="111"/>
                  </a:lnTo>
                  <a:lnTo>
                    <a:pt x="46" y="111"/>
                  </a:lnTo>
                  <a:lnTo>
                    <a:pt x="37" y="111"/>
                  </a:lnTo>
                  <a:lnTo>
                    <a:pt x="26" y="101"/>
                  </a:lnTo>
                  <a:lnTo>
                    <a:pt x="18" y="101"/>
                  </a:lnTo>
                  <a:lnTo>
                    <a:pt x="18" y="91"/>
                  </a:lnTo>
                  <a:lnTo>
                    <a:pt x="9" y="91"/>
                  </a:lnTo>
                  <a:lnTo>
                    <a:pt x="9" y="80"/>
                  </a:lnTo>
                  <a:lnTo>
                    <a:pt x="0" y="71"/>
                  </a:lnTo>
                  <a:lnTo>
                    <a:pt x="9" y="61"/>
                  </a:lnTo>
                  <a:lnTo>
                    <a:pt x="18" y="50"/>
                  </a:lnTo>
                  <a:lnTo>
                    <a:pt x="26" y="40"/>
                  </a:lnTo>
                  <a:lnTo>
                    <a:pt x="26" y="31"/>
                  </a:lnTo>
                  <a:lnTo>
                    <a:pt x="26" y="20"/>
                  </a:lnTo>
                  <a:lnTo>
                    <a:pt x="37" y="20"/>
                  </a:lnTo>
                  <a:lnTo>
                    <a:pt x="37" y="10"/>
                  </a:lnTo>
                  <a:lnTo>
                    <a:pt x="46" y="10"/>
                  </a:lnTo>
                  <a:lnTo>
                    <a:pt x="54" y="10"/>
                  </a:lnTo>
                  <a:lnTo>
                    <a:pt x="64" y="10"/>
                  </a:lnTo>
                  <a:lnTo>
                    <a:pt x="73" y="10"/>
                  </a:lnTo>
                  <a:lnTo>
                    <a:pt x="73" y="0"/>
                  </a:lnTo>
                  <a:lnTo>
                    <a:pt x="83" y="0"/>
                  </a:lnTo>
                  <a:lnTo>
                    <a:pt x="92" y="0"/>
                  </a:lnTo>
                  <a:lnTo>
                    <a:pt x="92" y="10"/>
                  </a:lnTo>
                  <a:lnTo>
                    <a:pt x="101" y="10"/>
                  </a:lnTo>
                  <a:lnTo>
                    <a:pt x="101" y="0"/>
                  </a:lnTo>
                  <a:lnTo>
                    <a:pt x="110" y="0"/>
                  </a:lnTo>
                  <a:lnTo>
                    <a:pt x="110" y="10"/>
                  </a:lnTo>
                  <a:lnTo>
                    <a:pt x="121" y="10"/>
                  </a:lnTo>
                  <a:lnTo>
                    <a:pt x="121" y="20"/>
                  </a:lnTo>
                  <a:lnTo>
                    <a:pt x="130" y="10"/>
                  </a:lnTo>
                  <a:lnTo>
                    <a:pt x="130" y="20"/>
                  </a:lnTo>
                  <a:lnTo>
                    <a:pt x="139" y="20"/>
                  </a:lnTo>
                  <a:lnTo>
                    <a:pt x="139" y="31"/>
                  </a:lnTo>
                  <a:lnTo>
                    <a:pt x="139" y="40"/>
                  </a:lnTo>
                  <a:lnTo>
                    <a:pt x="139" y="50"/>
                  </a:lnTo>
                  <a:lnTo>
                    <a:pt x="148" y="5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5" name="Google Shape;735;p41"/>
            <p:cNvSpPr/>
            <p:nvPr/>
          </p:nvSpPr>
          <p:spPr>
            <a:xfrm>
              <a:off x="5289550" y="4026694"/>
              <a:ext cx="800100" cy="596504"/>
            </a:xfrm>
            <a:custGeom>
              <a:avLst/>
              <a:gdLst/>
              <a:ahLst/>
              <a:cxnLst/>
              <a:rect l="l" t="t" r="r" b="b"/>
              <a:pathLst>
                <a:path w="140" h="142" extrusionOk="0">
                  <a:moveTo>
                    <a:pt x="140" y="100"/>
                  </a:moveTo>
                  <a:lnTo>
                    <a:pt x="140" y="111"/>
                  </a:lnTo>
                  <a:lnTo>
                    <a:pt x="129" y="121"/>
                  </a:lnTo>
                  <a:lnTo>
                    <a:pt x="121" y="131"/>
                  </a:lnTo>
                  <a:lnTo>
                    <a:pt x="112" y="142"/>
                  </a:lnTo>
                  <a:lnTo>
                    <a:pt x="102" y="131"/>
                  </a:lnTo>
                  <a:lnTo>
                    <a:pt x="93" y="131"/>
                  </a:lnTo>
                  <a:lnTo>
                    <a:pt x="84" y="131"/>
                  </a:lnTo>
                  <a:lnTo>
                    <a:pt x="84" y="121"/>
                  </a:lnTo>
                  <a:lnTo>
                    <a:pt x="75" y="121"/>
                  </a:lnTo>
                  <a:lnTo>
                    <a:pt x="65" y="111"/>
                  </a:lnTo>
                  <a:lnTo>
                    <a:pt x="56" y="111"/>
                  </a:lnTo>
                  <a:lnTo>
                    <a:pt x="37" y="121"/>
                  </a:lnTo>
                  <a:lnTo>
                    <a:pt x="28" y="121"/>
                  </a:lnTo>
                  <a:lnTo>
                    <a:pt x="19" y="121"/>
                  </a:lnTo>
                  <a:lnTo>
                    <a:pt x="9" y="121"/>
                  </a:lnTo>
                  <a:lnTo>
                    <a:pt x="0" y="121"/>
                  </a:lnTo>
                  <a:lnTo>
                    <a:pt x="0" y="111"/>
                  </a:lnTo>
                  <a:lnTo>
                    <a:pt x="0" y="100"/>
                  </a:lnTo>
                  <a:lnTo>
                    <a:pt x="0" y="91"/>
                  </a:lnTo>
                  <a:lnTo>
                    <a:pt x="0" y="81"/>
                  </a:lnTo>
                  <a:lnTo>
                    <a:pt x="0" y="70"/>
                  </a:lnTo>
                  <a:lnTo>
                    <a:pt x="0" y="61"/>
                  </a:lnTo>
                  <a:lnTo>
                    <a:pt x="0" y="51"/>
                  </a:lnTo>
                  <a:lnTo>
                    <a:pt x="0" y="30"/>
                  </a:lnTo>
                  <a:lnTo>
                    <a:pt x="0" y="20"/>
                  </a:lnTo>
                  <a:lnTo>
                    <a:pt x="0" y="9"/>
                  </a:lnTo>
                  <a:lnTo>
                    <a:pt x="19" y="9"/>
                  </a:lnTo>
                  <a:lnTo>
                    <a:pt x="47" y="9"/>
                  </a:lnTo>
                  <a:lnTo>
                    <a:pt x="65" y="0"/>
                  </a:lnTo>
                  <a:lnTo>
                    <a:pt x="84" y="0"/>
                  </a:lnTo>
                  <a:lnTo>
                    <a:pt x="102" y="0"/>
                  </a:lnTo>
                  <a:lnTo>
                    <a:pt x="112" y="9"/>
                  </a:lnTo>
                  <a:lnTo>
                    <a:pt x="121" y="9"/>
                  </a:lnTo>
                  <a:lnTo>
                    <a:pt x="129" y="20"/>
                  </a:lnTo>
                  <a:lnTo>
                    <a:pt x="140" y="20"/>
                  </a:lnTo>
                  <a:lnTo>
                    <a:pt x="140" y="30"/>
                  </a:lnTo>
                  <a:lnTo>
                    <a:pt x="140" y="51"/>
                  </a:lnTo>
                  <a:lnTo>
                    <a:pt x="129" y="61"/>
                  </a:lnTo>
                  <a:lnTo>
                    <a:pt x="121" y="70"/>
                  </a:lnTo>
                  <a:lnTo>
                    <a:pt x="121" y="81"/>
                  </a:lnTo>
                  <a:lnTo>
                    <a:pt x="121" y="91"/>
                  </a:lnTo>
                  <a:lnTo>
                    <a:pt x="129" y="100"/>
                  </a:lnTo>
                  <a:lnTo>
                    <a:pt x="140" y="10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6" name="Google Shape;736;p41"/>
            <p:cNvSpPr/>
            <p:nvPr/>
          </p:nvSpPr>
          <p:spPr>
            <a:xfrm>
              <a:off x="3865563" y="3609975"/>
              <a:ext cx="1223962" cy="765572"/>
            </a:xfrm>
            <a:custGeom>
              <a:avLst/>
              <a:gdLst/>
              <a:ahLst/>
              <a:cxnLst/>
              <a:rect l="l" t="t" r="r" b="b"/>
              <a:pathLst>
                <a:path w="214" h="182" extrusionOk="0">
                  <a:moveTo>
                    <a:pt x="214" y="120"/>
                  </a:moveTo>
                  <a:lnTo>
                    <a:pt x="205" y="131"/>
                  </a:lnTo>
                  <a:lnTo>
                    <a:pt x="205" y="142"/>
                  </a:lnTo>
                  <a:lnTo>
                    <a:pt x="195" y="142"/>
                  </a:lnTo>
                  <a:lnTo>
                    <a:pt x="186" y="152"/>
                  </a:lnTo>
                  <a:lnTo>
                    <a:pt x="176" y="152"/>
                  </a:lnTo>
                  <a:lnTo>
                    <a:pt x="167" y="162"/>
                  </a:lnTo>
                  <a:lnTo>
                    <a:pt x="158" y="162"/>
                  </a:lnTo>
                  <a:lnTo>
                    <a:pt x="149" y="162"/>
                  </a:lnTo>
                  <a:lnTo>
                    <a:pt x="139" y="172"/>
                  </a:lnTo>
                  <a:lnTo>
                    <a:pt x="139" y="162"/>
                  </a:lnTo>
                  <a:lnTo>
                    <a:pt x="130" y="172"/>
                  </a:lnTo>
                  <a:lnTo>
                    <a:pt x="130" y="182"/>
                  </a:lnTo>
                  <a:lnTo>
                    <a:pt x="121" y="182"/>
                  </a:lnTo>
                  <a:lnTo>
                    <a:pt x="112" y="182"/>
                  </a:lnTo>
                  <a:lnTo>
                    <a:pt x="112" y="172"/>
                  </a:lnTo>
                  <a:lnTo>
                    <a:pt x="103" y="172"/>
                  </a:lnTo>
                  <a:lnTo>
                    <a:pt x="103" y="162"/>
                  </a:lnTo>
                  <a:lnTo>
                    <a:pt x="103" y="152"/>
                  </a:lnTo>
                  <a:lnTo>
                    <a:pt x="93" y="152"/>
                  </a:lnTo>
                  <a:lnTo>
                    <a:pt x="93" y="142"/>
                  </a:lnTo>
                  <a:lnTo>
                    <a:pt x="84" y="131"/>
                  </a:lnTo>
                  <a:lnTo>
                    <a:pt x="74" y="131"/>
                  </a:lnTo>
                  <a:lnTo>
                    <a:pt x="65" y="131"/>
                  </a:lnTo>
                  <a:lnTo>
                    <a:pt x="56" y="131"/>
                  </a:lnTo>
                  <a:lnTo>
                    <a:pt x="46" y="131"/>
                  </a:lnTo>
                  <a:lnTo>
                    <a:pt x="37" y="131"/>
                  </a:lnTo>
                  <a:lnTo>
                    <a:pt x="28" y="131"/>
                  </a:lnTo>
                  <a:lnTo>
                    <a:pt x="19" y="142"/>
                  </a:lnTo>
                  <a:lnTo>
                    <a:pt x="0" y="131"/>
                  </a:lnTo>
                  <a:lnTo>
                    <a:pt x="0" y="120"/>
                  </a:lnTo>
                  <a:lnTo>
                    <a:pt x="0" y="111"/>
                  </a:lnTo>
                  <a:lnTo>
                    <a:pt x="9" y="111"/>
                  </a:lnTo>
                  <a:lnTo>
                    <a:pt x="9" y="100"/>
                  </a:lnTo>
                  <a:lnTo>
                    <a:pt x="9" y="91"/>
                  </a:lnTo>
                  <a:lnTo>
                    <a:pt x="9" y="81"/>
                  </a:lnTo>
                  <a:lnTo>
                    <a:pt x="19" y="70"/>
                  </a:lnTo>
                  <a:lnTo>
                    <a:pt x="19" y="61"/>
                  </a:lnTo>
                  <a:lnTo>
                    <a:pt x="28" y="61"/>
                  </a:lnTo>
                  <a:lnTo>
                    <a:pt x="28" y="50"/>
                  </a:lnTo>
                  <a:lnTo>
                    <a:pt x="37" y="50"/>
                  </a:lnTo>
                  <a:lnTo>
                    <a:pt x="37" y="39"/>
                  </a:lnTo>
                  <a:lnTo>
                    <a:pt x="46" y="39"/>
                  </a:lnTo>
                  <a:lnTo>
                    <a:pt x="56" y="29"/>
                  </a:lnTo>
                  <a:lnTo>
                    <a:pt x="65" y="19"/>
                  </a:lnTo>
                  <a:lnTo>
                    <a:pt x="65" y="9"/>
                  </a:lnTo>
                  <a:lnTo>
                    <a:pt x="74" y="9"/>
                  </a:lnTo>
                  <a:lnTo>
                    <a:pt x="74" y="0"/>
                  </a:lnTo>
                  <a:lnTo>
                    <a:pt x="84" y="0"/>
                  </a:lnTo>
                  <a:lnTo>
                    <a:pt x="93" y="9"/>
                  </a:lnTo>
                  <a:lnTo>
                    <a:pt x="93" y="19"/>
                  </a:lnTo>
                  <a:lnTo>
                    <a:pt x="103" y="19"/>
                  </a:lnTo>
                  <a:lnTo>
                    <a:pt x="103" y="29"/>
                  </a:lnTo>
                  <a:lnTo>
                    <a:pt x="112" y="29"/>
                  </a:lnTo>
                  <a:lnTo>
                    <a:pt x="121" y="39"/>
                  </a:lnTo>
                  <a:lnTo>
                    <a:pt x="130" y="39"/>
                  </a:lnTo>
                  <a:lnTo>
                    <a:pt x="139" y="39"/>
                  </a:lnTo>
                  <a:lnTo>
                    <a:pt x="149" y="39"/>
                  </a:lnTo>
                  <a:lnTo>
                    <a:pt x="149" y="50"/>
                  </a:lnTo>
                  <a:lnTo>
                    <a:pt x="158" y="61"/>
                  </a:lnTo>
                  <a:lnTo>
                    <a:pt x="158" y="70"/>
                  </a:lnTo>
                  <a:lnTo>
                    <a:pt x="167" y="70"/>
                  </a:lnTo>
                  <a:lnTo>
                    <a:pt x="167" y="81"/>
                  </a:lnTo>
                  <a:lnTo>
                    <a:pt x="176" y="91"/>
                  </a:lnTo>
                  <a:lnTo>
                    <a:pt x="186" y="91"/>
                  </a:lnTo>
                  <a:lnTo>
                    <a:pt x="186" y="100"/>
                  </a:lnTo>
                  <a:lnTo>
                    <a:pt x="195" y="111"/>
                  </a:lnTo>
                  <a:lnTo>
                    <a:pt x="205" y="111"/>
                  </a:lnTo>
                  <a:lnTo>
                    <a:pt x="214" y="12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7" name="Google Shape;737;p41"/>
            <p:cNvSpPr/>
            <p:nvPr/>
          </p:nvSpPr>
          <p:spPr>
            <a:xfrm>
              <a:off x="5191125" y="3139679"/>
              <a:ext cx="1114425" cy="937021"/>
            </a:xfrm>
            <a:custGeom>
              <a:avLst/>
              <a:gdLst/>
              <a:ahLst/>
              <a:cxnLst/>
              <a:rect l="l" t="t" r="r" b="b"/>
              <a:pathLst>
                <a:path w="195" h="223" extrusionOk="0">
                  <a:moveTo>
                    <a:pt x="158" y="163"/>
                  </a:moveTo>
                  <a:lnTo>
                    <a:pt x="158" y="182"/>
                  </a:lnTo>
                  <a:lnTo>
                    <a:pt x="148" y="182"/>
                  </a:lnTo>
                  <a:lnTo>
                    <a:pt x="148" y="192"/>
                  </a:lnTo>
                  <a:lnTo>
                    <a:pt x="139" y="192"/>
                  </a:lnTo>
                  <a:lnTo>
                    <a:pt x="139" y="202"/>
                  </a:lnTo>
                  <a:lnTo>
                    <a:pt x="130" y="202"/>
                  </a:lnTo>
                  <a:lnTo>
                    <a:pt x="130" y="212"/>
                  </a:lnTo>
                  <a:lnTo>
                    <a:pt x="120" y="212"/>
                  </a:lnTo>
                  <a:lnTo>
                    <a:pt x="101" y="212"/>
                  </a:lnTo>
                  <a:lnTo>
                    <a:pt x="83" y="212"/>
                  </a:lnTo>
                  <a:lnTo>
                    <a:pt x="65" y="223"/>
                  </a:lnTo>
                  <a:lnTo>
                    <a:pt x="38" y="223"/>
                  </a:lnTo>
                  <a:lnTo>
                    <a:pt x="19" y="223"/>
                  </a:lnTo>
                  <a:lnTo>
                    <a:pt x="10" y="192"/>
                  </a:lnTo>
                  <a:lnTo>
                    <a:pt x="10" y="172"/>
                  </a:lnTo>
                  <a:lnTo>
                    <a:pt x="10" y="152"/>
                  </a:lnTo>
                  <a:lnTo>
                    <a:pt x="10" y="142"/>
                  </a:lnTo>
                  <a:lnTo>
                    <a:pt x="10" y="131"/>
                  </a:lnTo>
                  <a:lnTo>
                    <a:pt x="0" y="131"/>
                  </a:lnTo>
                  <a:lnTo>
                    <a:pt x="0" y="111"/>
                  </a:lnTo>
                  <a:lnTo>
                    <a:pt x="0" y="102"/>
                  </a:lnTo>
                  <a:lnTo>
                    <a:pt x="0" y="92"/>
                  </a:lnTo>
                  <a:lnTo>
                    <a:pt x="10" y="92"/>
                  </a:lnTo>
                  <a:lnTo>
                    <a:pt x="19" y="81"/>
                  </a:lnTo>
                  <a:lnTo>
                    <a:pt x="28" y="81"/>
                  </a:lnTo>
                  <a:lnTo>
                    <a:pt x="38" y="71"/>
                  </a:lnTo>
                  <a:lnTo>
                    <a:pt x="47" y="60"/>
                  </a:lnTo>
                  <a:lnTo>
                    <a:pt x="55" y="50"/>
                  </a:lnTo>
                  <a:lnTo>
                    <a:pt x="65" y="41"/>
                  </a:lnTo>
                  <a:lnTo>
                    <a:pt x="74" y="41"/>
                  </a:lnTo>
                  <a:lnTo>
                    <a:pt x="83" y="31"/>
                  </a:lnTo>
                  <a:lnTo>
                    <a:pt x="93" y="21"/>
                  </a:lnTo>
                  <a:lnTo>
                    <a:pt x="101" y="21"/>
                  </a:lnTo>
                  <a:lnTo>
                    <a:pt x="111" y="11"/>
                  </a:lnTo>
                  <a:lnTo>
                    <a:pt x="120" y="0"/>
                  </a:lnTo>
                  <a:lnTo>
                    <a:pt x="130" y="0"/>
                  </a:lnTo>
                  <a:lnTo>
                    <a:pt x="139" y="0"/>
                  </a:lnTo>
                  <a:lnTo>
                    <a:pt x="158" y="0"/>
                  </a:lnTo>
                  <a:lnTo>
                    <a:pt x="167" y="0"/>
                  </a:lnTo>
                  <a:lnTo>
                    <a:pt x="176" y="0"/>
                  </a:lnTo>
                  <a:lnTo>
                    <a:pt x="195" y="11"/>
                  </a:lnTo>
                  <a:lnTo>
                    <a:pt x="186" y="50"/>
                  </a:lnTo>
                  <a:lnTo>
                    <a:pt x="186" y="60"/>
                  </a:lnTo>
                  <a:lnTo>
                    <a:pt x="186" y="71"/>
                  </a:lnTo>
                  <a:lnTo>
                    <a:pt x="176" y="71"/>
                  </a:lnTo>
                  <a:lnTo>
                    <a:pt x="176" y="81"/>
                  </a:lnTo>
                  <a:lnTo>
                    <a:pt x="176" y="92"/>
                  </a:lnTo>
                  <a:lnTo>
                    <a:pt x="176" y="102"/>
                  </a:lnTo>
                  <a:lnTo>
                    <a:pt x="176" y="111"/>
                  </a:lnTo>
                  <a:lnTo>
                    <a:pt x="167" y="120"/>
                  </a:lnTo>
                  <a:lnTo>
                    <a:pt x="167" y="131"/>
                  </a:lnTo>
                  <a:lnTo>
                    <a:pt x="167" y="142"/>
                  </a:lnTo>
                  <a:lnTo>
                    <a:pt x="158" y="142"/>
                  </a:lnTo>
                  <a:lnTo>
                    <a:pt x="158" y="152"/>
                  </a:lnTo>
                  <a:lnTo>
                    <a:pt x="158" y="163"/>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8" name="Google Shape;738;p41"/>
            <p:cNvSpPr/>
            <p:nvPr/>
          </p:nvSpPr>
          <p:spPr>
            <a:xfrm>
              <a:off x="4718050" y="3526631"/>
              <a:ext cx="576263" cy="634604"/>
            </a:xfrm>
            <a:custGeom>
              <a:avLst/>
              <a:gdLst/>
              <a:ahLst/>
              <a:cxnLst/>
              <a:rect l="l" t="t" r="r" b="b"/>
              <a:pathLst>
                <a:path w="101" h="151" extrusionOk="0">
                  <a:moveTo>
                    <a:pt x="83" y="0"/>
                  </a:moveTo>
                  <a:lnTo>
                    <a:pt x="83" y="11"/>
                  </a:lnTo>
                  <a:lnTo>
                    <a:pt x="83" y="21"/>
                  </a:lnTo>
                  <a:lnTo>
                    <a:pt x="83" y="41"/>
                  </a:lnTo>
                  <a:lnTo>
                    <a:pt x="92" y="41"/>
                  </a:lnTo>
                  <a:lnTo>
                    <a:pt x="92" y="50"/>
                  </a:lnTo>
                  <a:lnTo>
                    <a:pt x="92" y="60"/>
                  </a:lnTo>
                  <a:lnTo>
                    <a:pt x="92" y="81"/>
                  </a:lnTo>
                  <a:lnTo>
                    <a:pt x="92" y="102"/>
                  </a:lnTo>
                  <a:lnTo>
                    <a:pt x="101" y="132"/>
                  </a:lnTo>
                  <a:lnTo>
                    <a:pt x="101" y="151"/>
                  </a:lnTo>
                  <a:lnTo>
                    <a:pt x="92" y="141"/>
                  </a:lnTo>
                  <a:lnTo>
                    <a:pt x="83" y="141"/>
                  </a:lnTo>
                  <a:lnTo>
                    <a:pt x="74" y="141"/>
                  </a:lnTo>
                  <a:lnTo>
                    <a:pt x="64" y="141"/>
                  </a:lnTo>
                  <a:lnTo>
                    <a:pt x="55" y="132"/>
                  </a:lnTo>
                  <a:lnTo>
                    <a:pt x="46" y="132"/>
                  </a:lnTo>
                  <a:lnTo>
                    <a:pt x="37" y="121"/>
                  </a:lnTo>
                  <a:lnTo>
                    <a:pt x="37" y="111"/>
                  </a:lnTo>
                  <a:lnTo>
                    <a:pt x="27" y="111"/>
                  </a:lnTo>
                  <a:lnTo>
                    <a:pt x="17" y="102"/>
                  </a:lnTo>
                  <a:lnTo>
                    <a:pt x="17" y="91"/>
                  </a:lnTo>
                  <a:lnTo>
                    <a:pt x="9" y="91"/>
                  </a:lnTo>
                  <a:lnTo>
                    <a:pt x="9" y="81"/>
                  </a:lnTo>
                  <a:lnTo>
                    <a:pt x="0" y="71"/>
                  </a:lnTo>
                  <a:lnTo>
                    <a:pt x="0" y="60"/>
                  </a:lnTo>
                  <a:lnTo>
                    <a:pt x="0" y="50"/>
                  </a:lnTo>
                  <a:lnTo>
                    <a:pt x="9" y="30"/>
                  </a:lnTo>
                  <a:lnTo>
                    <a:pt x="9" y="21"/>
                  </a:lnTo>
                  <a:lnTo>
                    <a:pt x="17" y="11"/>
                  </a:lnTo>
                  <a:lnTo>
                    <a:pt x="27" y="11"/>
                  </a:lnTo>
                  <a:lnTo>
                    <a:pt x="37" y="11"/>
                  </a:lnTo>
                  <a:lnTo>
                    <a:pt x="46" y="11"/>
                  </a:lnTo>
                  <a:lnTo>
                    <a:pt x="64" y="0"/>
                  </a:lnTo>
                  <a:lnTo>
                    <a:pt x="83" y="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41"/>
            <p:cNvSpPr/>
            <p:nvPr/>
          </p:nvSpPr>
          <p:spPr>
            <a:xfrm>
              <a:off x="4649788" y="4123135"/>
              <a:ext cx="639762" cy="470296"/>
            </a:xfrm>
            <a:custGeom>
              <a:avLst/>
              <a:gdLst/>
              <a:ahLst/>
              <a:cxnLst/>
              <a:rect l="l" t="t" r="r" b="b"/>
              <a:pathLst>
                <a:path w="112" h="112" extrusionOk="0">
                  <a:moveTo>
                    <a:pt x="112" y="10"/>
                  </a:moveTo>
                  <a:lnTo>
                    <a:pt x="112" y="30"/>
                  </a:lnTo>
                  <a:lnTo>
                    <a:pt x="112" y="40"/>
                  </a:lnTo>
                  <a:lnTo>
                    <a:pt x="112" y="50"/>
                  </a:lnTo>
                  <a:lnTo>
                    <a:pt x="112" y="60"/>
                  </a:lnTo>
                  <a:lnTo>
                    <a:pt x="112" y="70"/>
                  </a:lnTo>
                  <a:lnTo>
                    <a:pt x="112" y="81"/>
                  </a:lnTo>
                  <a:lnTo>
                    <a:pt x="103" y="81"/>
                  </a:lnTo>
                  <a:lnTo>
                    <a:pt x="93" y="81"/>
                  </a:lnTo>
                  <a:lnTo>
                    <a:pt x="84" y="91"/>
                  </a:lnTo>
                  <a:lnTo>
                    <a:pt x="75" y="91"/>
                  </a:lnTo>
                  <a:lnTo>
                    <a:pt x="66" y="91"/>
                  </a:lnTo>
                  <a:lnTo>
                    <a:pt x="66" y="101"/>
                  </a:lnTo>
                  <a:lnTo>
                    <a:pt x="56" y="101"/>
                  </a:lnTo>
                  <a:lnTo>
                    <a:pt x="47" y="101"/>
                  </a:lnTo>
                  <a:lnTo>
                    <a:pt x="38" y="112"/>
                  </a:lnTo>
                  <a:lnTo>
                    <a:pt x="28" y="101"/>
                  </a:lnTo>
                  <a:lnTo>
                    <a:pt x="19" y="101"/>
                  </a:lnTo>
                  <a:lnTo>
                    <a:pt x="19" y="91"/>
                  </a:lnTo>
                  <a:lnTo>
                    <a:pt x="10" y="81"/>
                  </a:lnTo>
                  <a:lnTo>
                    <a:pt x="0" y="70"/>
                  </a:lnTo>
                  <a:lnTo>
                    <a:pt x="0" y="60"/>
                  </a:lnTo>
                  <a:lnTo>
                    <a:pt x="0" y="50"/>
                  </a:lnTo>
                  <a:lnTo>
                    <a:pt x="10" y="40"/>
                  </a:lnTo>
                  <a:lnTo>
                    <a:pt x="19" y="40"/>
                  </a:lnTo>
                  <a:lnTo>
                    <a:pt x="28" y="40"/>
                  </a:lnTo>
                  <a:lnTo>
                    <a:pt x="38" y="30"/>
                  </a:lnTo>
                  <a:lnTo>
                    <a:pt x="47" y="30"/>
                  </a:lnTo>
                  <a:lnTo>
                    <a:pt x="56" y="20"/>
                  </a:lnTo>
                  <a:lnTo>
                    <a:pt x="66" y="20"/>
                  </a:lnTo>
                  <a:lnTo>
                    <a:pt x="66" y="10"/>
                  </a:lnTo>
                  <a:lnTo>
                    <a:pt x="75" y="0"/>
                  </a:lnTo>
                  <a:lnTo>
                    <a:pt x="84" y="0"/>
                  </a:lnTo>
                  <a:lnTo>
                    <a:pt x="93" y="0"/>
                  </a:lnTo>
                  <a:lnTo>
                    <a:pt x="103" y="0"/>
                  </a:lnTo>
                  <a:lnTo>
                    <a:pt x="112" y="1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41"/>
            <p:cNvSpPr/>
            <p:nvPr/>
          </p:nvSpPr>
          <p:spPr>
            <a:xfrm>
              <a:off x="3913188" y="3181350"/>
              <a:ext cx="646112" cy="551260"/>
            </a:xfrm>
            <a:custGeom>
              <a:avLst/>
              <a:gdLst/>
              <a:ahLst/>
              <a:cxnLst/>
              <a:rect l="l" t="t" r="r" b="b"/>
              <a:pathLst>
                <a:path w="113" h="131" extrusionOk="0">
                  <a:moveTo>
                    <a:pt x="75" y="100"/>
                  </a:moveTo>
                  <a:lnTo>
                    <a:pt x="65" y="100"/>
                  </a:lnTo>
                  <a:lnTo>
                    <a:pt x="65" y="110"/>
                  </a:lnTo>
                  <a:lnTo>
                    <a:pt x="56" y="110"/>
                  </a:lnTo>
                  <a:lnTo>
                    <a:pt x="56" y="121"/>
                  </a:lnTo>
                  <a:lnTo>
                    <a:pt x="47" y="131"/>
                  </a:lnTo>
                  <a:lnTo>
                    <a:pt x="37" y="131"/>
                  </a:lnTo>
                  <a:lnTo>
                    <a:pt x="28" y="121"/>
                  </a:lnTo>
                  <a:lnTo>
                    <a:pt x="19" y="121"/>
                  </a:lnTo>
                  <a:lnTo>
                    <a:pt x="9" y="121"/>
                  </a:lnTo>
                  <a:lnTo>
                    <a:pt x="0" y="121"/>
                  </a:lnTo>
                  <a:lnTo>
                    <a:pt x="0" y="110"/>
                  </a:lnTo>
                  <a:lnTo>
                    <a:pt x="0" y="100"/>
                  </a:lnTo>
                  <a:lnTo>
                    <a:pt x="0" y="91"/>
                  </a:lnTo>
                  <a:lnTo>
                    <a:pt x="0" y="80"/>
                  </a:lnTo>
                  <a:lnTo>
                    <a:pt x="9" y="70"/>
                  </a:lnTo>
                  <a:lnTo>
                    <a:pt x="9" y="60"/>
                  </a:lnTo>
                  <a:lnTo>
                    <a:pt x="9" y="50"/>
                  </a:lnTo>
                  <a:lnTo>
                    <a:pt x="9" y="40"/>
                  </a:lnTo>
                  <a:lnTo>
                    <a:pt x="19" y="40"/>
                  </a:lnTo>
                  <a:lnTo>
                    <a:pt x="28" y="30"/>
                  </a:lnTo>
                  <a:lnTo>
                    <a:pt x="37" y="30"/>
                  </a:lnTo>
                  <a:lnTo>
                    <a:pt x="47" y="20"/>
                  </a:lnTo>
                  <a:lnTo>
                    <a:pt x="56" y="20"/>
                  </a:lnTo>
                  <a:lnTo>
                    <a:pt x="65" y="10"/>
                  </a:lnTo>
                  <a:lnTo>
                    <a:pt x="75" y="10"/>
                  </a:lnTo>
                  <a:lnTo>
                    <a:pt x="84" y="0"/>
                  </a:lnTo>
                  <a:lnTo>
                    <a:pt x="84" y="10"/>
                  </a:lnTo>
                  <a:lnTo>
                    <a:pt x="84" y="0"/>
                  </a:lnTo>
                  <a:lnTo>
                    <a:pt x="93" y="0"/>
                  </a:lnTo>
                  <a:lnTo>
                    <a:pt x="93" y="10"/>
                  </a:lnTo>
                  <a:lnTo>
                    <a:pt x="102" y="10"/>
                  </a:lnTo>
                  <a:lnTo>
                    <a:pt x="102" y="20"/>
                  </a:lnTo>
                  <a:lnTo>
                    <a:pt x="102" y="30"/>
                  </a:lnTo>
                  <a:lnTo>
                    <a:pt x="102" y="40"/>
                  </a:lnTo>
                  <a:lnTo>
                    <a:pt x="113" y="40"/>
                  </a:lnTo>
                  <a:lnTo>
                    <a:pt x="113" y="50"/>
                  </a:lnTo>
                  <a:lnTo>
                    <a:pt x="102" y="50"/>
                  </a:lnTo>
                  <a:lnTo>
                    <a:pt x="102" y="60"/>
                  </a:lnTo>
                  <a:lnTo>
                    <a:pt x="102" y="70"/>
                  </a:lnTo>
                  <a:lnTo>
                    <a:pt x="93" y="80"/>
                  </a:lnTo>
                  <a:lnTo>
                    <a:pt x="84" y="91"/>
                  </a:lnTo>
                  <a:lnTo>
                    <a:pt x="75" y="10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41"/>
            <p:cNvSpPr/>
            <p:nvPr/>
          </p:nvSpPr>
          <p:spPr>
            <a:xfrm>
              <a:off x="5045075" y="3059906"/>
              <a:ext cx="641350" cy="466725"/>
            </a:xfrm>
            <a:custGeom>
              <a:avLst/>
              <a:gdLst/>
              <a:ahLst/>
              <a:cxnLst/>
              <a:rect l="l" t="t" r="r" b="b"/>
              <a:pathLst>
                <a:path w="112" h="111" extrusionOk="0">
                  <a:moveTo>
                    <a:pt x="112" y="50"/>
                  </a:moveTo>
                  <a:lnTo>
                    <a:pt x="103" y="60"/>
                  </a:lnTo>
                  <a:lnTo>
                    <a:pt x="94" y="60"/>
                  </a:lnTo>
                  <a:lnTo>
                    <a:pt x="84" y="70"/>
                  </a:lnTo>
                  <a:lnTo>
                    <a:pt x="75" y="80"/>
                  </a:lnTo>
                  <a:lnTo>
                    <a:pt x="66" y="91"/>
                  </a:lnTo>
                  <a:lnTo>
                    <a:pt x="55" y="101"/>
                  </a:lnTo>
                  <a:lnTo>
                    <a:pt x="46" y="101"/>
                  </a:lnTo>
                  <a:lnTo>
                    <a:pt x="37" y="111"/>
                  </a:lnTo>
                  <a:lnTo>
                    <a:pt x="27" y="111"/>
                  </a:lnTo>
                  <a:lnTo>
                    <a:pt x="18" y="111"/>
                  </a:lnTo>
                  <a:lnTo>
                    <a:pt x="18" y="101"/>
                  </a:lnTo>
                  <a:lnTo>
                    <a:pt x="18" y="91"/>
                  </a:lnTo>
                  <a:lnTo>
                    <a:pt x="18" y="80"/>
                  </a:lnTo>
                  <a:lnTo>
                    <a:pt x="9" y="80"/>
                  </a:lnTo>
                  <a:lnTo>
                    <a:pt x="9" y="70"/>
                  </a:lnTo>
                  <a:lnTo>
                    <a:pt x="0" y="50"/>
                  </a:lnTo>
                  <a:lnTo>
                    <a:pt x="0" y="20"/>
                  </a:lnTo>
                  <a:lnTo>
                    <a:pt x="18" y="20"/>
                  </a:lnTo>
                  <a:lnTo>
                    <a:pt x="27" y="20"/>
                  </a:lnTo>
                  <a:lnTo>
                    <a:pt x="37" y="10"/>
                  </a:lnTo>
                  <a:lnTo>
                    <a:pt x="46" y="10"/>
                  </a:lnTo>
                  <a:lnTo>
                    <a:pt x="84" y="0"/>
                  </a:lnTo>
                  <a:lnTo>
                    <a:pt x="94" y="0"/>
                  </a:lnTo>
                  <a:lnTo>
                    <a:pt x="103" y="10"/>
                  </a:lnTo>
                  <a:lnTo>
                    <a:pt x="112" y="10"/>
                  </a:lnTo>
                  <a:lnTo>
                    <a:pt x="103" y="20"/>
                  </a:lnTo>
                  <a:lnTo>
                    <a:pt x="103" y="31"/>
                  </a:lnTo>
                  <a:lnTo>
                    <a:pt x="103" y="40"/>
                  </a:lnTo>
                  <a:lnTo>
                    <a:pt x="112" y="40"/>
                  </a:lnTo>
                  <a:lnTo>
                    <a:pt x="112" y="5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41"/>
            <p:cNvSpPr/>
            <p:nvPr/>
          </p:nvSpPr>
          <p:spPr>
            <a:xfrm>
              <a:off x="4437063" y="3139678"/>
              <a:ext cx="646112" cy="252413"/>
            </a:xfrm>
            <a:custGeom>
              <a:avLst/>
              <a:gdLst/>
              <a:ahLst/>
              <a:cxnLst/>
              <a:rect l="l" t="t" r="r" b="b"/>
              <a:pathLst>
                <a:path w="113" h="60" extrusionOk="0">
                  <a:moveTo>
                    <a:pt x="113" y="50"/>
                  </a:moveTo>
                  <a:lnTo>
                    <a:pt x="105" y="60"/>
                  </a:lnTo>
                  <a:lnTo>
                    <a:pt x="105" y="50"/>
                  </a:lnTo>
                  <a:lnTo>
                    <a:pt x="94" y="50"/>
                  </a:lnTo>
                  <a:lnTo>
                    <a:pt x="94" y="41"/>
                  </a:lnTo>
                  <a:lnTo>
                    <a:pt x="85" y="41"/>
                  </a:lnTo>
                  <a:lnTo>
                    <a:pt x="85" y="50"/>
                  </a:lnTo>
                  <a:lnTo>
                    <a:pt x="76" y="50"/>
                  </a:lnTo>
                  <a:lnTo>
                    <a:pt x="76" y="41"/>
                  </a:lnTo>
                  <a:lnTo>
                    <a:pt x="66" y="41"/>
                  </a:lnTo>
                  <a:lnTo>
                    <a:pt x="57" y="41"/>
                  </a:lnTo>
                  <a:lnTo>
                    <a:pt x="57" y="50"/>
                  </a:lnTo>
                  <a:lnTo>
                    <a:pt x="47" y="50"/>
                  </a:lnTo>
                  <a:lnTo>
                    <a:pt x="37" y="50"/>
                  </a:lnTo>
                  <a:lnTo>
                    <a:pt x="28" y="50"/>
                  </a:lnTo>
                  <a:lnTo>
                    <a:pt x="19" y="50"/>
                  </a:lnTo>
                  <a:lnTo>
                    <a:pt x="10" y="50"/>
                  </a:lnTo>
                  <a:lnTo>
                    <a:pt x="10" y="41"/>
                  </a:lnTo>
                  <a:lnTo>
                    <a:pt x="10" y="31"/>
                  </a:lnTo>
                  <a:lnTo>
                    <a:pt x="10" y="21"/>
                  </a:lnTo>
                  <a:lnTo>
                    <a:pt x="0" y="21"/>
                  </a:lnTo>
                  <a:lnTo>
                    <a:pt x="0" y="11"/>
                  </a:lnTo>
                  <a:lnTo>
                    <a:pt x="10" y="11"/>
                  </a:lnTo>
                  <a:lnTo>
                    <a:pt x="57" y="0"/>
                  </a:lnTo>
                  <a:lnTo>
                    <a:pt x="105" y="0"/>
                  </a:lnTo>
                  <a:lnTo>
                    <a:pt x="105" y="31"/>
                  </a:lnTo>
                  <a:lnTo>
                    <a:pt x="113" y="50"/>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41"/>
            <p:cNvSpPr/>
            <p:nvPr/>
          </p:nvSpPr>
          <p:spPr>
            <a:xfrm>
              <a:off x="4017963" y="2556272"/>
              <a:ext cx="582612" cy="592931"/>
            </a:xfrm>
            <a:custGeom>
              <a:avLst/>
              <a:gdLst/>
              <a:ahLst/>
              <a:cxnLst/>
              <a:rect l="l" t="t" r="r" b="b"/>
              <a:pathLst>
                <a:path w="102" h="141" extrusionOk="0">
                  <a:moveTo>
                    <a:pt x="65" y="131"/>
                  </a:moveTo>
                  <a:lnTo>
                    <a:pt x="56" y="121"/>
                  </a:lnTo>
                  <a:lnTo>
                    <a:pt x="46" y="131"/>
                  </a:lnTo>
                  <a:lnTo>
                    <a:pt x="37" y="141"/>
                  </a:lnTo>
                  <a:lnTo>
                    <a:pt x="28" y="141"/>
                  </a:lnTo>
                  <a:lnTo>
                    <a:pt x="28" y="131"/>
                  </a:lnTo>
                  <a:lnTo>
                    <a:pt x="28" y="121"/>
                  </a:lnTo>
                  <a:lnTo>
                    <a:pt x="28" y="111"/>
                  </a:lnTo>
                  <a:lnTo>
                    <a:pt x="28" y="101"/>
                  </a:lnTo>
                  <a:lnTo>
                    <a:pt x="19" y="91"/>
                  </a:lnTo>
                  <a:lnTo>
                    <a:pt x="19" y="80"/>
                  </a:lnTo>
                  <a:lnTo>
                    <a:pt x="9" y="80"/>
                  </a:lnTo>
                  <a:lnTo>
                    <a:pt x="9" y="71"/>
                  </a:lnTo>
                  <a:lnTo>
                    <a:pt x="0" y="71"/>
                  </a:lnTo>
                  <a:lnTo>
                    <a:pt x="0" y="61"/>
                  </a:lnTo>
                  <a:lnTo>
                    <a:pt x="0" y="50"/>
                  </a:lnTo>
                  <a:lnTo>
                    <a:pt x="9" y="50"/>
                  </a:lnTo>
                  <a:lnTo>
                    <a:pt x="9" y="40"/>
                  </a:lnTo>
                  <a:lnTo>
                    <a:pt x="9" y="30"/>
                  </a:lnTo>
                  <a:lnTo>
                    <a:pt x="9" y="20"/>
                  </a:lnTo>
                  <a:lnTo>
                    <a:pt x="9" y="10"/>
                  </a:lnTo>
                  <a:lnTo>
                    <a:pt x="9" y="0"/>
                  </a:lnTo>
                  <a:lnTo>
                    <a:pt x="19" y="0"/>
                  </a:lnTo>
                  <a:lnTo>
                    <a:pt x="19" y="10"/>
                  </a:lnTo>
                  <a:lnTo>
                    <a:pt x="19" y="0"/>
                  </a:lnTo>
                  <a:lnTo>
                    <a:pt x="28" y="0"/>
                  </a:lnTo>
                  <a:lnTo>
                    <a:pt x="37" y="10"/>
                  </a:lnTo>
                  <a:lnTo>
                    <a:pt x="46" y="10"/>
                  </a:lnTo>
                  <a:lnTo>
                    <a:pt x="56" y="20"/>
                  </a:lnTo>
                  <a:lnTo>
                    <a:pt x="65" y="20"/>
                  </a:lnTo>
                  <a:lnTo>
                    <a:pt x="56" y="10"/>
                  </a:lnTo>
                  <a:lnTo>
                    <a:pt x="65" y="10"/>
                  </a:lnTo>
                  <a:lnTo>
                    <a:pt x="74" y="10"/>
                  </a:lnTo>
                  <a:lnTo>
                    <a:pt x="84" y="20"/>
                  </a:lnTo>
                  <a:lnTo>
                    <a:pt x="93" y="20"/>
                  </a:lnTo>
                  <a:lnTo>
                    <a:pt x="102" y="30"/>
                  </a:lnTo>
                  <a:lnTo>
                    <a:pt x="102" y="40"/>
                  </a:lnTo>
                  <a:lnTo>
                    <a:pt x="93" y="40"/>
                  </a:lnTo>
                  <a:lnTo>
                    <a:pt x="84" y="61"/>
                  </a:lnTo>
                  <a:lnTo>
                    <a:pt x="74" y="80"/>
                  </a:lnTo>
                  <a:lnTo>
                    <a:pt x="65" y="13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41"/>
            <p:cNvSpPr/>
            <p:nvPr/>
          </p:nvSpPr>
          <p:spPr>
            <a:xfrm>
              <a:off x="4397996" y="2467345"/>
              <a:ext cx="846138" cy="722710"/>
            </a:xfrm>
            <a:custGeom>
              <a:avLst/>
              <a:gdLst/>
              <a:ahLst/>
              <a:cxnLst/>
              <a:rect l="l" t="t" r="r" b="b"/>
              <a:pathLst>
                <a:path w="148" h="172" extrusionOk="0">
                  <a:moveTo>
                    <a:pt x="0" y="151"/>
                  </a:moveTo>
                  <a:lnTo>
                    <a:pt x="9" y="100"/>
                  </a:lnTo>
                  <a:lnTo>
                    <a:pt x="19" y="81"/>
                  </a:lnTo>
                  <a:lnTo>
                    <a:pt x="28" y="60"/>
                  </a:lnTo>
                  <a:lnTo>
                    <a:pt x="37" y="60"/>
                  </a:lnTo>
                  <a:lnTo>
                    <a:pt x="37" y="50"/>
                  </a:lnTo>
                  <a:lnTo>
                    <a:pt x="45" y="50"/>
                  </a:lnTo>
                  <a:lnTo>
                    <a:pt x="55" y="50"/>
                  </a:lnTo>
                  <a:lnTo>
                    <a:pt x="64" y="50"/>
                  </a:lnTo>
                  <a:lnTo>
                    <a:pt x="73" y="50"/>
                  </a:lnTo>
                  <a:lnTo>
                    <a:pt x="83" y="50"/>
                  </a:lnTo>
                  <a:lnTo>
                    <a:pt x="93" y="50"/>
                  </a:lnTo>
                  <a:lnTo>
                    <a:pt x="102" y="39"/>
                  </a:lnTo>
                  <a:lnTo>
                    <a:pt x="102" y="29"/>
                  </a:lnTo>
                  <a:lnTo>
                    <a:pt x="102" y="20"/>
                  </a:lnTo>
                  <a:lnTo>
                    <a:pt x="112" y="10"/>
                  </a:lnTo>
                  <a:lnTo>
                    <a:pt x="112" y="0"/>
                  </a:lnTo>
                  <a:lnTo>
                    <a:pt x="120" y="0"/>
                  </a:lnTo>
                  <a:lnTo>
                    <a:pt x="120" y="10"/>
                  </a:lnTo>
                  <a:lnTo>
                    <a:pt x="139" y="29"/>
                  </a:lnTo>
                  <a:lnTo>
                    <a:pt x="148" y="39"/>
                  </a:lnTo>
                  <a:lnTo>
                    <a:pt x="148" y="70"/>
                  </a:lnTo>
                  <a:lnTo>
                    <a:pt x="148" y="111"/>
                  </a:lnTo>
                  <a:lnTo>
                    <a:pt x="148" y="151"/>
                  </a:lnTo>
                  <a:lnTo>
                    <a:pt x="139" y="161"/>
                  </a:lnTo>
                  <a:lnTo>
                    <a:pt x="129" y="161"/>
                  </a:lnTo>
                  <a:lnTo>
                    <a:pt x="112" y="161"/>
                  </a:lnTo>
                  <a:lnTo>
                    <a:pt x="64" y="161"/>
                  </a:lnTo>
                  <a:lnTo>
                    <a:pt x="19" y="172"/>
                  </a:lnTo>
                  <a:lnTo>
                    <a:pt x="9" y="172"/>
                  </a:lnTo>
                  <a:lnTo>
                    <a:pt x="0" y="172"/>
                  </a:lnTo>
                  <a:lnTo>
                    <a:pt x="0" y="161"/>
                  </a:lnTo>
                  <a:lnTo>
                    <a:pt x="0" y="15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41"/>
            <p:cNvSpPr/>
            <p:nvPr/>
          </p:nvSpPr>
          <p:spPr>
            <a:xfrm>
              <a:off x="4437063" y="3139678"/>
              <a:ext cx="646112" cy="252413"/>
            </a:xfrm>
            <a:custGeom>
              <a:avLst/>
              <a:gdLst/>
              <a:ahLst/>
              <a:cxnLst/>
              <a:rect l="l" t="t" r="r" b="b"/>
              <a:pathLst>
                <a:path w="113" h="60" extrusionOk="0">
                  <a:moveTo>
                    <a:pt x="113" y="50"/>
                  </a:moveTo>
                  <a:lnTo>
                    <a:pt x="105" y="60"/>
                  </a:lnTo>
                  <a:lnTo>
                    <a:pt x="105" y="50"/>
                  </a:lnTo>
                  <a:lnTo>
                    <a:pt x="94" y="50"/>
                  </a:lnTo>
                  <a:lnTo>
                    <a:pt x="94" y="41"/>
                  </a:lnTo>
                  <a:lnTo>
                    <a:pt x="85" y="41"/>
                  </a:lnTo>
                  <a:lnTo>
                    <a:pt x="85" y="50"/>
                  </a:lnTo>
                  <a:lnTo>
                    <a:pt x="76" y="50"/>
                  </a:lnTo>
                  <a:lnTo>
                    <a:pt x="76" y="41"/>
                  </a:lnTo>
                  <a:lnTo>
                    <a:pt x="66" y="41"/>
                  </a:lnTo>
                  <a:lnTo>
                    <a:pt x="57" y="41"/>
                  </a:lnTo>
                  <a:lnTo>
                    <a:pt x="57" y="50"/>
                  </a:lnTo>
                  <a:lnTo>
                    <a:pt x="47" y="50"/>
                  </a:lnTo>
                  <a:lnTo>
                    <a:pt x="37" y="50"/>
                  </a:lnTo>
                  <a:lnTo>
                    <a:pt x="28" y="50"/>
                  </a:lnTo>
                  <a:lnTo>
                    <a:pt x="19" y="50"/>
                  </a:lnTo>
                  <a:lnTo>
                    <a:pt x="10" y="50"/>
                  </a:lnTo>
                  <a:lnTo>
                    <a:pt x="10" y="41"/>
                  </a:lnTo>
                  <a:lnTo>
                    <a:pt x="10" y="31"/>
                  </a:lnTo>
                  <a:lnTo>
                    <a:pt x="10" y="21"/>
                  </a:lnTo>
                  <a:lnTo>
                    <a:pt x="0" y="21"/>
                  </a:lnTo>
                  <a:lnTo>
                    <a:pt x="0" y="11"/>
                  </a:lnTo>
                  <a:lnTo>
                    <a:pt x="10" y="11"/>
                  </a:lnTo>
                  <a:lnTo>
                    <a:pt x="57" y="0"/>
                  </a:lnTo>
                  <a:lnTo>
                    <a:pt x="105" y="0"/>
                  </a:lnTo>
                  <a:lnTo>
                    <a:pt x="105" y="31"/>
                  </a:lnTo>
                  <a:lnTo>
                    <a:pt x="113" y="5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6" name="Google Shape;746;p41"/>
            <p:cNvSpPr/>
            <p:nvPr/>
          </p:nvSpPr>
          <p:spPr>
            <a:xfrm>
              <a:off x="6305550" y="2661047"/>
              <a:ext cx="742950" cy="609600"/>
            </a:xfrm>
            <a:custGeom>
              <a:avLst/>
              <a:gdLst/>
              <a:ahLst/>
              <a:cxnLst/>
              <a:rect l="l" t="t" r="r" b="b"/>
              <a:pathLst>
                <a:path w="130" h="145" extrusionOk="0">
                  <a:moveTo>
                    <a:pt x="58" y="1"/>
                  </a:moveTo>
                  <a:lnTo>
                    <a:pt x="66" y="24"/>
                  </a:lnTo>
                  <a:lnTo>
                    <a:pt x="74" y="42"/>
                  </a:lnTo>
                  <a:lnTo>
                    <a:pt x="87" y="65"/>
                  </a:lnTo>
                  <a:lnTo>
                    <a:pt x="96" y="75"/>
                  </a:lnTo>
                  <a:lnTo>
                    <a:pt x="108" y="76"/>
                  </a:lnTo>
                  <a:lnTo>
                    <a:pt x="121" y="75"/>
                  </a:lnTo>
                  <a:lnTo>
                    <a:pt x="130" y="73"/>
                  </a:lnTo>
                  <a:lnTo>
                    <a:pt x="94" y="115"/>
                  </a:lnTo>
                  <a:lnTo>
                    <a:pt x="81" y="118"/>
                  </a:lnTo>
                  <a:lnTo>
                    <a:pt x="74" y="124"/>
                  </a:lnTo>
                  <a:lnTo>
                    <a:pt x="74" y="134"/>
                  </a:lnTo>
                  <a:lnTo>
                    <a:pt x="57" y="134"/>
                  </a:lnTo>
                  <a:lnTo>
                    <a:pt x="55" y="144"/>
                  </a:lnTo>
                  <a:lnTo>
                    <a:pt x="45" y="145"/>
                  </a:lnTo>
                  <a:lnTo>
                    <a:pt x="46" y="134"/>
                  </a:lnTo>
                  <a:lnTo>
                    <a:pt x="37" y="134"/>
                  </a:lnTo>
                  <a:lnTo>
                    <a:pt x="36" y="126"/>
                  </a:lnTo>
                  <a:lnTo>
                    <a:pt x="28" y="115"/>
                  </a:lnTo>
                  <a:lnTo>
                    <a:pt x="7" y="115"/>
                  </a:lnTo>
                  <a:lnTo>
                    <a:pt x="0" y="102"/>
                  </a:lnTo>
                  <a:lnTo>
                    <a:pt x="1" y="75"/>
                  </a:lnTo>
                  <a:lnTo>
                    <a:pt x="8" y="44"/>
                  </a:lnTo>
                  <a:lnTo>
                    <a:pt x="16" y="34"/>
                  </a:lnTo>
                  <a:lnTo>
                    <a:pt x="28" y="33"/>
                  </a:lnTo>
                  <a:lnTo>
                    <a:pt x="29" y="21"/>
                  </a:lnTo>
                  <a:lnTo>
                    <a:pt x="47" y="3"/>
                  </a:lnTo>
                  <a:lnTo>
                    <a:pt x="57" y="4"/>
                  </a:lnTo>
                  <a:lnTo>
                    <a:pt x="58" y="0"/>
                  </a:lnTo>
                  <a:lnTo>
                    <a:pt x="58" y="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41"/>
            <p:cNvSpPr/>
            <p:nvPr/>
          </p:nvSpPr>
          <p:spPr>
            <a:xfrm>
              <a:off x="4832350" y="3850481"/>
              <a:ext cx="422275" cy="453629"/>
            </a:xfrm>
            <a:custGeom>
              <a:avLst/>
              <a:gdLst/>
              <a:ahLst/>
              <a:cxnLst/>
              <a:rect l="l" t="t" r="r" b="b"/>
              <a:pathLst>
                <a:path w="74" h="108" extrusionOk="0">
                  <a:moveTo>
                    <a:pt x="2" y="108"/>
                  </a:moveTo>
                  <a:lnTo>
                    <a:pt x="8" y="82"/>
                  </a:lnTo>
                  <a:lnTo>
                    <a:pt x="9" y="75"/>
                  </a:lnTo>
                  <a:lnTo>
                    <a:pt x="8" y="66"/>
                  </a:lnTo>
                  <a:lnTo>
                    <a:pt x="7" y="59"/>
                  </a:lnTo>
                  <a:lnTo>
                    <a:pt x="7" y="51"/>
                  </a:lnTo>
                  <a:lnTo>
                    <a:pt x="6" y="37"/>
                  </a:lnTo>
                  <a:lnTo>
                    <a:pt x="9" y="20"/>
                  </a:lnTo>
                  <a:lnTo>
                    <a:pt x="17" y="0"/>
                  </a:lnTo>
                  <a:lnTo>
                    <a:pt x="21" y="11"/>
                  </a:lnTo>
                  <a:lnTo>
                    <a:pt x="28" y="13"/>
                  </a:lnTo>
                  <a:lnTo>
                    <a:pt x="27" y="21"/>
                  </a:lnTo>
                  <a:lnTo>
                    <a:pt x="36" y="33"/>
                  </a:lnTo>
                  <a:lnTo>
                    <a:pt x="46" y="33"/>
                  </a:lnTo>
                  <a:lnTo>
                    <a:pt x="47" y="42"/>
                  </a:lnTo>
                  <a:lnTo>
                    <a:pt x="55" y="54"/>
                  </a:lnTo>
                  <a:lnTo>
                    <a:pt x="65" y="53"/>
                  </a:lnTo>
                  <a:lnTo>
                    <a:pt x="74" y="65"/>
                  </a:lnTo>
                  <a:lnTo>
                    <a:pt x="68" y="71"/>
                  </a:lnTo>
                  <a:lnTo>
                    <a:pt x="66" y="82"/>
                  </a:lnTo>
                  <a:lnTo>
                    <a:pt x="55" y="85"/>
                  </a:lnTo>
                  <a:lnTo>
                    <a:pt x="47" y="94"/>
                  </a:lnTo>
                  <a:lnTo>
                    <a:pt x="38" y="94"/>
                  </a:lnTo>
                  <a:lnTo>
                    <a:pt x="29" y="101"/>
                  </a:lnTo>
                  <a:lnTo>
                    <a:pt x="9" y="101"/>
                  </a:lnTo>
                  <a:lnTo>
                    <a:pt x="2" y="107"/>
                  </a:lnTo>
                  <a:lnTo>
                    <a:pt x="0" y="107"/>
                  </a:lnTo>
                  <a:lnTo>
                    <a:pt x="2" y="108"/>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p41"/>
            <p:cNvSpPr/>
            <p:nvPr/>
          </p:nvSpPr>
          <p:spPr>
            <a:xfrm>
              <a:off x="4779963" y="2480072"/>
              <a:ext cx="2108100" cy="6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9" name="Google Shape;749;p41"/>
            <p:cNvSpPr/>
            <p:nvPr/>
          </p:nvSpPr>
          <p:spPr>
            <a:xfrm>
              <a:off x="5065713" y="2807494"/>
              <a:ext cx="1611300" cy="24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0" name="Google Shape;750;p41"/>
            <p:cNvSpPr/>
            <p:nvPr/>
          </p:nvSpPr>
          <p:spPr>
            <a:xfrm>
              <a:off x="4957763" y="2681288"/>
              <a:ext cx="2793900" cy="80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1" name="Google Shape;751;p41"/>
            <p:cNvSpPr/>
            <p:nvPr/>
          </p:nvSpPr>
          <p:spPr>
            <a:xfrm>
              <a:off x="4700588" y="3367088"/>
              <a:ext cx="3108300" cy="8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2" name="Google Shape;752;p41"/>
            <p:cNvSpPr/>
            <p:nvPr/>
          </p:nvSpPr>
          <p:spPr>
            <a:xfrm>
              <a:off x="6034088" y="2041922"/>
              <a:ext cx="960437" cy="676275"/>
            </a:xfrm>
            <a:custGeom>
              <a:avLst/>
              <a:gdLst/>
              <a:ahLst/>
              <a:cxnLst/>
              <a:rect l="l" t="t" r="r" b="b"/>
              <a:pathLst>
                <a:path w="168" h="161" extrusionOk="0">
                  <a:moveTo>
                    <a:pt x="168" y="70"/>
                  </a:moveTo>
                  <a:lnTo>
                    <a:pt x="168" y="80"/>
                  </a:lnTo>
                  <a:lnTo>
                    <a:pt x="168" y="90"/>
                  </a:lnTo>
                  <a:lnTo>
                    <a:pt x="159" y="90"/>
                  </a:lnTo>
                  <a:lnTo>
                    <a:pt x="159" y="101"/>
                  </a:lnTo>
                  <a:lnTo>
                    <a:pt x="149" y="101"/>
                  </a:lnTo>
                  <a:lnTo>
                    <a:pt x="149" y="110"/>
                  </a:lnTo>
                  <a:lnTo>
                    <a:pt x="140" y="121"/>
                  </a:lnTo>
                  <a:lnTo>
                    <a:pt x="131" y="121"/>
                  </a:lnTo>
                  <a:lnTo>
                    <a:pt x="121" y="131"/>
                  </a:lnTo>
                  <a:lnTo>
                    <a:pt x="112" y="140"/>
                  </a:lnTo>
                  <a:lnTo>
                    <a:pt x="103" y="151"/>
                  </a:lnTo>
                  <a:lnTo>
                    <a:pt x="93" y="151"/>
                  </a:lnTo>
                  <a:lnTo>
                    <a:pt x="84" y="161"/>
                  </a:lnTo>
                  <a:lnTo>
                    <a:pt x="75" y="151"/>
                  </a:lnTo>
                  <a:lnTo>
                    <a:pt x="66" y="140"/>
                  </a:lnTo>
                  <a:lnTo>
                    <a:pt x="56" y="131"/>
                  </a:lnTo>
                  <a:lnTo>
                    <a:pt x="48" y="121"/>
                  </a:lnTo>
                  <a:lnTo>
                    <a:pt x="48" y="110"/>
                  </a:lnTo>
                  <a:lnTo>
                    <a:pt x="48" y="101"/>
                  </a:lnTo>
                  <a:lnTo>
                    <a:pt x="48" y="90"/>
                  </a:lnTo>
                  <a:lnTo>
                    <a:pt x="39" y="90"/>
                  </a:lnTo>
                  <a:lnTo>
                    <a:pt x="39" y="80"/>
                  </a:lnTo>
                  <a:lnTo>
                    <a:pt x="29" y="80"/>
                  </a:lnTo>
                  <a:lnTo>
                    <a:pt x="20" y="80"/>
                  </a:lnTo>
                  <a:lnTo>
                    <a:pt x="20" y="70"/>
                  </a:lnTo>
                  <a:lnTo>
                    <a:pt x="11" y="70"/>
                  </a:lnTo>
                  <a:lnTo>
                    <a:pt x="0" y="60"/>
                  </a:lnTo>
                  <a:lnTo>
                    <a:pt x="0" y="49"/>
                  </a:lnTo>
                  <a:lnTo>
                    <a:pt x="11" y="49"/>
                  </a:lnTo>
                  <a:lnTo>
                    <a:pt x="20" y="49"/>
                  </a:lnTo>
                  <a:lnTo>
                    <a:pt x="29" y="49"/>
                  </a:lnTo>
                  <a:lnTo>
                    <a:pt x="39" y="39"/>
                  </a:lnTo>
                  <a:lnTo>
                    <a:pt x="48" y="39"/>
                  </a:lnTo>
                  <a:lnTo>
                    <a:pt x="56" y="39"/>
                  </a:lnTo>
                  <a:lnTo>
                    <a:pt x="75" y="30"/>
                  </a:lnTo>
                  <a:lnTo>
                    <a:pt x="84" y="30"/>
                  </a:lnTo>
                  <a:lnTo>
                    <a:pt x="93" y="19"/>
                  </a:lnTo>
                  <a:lnTo>
                    <a:pt x="103" y="19"/>
                  </a:lnTo>
                  <a:lnTo>
                    <a:pt x="112" y="19"/>
                  </a:lnTo>
                  <a:lnTo>
                    <a:pt x="121" y="9"/>
                  </a:lnTo>
                  <a:lnTo>
                    <a:pt x="131" y="9"/>
                  </a:lnTo>
                  <a:lnTo>
                    <a:pt x="140" y="9"/>
                  </a:lnTo>
                  <a:lnTo>
                    <a:pt x="140" y="0"/>
                  </a:lnTo>
                  <a:lnTo>
                    <a:pt x="140" y="9"/>
                  </a:lnTo>
                  <a:lnTo>
                    <a:pt x="149" y="19"/>
                  </a:lnTo>
                  <a:lnTo>
                    <a:pt x="149" y="30"/>
                  </a:lnTo>
                  <a:lnTo>
                    <a:pt x="149" y="39"/>
                  </a:lnTo>
                  <a:lnTo>
                    <a:pt x="149" y="49"/>
                  </a:lnTo>
                  <a:lnTo>
                    <a:pt x="159" y="60"/>
                  </a:lnTo>
                  <a:lnTo>
                    <a:pt x="159" y="70"/>
                  </a:lnTo>
                  <a:lnTo>
                    <a:pt x="168" y="7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3" name="Google Shape;753;p41"/>
            <p:cNvSpPr/>
            <p:nvPr/>
          </p:nvSpPr>
          <p:spPr>
            <a:xfrm>
              <a:off x="7358063" y="2842022"/>
              <a:ext cx="422275" cy="470296"/>
            </a:xfrm>
            <a:custGeom>
              <a:avLst/>
              <a:gdLst/>
              <a:ahLst/>
              <a:cxnLst/>
              <a:rect l="l" t="t" r="r" b="b"/>
              <a:pathLst>
                <a:path w="74" h="112" extrusionOk="0">
                  <a:moveTo>
                    <a:pt x="74" y="112"/>
                  </a:moveTo>
                  <a:lnTo>
                    <a:pt x="74" y="101"/>
                  </a:lnTo>
                  <a:lnTo>
                    <a:pt x="65" y="101"/>
                  </a:lnTo>
                  <a:lnTo>
                    <a:pt x="56" y="101"/>
                  </a:lnTo>
                  <a:lnTo>
                    <a:pt x="46" y="91"/>
                  </a:lnTo>
                  <a:lnTo>
                    <a:pt x="37" y="91"/>
                  </a:lnTo>
                  <a:lnTo>
                    <a:pt x="37" y="81"/>
                  </a:lnTo>
                  <a:lnTo>
                    <a:pt x="28" y="81"/>
                  </a:lnTo>
                  <a:lnTo>
                    <a:pt x="28" y="70"/>
                  </a:lnTo>
                  <a:lnTo>
                    <a:pt x="19" y="70"/>
                  </a:lnTo>
                  <a:lnTo>
                    <a:pt x="19" y="61"/>
                  </a:lnTo>
                  <a:lnTo>
                    <a:pt x="9" y="51"/>
                  </a:lnTo>
                  <a:lnTo>
                    <a:pt x="9" y="41"/>
                  </a:lnTo>
                  <a:lnTo>
                    <a:pt x="0" y="41"/>
                  </a:lnTo>
                  <a:lnTo>
                    <a:pt x="0" y="31"/>
                  </a:lnTo>
                  <a:lnTo>
                    <a:pt x="9" y="31"/>
                  </a:lnTo>
                  <a:lnTo>
                    <a:pt x="9" y="21"/>
                  </a:lnTo>
                  <a:lnTo>
                    <a:pt x="19" y="10"/>
                  </a:lnTo>
                  <a:lnTo>
                    <a:pt x="19" y="0"/>
                  </a:lnTo>
                  <a:lnTo>
                    <a:pt x="28" y="0"/>
                  </a:lnTo>
                  <a:lnTo>
                    <a:pt x="28" y="10"/>
                  </a:lnTo>
                  <a:lnTo>
                    <a:pt x="28" y="21"/>
                  </a:lnTo>
                  <a:lnTo>
                    <a:pt x="28" y="31"/>
                  </a:lnTo>
                  <a:lnTo>
                    <a:pt x="37" y="31"/>
                  </a:lnTo>
                  <a:lnTo>
                    <a:pt x="37" y="41"/>
                  </a:lnTo>
                  <a:lnTo>
                    <a:pt x="46" y="41"/>
                  </a:lnTo>
                  <a:lnTo>
                    <a:pt x="56" y="41"/>
                  </a:lnTo>
                  <a:lnTo>
                    <a:pt x="65" y="31"/>
                  </a:lnTo>
                  <a:lnTo>
                    <a:pt x="74" y="31"/>
                  </a:lnTo>
                  <a:lnTo>
                    <a:pt x="74" y="41"/>
                  </a:lnTo>
                  <a:lnTo>
                    <a:pt x="74" y="51"/>
                  </a:lnTo>
                  <a:lnTo>
                    <a:pt x="65" y="51"/>
                  </a:lnTo>
                  <a:lnTo>
                    <a:pt x="65" y="61"/>
                  </a:lnTo>
                  <a:lnTo>
                    <a:pt x="65" y="70"/>
                  </a:lnTo>
                  <a:lnTo>
                    <a:pt x="74" y="81"/>
                  </a:lnTo>
                  <a:lnTo>
                    <a:pt x="74" y="91"/>
                  </a:lnTo>
                  <a:lnTo>
                    <a:pt x="74" y="101"/>
                  </a:lnTo>
                  <a:lnTo>
                    <a:pt x="74" y="112"/>
                  </a:lnTo>
                  <a:close/>
                </a:path>
              </a:pathLst>
            </a:cu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4" name="Google Shape;754;p41"/>
            <p:cNvSpPr/>
            <p:nvPr/>
          </p:nvSpPr>
          <p:spPr>
            <a:xfrm>
              <a:off x="7527925" y="2677716"/>
              <a:ext cx="320675" cy="335756"/>
            </a:xfrm>
            <a:custGeom>
              <a:avLst/>
              <a:gdLst/>
              <a:ahLst/>
              <a:cxnLst/>
              <a:rect l="l" t="t" r="r" b="b"/>
              <a:pathLst>
                <a:path w="56" h="80" extrusionOk="0">
                  <a:moveTo>
                    <a:pt x="46" y="70"/>
                  </a:moveTo>
                  <a:lnTo>
                    <a:pt x="37" y="70"/>
                  </a:lnTo>
                  <a:lnTo>
                    <a:pt x="28" y="80"/>
                  </a:lnTo>
                  <a:lnTo>
                    <a:pt x="19" y="80"/>
                  </a:lnTo>
                  <a:lnTo>
                    <a:pt x="9" y="80"/>
                  </a:lnTo>
                  <a:lnTo>
                    <a:pt x="9" y="70"/>
                  </a:lnTo>
                  <a:lnTo>
                    <a:pt x="0" y="70"/>
                  </a:lnTo>
                  <a:lnTo>
                    <a:pt x="0" y="60"/>
                  </a:lnTo>
                  <a:lnTo>
                    <a:pt x="0" y="49"/>
                  </a:lnTo>
                  <a:lnTo>
                    <a:pt x="0" y="40"/>
                  </a:lnTo>
                  <a:lnTo>
                    <a:pt x="0" y="31"/>
                  </a:lnTo>
                  <a:lnTo>
                    <a:pt x="9" y="20"/>
                  </a:lnTo>
                  <a:lnTo>
                    <a:pt x="9" y="10"/>
                  </a:lnTo>
                  <a:lnTo>
                    <a:pt x="19" y="10"/>
                  </a:lnTo>
                  <a:lnTo>
                    <a:pt x="28" y="10"/>
                  </a:lnTo>
                  <a:lnTo>
                    <a:pt x="37" y="10"/>
                  </a:lnTo>
                  <a:lnTo>
                    <a:pt x="37" y="0"/>
                  </a:lnTo>
                  <a:lnTo>
                    <a:pt x="46" y="0"/>
                  </a:lnTo>
                  <a:lnTo>
                    <a:pt x="46" y="10"/>
                  </a:lnTo>
                  <a:lnTo>
                    <a:pt x="46" y="20"/>
                  </a:lnTo>
                  <a:lnTo>
                    <a:pt x="46" y="31"/>
                  </a:lnTo>
                  <a:lnTo>
                    <a:pt x="46" y="40"/>
                  </a:lnTo>
                  <a:lnTo>
                    <a:pt x="56" y="49"/>
                  </a:lnTo>
                  <a:lnTo>
                    <a:pt x="56" y="60"/>
                  </a:lnTo>
                  <a:lnTo>
                    <a:pt x="56" y="70"/>
                  </a:lnTo>
                  <a:lnTo>
                    <a:pt x="46" y="7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5" name="Google Shape;755;p41"/>
            <p:cNvSpPr/>
            <p:nvPr/>
          </p:nvSpPr>
          <p:spPr>
            <a:xfrm>
              <a:off x="5735601" y="2372310"/>
              <a:ext cx="850900" cy="685800"/>
            </a:xfrm>
            <a:custGeom>
              <a:avLst/>
              <a:gdLst/>
              <a:ahLst/>
              <a:cxnLst/>
              <a:rect l="l" t="t" r="r" b="b"/>
              <a:pathLst>
                <a:path w="149" h="163" extrusionOk="0">
                  <a:moveTo>
                    <a:pt x="149" y="132"/>
                  </a:moveTo>
                  <a:lnTo>
                    <a:pt x="140" y="142"/>
                  </a:lnTo>
                  <a:lnTo>
                    <a:pt x="140" y="153"/>
                  </a:lnTo>
                  <a:lnTo>
                    <a:pt x="130" y="153"/>
                  </a:lnTo>
                  <a:lnTo>
                    <a:pt x="121" y="163"/>
                  </a:lnTo>
                  <a:lnTo>
                    <a:pt x="64" y="142"/>
                  </a:lnTo>
                  <a:lnTo>
                    <a:pt x="37" y="132"/>
                  </a:lnTo>
                  <a:lnTo>
                    <a:pt x="10" y="102"/>
                  </a:lnTo>
                  <a:lnTo>
                    <a:pt x="0" y="92"/>
                  </a:lnTo>
                  <a:lnTo>
                    <a:pt x="0" y="80"/>
                  </a:lnTo>
                  <a:lnTo>
                    <a:pt x="0" y="71"/>
                  </a:lnTo>
                  <a:lnTo>
                    <a:pt x="0" y="61"/>
                  </a:lnTo>
                  <a:lnTo>
                    <a:pt x="0" y="50"/>
                  </a:lnTo>
                  <a:lnTo>
                    <a:pt x="10" y="50"/>
                  </a:lnTo>
                  <a:lnTo>
                    <a:pt x="19" y="50"/>
                  </a:lnTo>
                  <a:lnTo>
                    <a:pt x="19" y="41"/>
                  </a:lnTo>
                  <a:lnTo>
                    <a:pt x="19" y="31"/>
                  </a:lnTo>
                  <a:lnTo>
                    <a:pt x="27" y="31"/>
                  </a:lnTo>
                  <a:lnTo>
                    <a:pt x="27" y="20"/>
                  </a:lnTo>
                  <a:lnTo>
                    <a:pt x="37" y="20"/>
                  </a:lnTo>
                  <a:lnTo>
                    <a:pt x="37" y="10"/>
                  </a:lnTo>
                  <a:lnTo>
                    <a:pt x="47" y="10"/>
                  </a:lnTo>
                  <a:lnTo>
                    <a:pt x="47" y="0"/>
                  </a:lnTo>
                  <a:lnTo>
                    <a:pt x="55" y="0"/>
                  </a:lnTo>
                  <a:lnTo>
                    <a:pt x="55" y="10"/>
                  </a:lnTo>
                  <a:lnTo>
                    <a:pt x="64" y="20"/>
                  </a:lnTo>
                  <a:lnTo>
                    <a:pt x="64" y="31"/>
                  </a:lnTo>
                  <a:lnTo>
                    <a:pt x="74" y="41"/>
                  </a:lnTo>
                  <a:lnTo>
                    <a:pt x="84" y="41"/>
                  </a:lnTo>
                  <a:lnTo>
                    <a:pt x="84" y="50"/>
                  </a:lnTo>
                  <a:lnTo>
                    <a:pt x="92" y="50"/>
                  </a:lnTo>
                  <a:lnTo>
                    <a:pt x="103" y="50"/>
                  </a:lnTo>
                  <a:lnTo>
                    <a:pt x="103" y="61"/>
                  </a:lnTo>
                  <a:lnTo>
                    <a:pt x="112" y="61"/>
                  </a:lnTo>
                  <a:lnTo>
                    <a:pt x="112" y="71"/>
                  </a:lnTo>
                  <a:lnTo>
                    <a:pt x="112" y="80"/>
                  </a:lnTo>
                  <a:lnTo>
                    <a:pt x="112" y="92"/>
                  </a:lnTo>
                  <a:lnTo>
                    <a:pt x="121" y="102"/>
                  </a:lnTo>
                  <a:lnTo>
                    <a:pt x="130" y="111"/>
                  </a:lnTo>
                  <a:lnTo>
                    <a:pt x="140" y="123"/>
                  </a:lnTo>
                  <a:lnTo>
                    <a:pt x="149" y="132"/>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6" name="Google Shape;756;p41"/>
            <p:cNvSpPr/>
            <p:nvPr/>
          </p:nvSpPr>
          <p:spPr>
            <a:xfrm>
              <a:off x="4718050" y="3526631"/>
              <a:ext cx="576263" cy="634604"/>
            </a:xfrm>
            <a:custGeom>
              <a:avLst/>
              <a:gdLst/>
              <a:ahLst/>
              <a:cxnLst/>
              <a:rect l="l" t="t" r="r" b="b"/>
              <a:pathLst>
                <a:path w="101" h="151" extrusionOk="0">
                  <a:moveTo>
                    <a:pt x="83" y="0"/>
                  </a:moveTo>
                  <a:lnTo>
                    <a:pt x="83" y="11"/>
                  </a:lnTo>
                  <a:lnTo>
                    <a:pt x="83" y="21"/>
                  </a:lnTo>
                  <a:lnTo>
                    <a:pt x="83" y="41"/>
                  </a:lnTo>
                  <a:lnTo>
                    <a:pt x="92" y="41"/>
                  </a:lnTo>
                  <a:lnTo>
                    <a:pt x="92" y="50"/>
                  </a:lnTo>
                  <a:lnTo>
                    <a:pt x="92" y="60"/>
                  </a:lnTo>
                  <a:lnTo>
                    <a:pt x="92" y="81"/>
                  </a:lnTo>
                  <a:lnTo>
                    <a:pt x="92" y="102"/>
                  </a:lnTo>
                  <a:lnTo>
                    <a:pt x="101" y="132"/>
                  </a:lnTo>
                  <a:lnTo>
                    <a:pt x="101" y="151"/>
                  </a:lnTo>
                  <a:lnTo>
                    <a:pt x="92" y="141"/>
                  </a:lnTo>
                  <a:lnTo>
                    <a:pt x="83" y="141"/>
                  </a:lnTo>
                  <a:lnTo>
                    <a:pt x="74" y="141"/>
                  </a:lnTo>
                  <a:lnTo>
                    <a:pt x="64" y="141"/>
                  </a:lnTo>
                  <a:lnTo>
                    <a:pt x="55" y="132"/>
                  </a:lnTo>
                  <a:lnTo>
                    <a:pt x="46" y="132"/>
                  </a:lnTo>
                  <a:lnTo>
                    <a:pt x="37" y="121"/>
                  </a:lnTo>
                  <a:lnTo>
                    <a:pt x="37" y="111"/>
                  </a:lnTo>
                  <a:lnTo>
                    <a:pt x="27" y="111"/>
                  </a:lnTo>
                  <a:lnTo>
                    <a:pt x="17" y="102"/>
                  </a:lnTo>
                  <a:lnTo>
                    <a:pt x="17" y="91"/>
                  </a:lnTo>
                  <a:lnTo>
                    <a:pt x="9" y="91"/>
                  </a:lnTo>
                  <a:lnTo>
                    <a:pt x="9" y="81"/>
                  </a:lnTo>
                  <a:lnTo>
                    <a:pt x="0" y="71"/>
                  </a:lnTo>
                  <a:lnTo>
                    <a:pt x="0" y="60"/>
                  </a:lnTo>
                  <a:lnTo>
                    <a:pt x="0" y="50"/>
                  </a:lnTo>
                  <a:lnTo>
                    <a:pt x="9" y="30"/>
                  </a:lnTo>
                  <a:lnTo>
                    <a:pt x="9" y="21"/>
                  </a:lnTo>
                  <a:lnTo>
                    <a:pt x="17" y="11"/>
                  </a:lnTo>
                  <a:lnTo>
                    <a:pt x="27" y="11"/>
                  </a:lnTo>
                  <a:lnTo>
                    <a:pt x="37" y="11"/>
                  </a:lnTo>
                  <a:lnTo>
                    <a:pt x="46" y="11"/>
                  </a:lnTo>
                  <a:lnTo>
                    <a:pt x="64" y="0"/>
                  </a:lnTo>
                  <a:lnTo>
                    <a:pt x="83" y="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7" name="Google Shape;757;p41"/>
            <p:cNvSpPr/>
            <p:nvPr/>
          </p:nvSpPr>
          <p:spPr>
            <a:xfrm>
              <a:off x="4437063" y="3139678"/>
              <a:ext cx="646112" cy="252413"/>
            </a:xfrm>
            <a:custGeom>
              <a:avLst/>
              <a:gdLst/>
              <a:ahLst/>
              <a:cxnLst/>
              <a:rect l="l" t="t" r="r" b="b"/>
              <a:pathLst>
                <a:path w="113" h="60" extrusionOk="0">
                  <a:moveTo>
                    <a:pt x="113" y="50"/>
                  </a:moveTo>
                  <a:lnTo>
                    <a:pt x="105" y="60"/>
                  </a:lnTo>
                  <a:lnTo>
                    <a:pt x="105" y="50"/>
                  </a:lnTo>
                  <a:lnTo>
                    <a:pt x="94" y="50"/>
                  </a:lnTo>
                  <a:lnTo>
                    <a:pt x="94" y="41"/>
                  </a:lnTo>
                  <a:lnTo>
                    <a:pt x="85" y="41"/>
                  </a:lnTo>
                  <a:lnTo>
                    <a:pt x="85" y="50"/>
                  </a:lnTo>
                  <a:lnTo>
                    <a:pt x="76" y="50"/>
                  </a:lnTo>
                  <a:lnTo>
                    <a:pt x="76" y="41"/>
                  </a:lnTo>
                  <a:lnTo>
                    <a:pt x="66" y="41"/>
                  </a:lnTo>
                  <a:lnTo>
                    <a:pt x="57" y="41"/>
                  </a:lnTo>
                  <a:lnTo>
                    <a:pt x="57" y="50"/>
                  </a:lnTo>
                  <a:lnTo>
                    <a:pt x="47" y="50"/>
                  </a:lnTo>
                  <a:lnTo>
                    <a:pt x="37" y="50"/>
                  </a:lnTo>
                  <a:lnTo>
                    <a:pt x="28" y="50"/>
                  </a:lnTo>
                  <a:lnTo>
                    <a:pt x="19" y="50"/>
                  </a:lnTo>
                  <a:lnTo>
                    <a:pt x="10" y="50"/>
                  </a:lnTo>
                  <a:lnTo>
                    <a:pt x="10" y="41"/>
                  </a:lnTo>
                  <a:lnTo>
                    <a:pt x="10" y="31"/>
                  </a:lnTo>
                  <a:lnTo>
                    <a:pt x="10" y="21"/>
                  </a:lnTo>
                  <a:lnTo>
                    <a:pt x="0" y="21"/>
                  </a:lnTo>
                  <a:lnTo>
                    <a:pt x="0" y="11"/>
                  </a:lnTo>
                  <a:lnTo>
                    <a:pt x="10" y="11"/>
                  </a:lnTo>
                  <a:lnTo>
                    <a:pt x="57" y="0"/>
                  </a:lnTo>
                  <a:lnTo>
                    <a:pt x="105" y="0"/>
                  </a:lnTo>
                  <a:lnTo>
                    <a:pt x="105" y="31"/>
                  </a:lnTo>
                  <a:lnTo>
                    <a:pt x="113" y="50"/>
                  </a:lnTo>
                  <a:close/>
                </a:path>
              </a:pathLst>
            </a:custGeom>
            <a:solidFill>
              <a:srgbClr val="FFF5B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8" name="Google Shape;758;p41"/>
            <p:cNvSpPr/>
            <p:nvPr/>
          </p:nvSpPr>
          <p:spPr>
            <a:xfrm>
              <a:off x="4437063" y="3139678"/>
              <a:ext cx="646112" cy="252413"/>
            </a:xfrm>
            <a:custGeom>
              <a:avLst/>
              <a:gdLst/>
              <a:ahLst/>
              <a:cxnLst/>
              <a:rect l="l" t="t" r="r" b="b"/>
              <a:pathLst>
                <a:path w="113" h="60" extrusionOk="0">
                  <a:moveTo>
                    <a:pt x="113" y="50"/>
                  </a:moveTo>
                  <a:lnTo>
                    <a:pt x="105" y="60"/>
                  </a:lnTo>
                  <a:lnTo>
                    <a:pt x="105" y="50"/>
                  </a:lnTo>
                  <a:lnTo>
                    <a:pt x="94" y="50"/>
                  </a:lnTo>
                  <a:lnTo>
                    <a:pt x="94" y="41"/>
                  </a:lnTo>
                  <a:lnTo>
                    <a:pt x="85" y="41"/>
                  </a:lnTo>
                  <a:lnTo>
                    <a:pt x="85" y="50"/>
                  </a:lnTo>
                  <a:lnTo>
                    <a:pt x="76" y="50"/>
                  </a:lnTo>
                  <a:lnTo>
                    <a:pt x="76" y="41"/>
                  </a:lnTo>
                  <a:lnTo>
                    <a:pt x="66" y="41"/>
                  </a:lnTo>
                  <a:lnTo>
                    <a:pt x="57" y="41"/>
                  </a:lnTo>
                  <a:lnTo>
                    <a:pt x="57" y="50"/>
                  </a:lnTo>
                  <a:lnTo>
                    <a:pt x="47" y="50"/>
                  </a:lnTo>
                  <a:lnTo>
                    <a:pt x="37" y="50"/>
                  </a:lnTo>
                  <a:lnTo>
                    <a:pt x="28" y="50"/>
                  </a:lnTo>
                  <a:lnTo>
                    <a:pt x="19" y="50"/>
                  </a:lnTo>
                  <a:lnTo>
                    <a:pt x="10" y="50"/>
                  </a:lnTo>
                  <a:lnTo>
                    <a:pt x="10" y="41"/>
                  </a:lnTo>
                  <a:lnTo>
                    <a:pt x="10" y="31"/>
                  </a:lnTo>
                  <a:lnTo>
                    <a:pt x="10" y="21"/>
                  </a:lnTo>
                  <a:lnTo>
                    <a:pt x="0" y="21"/>
                  </a:lnTo>
                  <a:lnTo>
                    <a:pt x="0" y="11"/>
                  </a:lnTo>
                  <a:lnTo>
                    <a:pt x="10" y="11"/>
                  </a:lnTo>
                  <a:lnTo>
                    <a:pt x="57" y="0"/>
                  </a:lnTo>
                  <a:lnTo>
                    <a:pt x="105" y="0"/>
                  </a:lnTo>
                  <a:lnTo>
                    <a:pt x="105" y="31"/>
                  </a:lnTo>
                  <a:lnTo>
                    <a:pt x="113" y="5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9" name="Google Shape;759;p41"/>
            <p:cNvSpPr/>
            <p:nvPr/>
          </p:nvSpPr>
          <p:spPr>
            <a:xfrm>
              <a:off x="6305550" y="2661047"/>
              <a:ext cx="742950" cy="609600"/>
            </a:xfrm>
            <a:custGeom>
              <a:avLst/>
              <a:gdLst/>
              <a:ahLst/>
              <a:cxnLst/>
              <a:rect l="l" t="t" r="r" b="b"/>
              <a:pathLst>
                <a:path w="130" h="145" extrusionOk="0">
                  <a:moveTo>
                    <a:pt x="58" y="1"/>
                  </a:moveTo>
                  <a:lnTo>
                    <a:pt x="66" y="24"/>
                  </a:lnTo>
                  <a:lnTo>
                    <a:pt x="74" y="42"/>
                  </a:lnTo>
                  <a:lnTo>
                    <a:pt x="87" y="65"/>
                  </a:lnTo>
                  <a:lnTo>
                    <a:pt x="96" y="75"/>
                  </a:lnTo>
                  <a:lnTo>
                    <a:pt x="108" y="76"/>
                  </a:lnTo>
                  <a:lnTo>
                    <a:pt x="121" y="75"/>
                  </a:lnTo>
                  <a:lnTo>
                    <a:pt x="130" y="73"/>
                  </a:lnTo>
                  <a:lnTo>
                    <a:pt x="94" y="115"/>
                  </a:lnTo>
                  <a:lnTo>
                    <a:pt x="81" y="118"/>
                  </a:lnTo>
                  <a:lnTo>
                    <a:pt x="74" y="124"/>
                  </a:lnTo>
                  <a:lnTo>
                    <a:pt x="74" y="134"/>
                  </a:lnTo>
                  <a:lnTo>
                    <a:pt x="57" y="134"/>
                  </a:lnTo>
                  <a:lnTo>
                    <a:pt x="55" y="144"/>
                  </a:lnTo>
                  <a:lnTo>
                    <a:pt x="45" y="145"/>
                  </a:lnTo>
                  <a:lnTo>
                    <a:pt x="46" y="134"/>
                  </a:lnTo>
                  <a:lnTo>
                    <a:pt x="37" y="134"/>
                  </a:lnTo>
                  <a:lnTo>
                    <a:pt x="36" y="126"/>
                  </a:lnTo>
                  <a:lnTo>
                    <a:pt x="28" y="115"/>
                  </a:lnTo>
                  <a:lnTo>
                    <a:pt x="7" y="115"/>
                  </a:lnTo>
                  <a:lnTo>
                    <a:pt x="0" y="102"/>
                  </a:lnTo>
                  <a:lnTo>
                    <a:pt x="1" y="75"/>
                  </a:lnTo>
                  <a:lnTo>
                    <a:pt x="8" y="44"/>
                  </a:lnTo>
                  <a:lnTo>
                    <a:pt x="16" y="34"/>
                  </a:lnTo>
                  <a:lnTo>
                    <a:pt x="28" y="33"/>
                  </a:lnTo>
                  <a:lnTo>
                    <a:pt x="29" y="21"/>
                  </a:lnTo>
                  <a:lnTo>
                    <a:pt x="47" y="3"/>
                  </a:lnTo>
                  <a:lnTo>
                    <a:pt x="57" y="4"/>
                  </a:lnTo>
                  <a:lnTo>
                    <a:pt x="58" y="0"/>
                  </a:lnTo>
                  <a:lnTo>
                    <a:pt x="58" y="1"/>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0" name="Google Shape;760;p41"/>
            <p:cNvSpPr/>
            <p:nvPr/>
          </p:nvSpPr>
          <p:spPr>
            <a:xfrm>
              <a:off x="4779963" y="2480072"/>
              <a:ext cx="2108100" cy="6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1" name="Google Shape;761;p41"/>
            <p:cNvSpPr/>
            <p:nvPr/>
          </p:nvSpPr>
          <p:spPr>
            <a:xfrm>
              <a:off x="4957774" y="2681288"/>
              <a:ext cx="2505900" cy="80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2" name="Google Shape;762;p41"/>
            <p:cNvSpPr/>
            <p:nvPr/>
          </p:nvSpPr>
          <p:spPr>
            <a:xfrm>
              <a:off x="4700588" y="3367088"/>
              <a:ext cx="3108300" cy="8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3" name="Google Shape;763;p41"/>
            <p:cNvSpPr/>
            <p:nvPr/>
          </p:nvSpPr>
          <p:spPr>
            <a:xfrm>
              <a:off x="4779963" y="2480072"/>
              <a:ext cx="2108100" cy="6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4" name="Google Shape;764;p41"/>
            <p:cNvSpPr/>
            <p:nvPr/>
          </p:nvSpPr>
          <p:spPr>
            <a:xfrm>
              <a:off x="4675888" y="3252169"/>
              <a:ext cx="3108300" cy="8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5" name="Google Shape;765;p41"/>
            <p:cNvSpPr/>
            <p:nvPr/>
          </p:nvSpPr>
          <p:spPr>
            <a:xfrm>
              <a:off x="6310313" y="1081088"/>
              <a:ext cx="1008062" cy="485775"/>
            </a:xfrm>
            <a:custGeom>
              <a:avLst/>
              <a:gdLst/>
              <a:ahLst/>
              <a:cxnLst/>
              <a:rect l="l" t="t" r="r" b="b"/>
              <a:pathLst>
                <a:path w="177" h="122" extrusionOk="0">
                  <a:moveTo>
                    <a:pt x="177" y="0"/>
                  </a:moveTo>
                  <a:lnTo>
                    <a:pt x="177" y="10"/>
                  </a:lnTo>
                  <a:lnTo>
                    <a:pt x="167" y="21"/>
                  </a:lnTo>
                  <a:lnTo>
                    <a:pt x="158" y="31"/>
                  </a:lnTo>
                  <a:lnTo>
                    <a:pt x="149" y="31"/>
                  </a:lnTo>
                  <a:lnTo>
                    <a:pt x="139" y="41"/>
                  </a:lnTo>
                  <a:lnTo>
                    <a:pt x="130" y="51"/>
                  </a:lnTo>
                  <a:lnTo>
                    <a:pt x="130" y="61"/>
                  </a:lnTo>
                  <a:lnTo>
                    <a:pt x="120" y="71"/>
                  </a:lnTo>
                  <a:lnTo>
                    <a:pt x="111" y="71"/>
                  </a:lnTo>
                  <a:lnTo>
                    <a:pt x="101" y="82"/>
                  </a:lnTo>
                  <a:lnTo>
                    <a:pt x="92" y="82"/>
                  </a:lnTo>
                  <a:lnTo>
                    <a:pt x="92" y="92"/>
                  </a:lnTo>
                  <a:lnTo>
                    <a:pt x="83" y="92"/>
                  </a:lnTo>
                  <a:lnTo>
                    <a:pt x="74" y="92"/>
                  </a:lnTo>
                  <a:lnTo>
                    <a:pt x="64" y="102"/>
                  </a:lnTo>
                  <a:lnTo>
                    <a:pt x="55" y="113"/>
                  </a:lnTo>
                  <a:lnTo>
                    <a:pt x="46" y="122"/>
                  </a:lnTo>
                  <a:lnTo>
                    <a:pt x="46" y="113"/>
                  </a:lnTo>
                  <a:lnTo>
                    <a:pt x="37" y="102"/>
                  </a:lnTo>
                  <a:lnTo>
                    <a:pt x="28" y="92"/>
                  </a:lnTo>
                  <a:lnTo>
                    <a:pt x="17" y="82"/>
                  </a:lnTo>
                  <a:lnTo>
                    <a:pt x="9" y="61"/>
                  </a:lnTo>
                  <a:lnTo>
                    <a:pt x="0" y="51"/>
                  </a:lnTo>
                  <a:lnTo>
                    <a:pt x="0" y="41"/>
                  </a:lnTo>
                  <a:lnTo>
                    <a:pt x="0" y="21"/>
                  </a:lnTo>
                  <a:lnTo>
                    <a:pt x="130" y="10"/>
                  </a:lnTo>
                  <a:lnTo>
                    <a:pt x="177" y="0"/>
                  </a:lnTo>
                  <a:close/>
                </a:path>
              </a:pathLst>
            </a:cu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6" name="Google Shape;766;p41"/>
            <p:cNvSpPr txBox="1"/>
            <p:nvPr/>
          </p:nvSpPr>
          <p:spPr>
            <a:xfrm>
              <a:off x="6327775" y="1191113"/>
              <a:ext cx="792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Severiano  Melo</a:t>
              </a:r>
              <a:endParaRPr sz="1400" b="0" i="0" u="none" strike="noStrike" cap="none">
                <a:solidFill>
                  <a:srgbClr val="000000"/>
                </a:solidFill>
                <a:latin typeface="Arial"/>
                <a:ea typeface="Arial"/>
                <a:cs typeface="Arial"/>
                <a:sym typeface="Arial"/>
              </a:endParaRPr>
            </a:p>
          </p:txBody>
        </p:sp>
        <p:sp>
          <p:nvSpPr>
            <p:cNvPr id="767" name="Google Shape;767;p41"/>
            <p:cNvSpPr txBox="1"/>
            <p:nvPr/>
          </p:nvSpPr>
          <p:spPr>
            <a:xfrm>
              <a:off x="7055458" y="1353131"/>
              <a:ext cx="3336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Itaú </a:t>
              </a:r>
              <a:endParaRPr sz="1400" b="0" i="0" u="none" strike="noStrike" cap="none">
                <a:solidFill>
                  <a:srgbClr val="000000"/>
                </a:solidFill>
                <a:latin typeface="Arial"/>
                <a:ea typeface="Arial"/>
                <a:cs typeface="Arial"/>
                <a:sym typeface="Arial"/>
              </a:endParaRPr>
            </a:p>
          </p:txBody>
        </p:sp>
        <p:sp>
          <p:nvSpPr>
            <p:cNvPr id="768" name="Google Shape;768;p41"/>
            <p:cNvSpPr txBox="1"/>
            <p:nvPr/>
          </p:nvSpPr>
          <p:spPr>
            <a:xfrm>
              <a:off x="5973302" y="1553911"/>
              <a:ext cx="555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Rodolfo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Fernandes</a:t>
              </a:r>
              <a:endParaRPr sz="1400" b="0" i="0" u="none" strike="noStrike" cap="none">
                <a:solidFill>
                  <a:srgbClr val="000000"/>
                </a:solidFill>
                <a:latin typeface="Arial"/>
                <a:ea typeface="Arial"/>
                <a:cs typeface="Arial"/>
                <a:sym typeface="Arial"/>
              </a:endParaRPr>
            </a:p>
          </p:txBody>
        </p:sp>
        <p:sp>
          <p:nvSpPr>
            <p:cNvPr id="769" name="Google Shape;769;p41"/>
            <p:cNvSpPr txBox="1"/>
            <p:nvPr/>
          </p:nvSpPr>
          <p:spPr>
            <a:xfrm>
              <a:off x="6625432" y="1781346"/>
              <a:ext cx="452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Riacho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da Cruz</a:t>
              </a:r>
              <a:endParaRPr sz="1400" b="0" i="0" u="none" strike="noStrike" cap="none">
                <a:solidFill>
                  <a:srgbClr val="000000"/>
                </a:solidFill>
                <a:latin typeface="Arial"/>
                <a:ea typeface="Arial"/>
                <a:cs typeface="Arial"/>
                <a:sym typeface="Arial"/>
              </a:endParaRPr>
            </a:p>
          </p:txBody>
        </p:sp>
        <p:sp>
          <p:nvSpPr>
            <p:cNvPr id="770" name="Google Shape;770;p41"/>
            <p:cNvSpPr txBox="1"/>
            <p:nvPr/>
          </p:nvSpPr>
          <p:spPr>
            <a:xfrm rot="-2618448">
              <a:off x="5276350" y="2110947"/>
              <a:ext cx="795931" cy="191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São Fco.do Oeste</a:t>
              </a:r>
              <a:endParaRPr sz="1400" b="0" i="0" u="none" strike="noStrike" cap="none">
                <a:solidFill>
                  <a:srgbClr val="000000"/>
                </a:solidFill>
                <a:latin typeface="Arial"/>
                <a:ea typeface="Arial"/>
                <a:cs typeface="Arial"/>
                <a:sym typeface="Arial"/>
              </a:endParaRPr>
            </a:p>
          </p:txBody>
        </p:sp>
        <p:sp>
          <p:nvSpPr>
            <p:cNvPr id="771" name="Google Shape;771;p41"/>
            <p:cNvSpPr txBox="1"/>
            <p:nvPr/>
          </p:nvSpPr>
          <p:spPr>
            <a:xfrm>
              <a:off x="6011863" y="1924050"/>
              <a:ext cx="504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Tabuleiro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Grande</a:t>
              </a:r>
              <a:endParaRPr sz="1400" b="0" i="0" u="none" strike="noStrike" cap="none">
                <a:solidFill>
                  <a:srgbClr val="000000"/>
                </a:solidFill>
                <a:latin typeface="Arial"/>
                <a:ea typeface="Arial"/>
                <a:cs typeface="Arial"/>
                <a:sym typeface="Arial"/>
              </a:endParaRPr>
            </a:p>
          </p:txBody>
        </p:sp>
        <p:sp>
          <p:nvSpPr>
            <p:cNvPr id="772" name="Google Shape;772;p41"/>
            <p:cNvSpPr txBox="1"/>
            <p:nvPr/>
          </p:nvSpPr>
          <p:spPr>
            <a:xfrm>
              <a:off x="7956376" y="2147977"/>
              <a:ext cx="61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Olho D’água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dos Borges</a:t>
              </a:r>
              <a:endParaRPr sz="1400" b="0" i="0" u="none" strike="noStrike" cap="none">
                <a:solidFill>
                  <a:srgbClr val="000000"/>
                </a:solidFill>
                <a:latin typeface="Arial"/>
                <a:ea typeface="Arial"/>
                <a:cs typeface="Arial"/>
                <a:sym typeface="Arial"/>
              </a:endParaRPr>
            </a:p>
          </p:txBody>
        </p:sp>
        <p:sp>
          <p:nvSpPr>
            <p:cNvPr id="773" name="Google Shape;773;p41"/>
            <p:cNvSpPr txBox="1"/>
            <p:nvPr/>
          </p:nvSpPr>
          <p:spPr>
            <a:xfrm>
              <a:off x="8027988" y="2518172"/>
              <a:ext cx="457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Rafael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Godeiro</a:t>
              </a:r>
              <a:endParaRPr sz="1400" b="0" i="0" u="none" strike="noStrike" cap="none">
                <a:solidFill>
                  <a:srgbClr val="000000"/>
                </a:solidFill>
                <a:latin typeface="Arial"/>
                <a:ea typeface="Arial"/>
                <a:cs typeface="Arial"/>
                <a:sym typeface="Arial"/>
              </a:endParaRPr>
            </a:p>
          </p:txBody>
        </p:sp>
        <p:sp>
          <p:nvSpPr>
            <p:cNvPr id="774" name="Google Shape;774;p41"/>
            <p:cNvSpPr txBox="1"/>
            <p:nvPr/>
          </p:nvSpPr>
          <p:spPr>
            <a:xfrm>
              <a:off x="7391249" y="2139554"/>
              <a:ext cx="4908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Umarizal</a:t>
              </a:r>
              <a:endParaRPr sz="1400" b="0" i="0" u="none" strike="noStrike" cap="none">
                <a:solidFill>
                  <a:srgbClr val="000000"/>
                </a:solidFill>
                <a:latin typeface="Arial"/>
                <a:ea typeface="Arial"/>
                <a:cs typeface="Arial"/>
                <a:sym typeface="Arial"/>
              </a:endParaRPr>
            </a:p>
          </p:txBody>
        </p:sp>
        <p:sp>
          <p:nvSpPr>
            <p:cNvPr id="775" name="Google Shape;775;p41"/>
            <p:cNvSpPr txBox="1"/>
            <p:nvPr/>
          </p:nvSpPr>
          <p:spPr>
            <a:xfrm>
              <a:off x="6260702" y="2271233"/>
              <a:ext cx="5421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Portalegre</a:t>
              </a:r>
              <a:endParaRPr sz="1400" b="0" i="0" u="none" strike="noStrike" cap="none">
                <a:solidFill>
                  <a:srgbClr val="000000"/>
                </a:solidFill>
                <a:latin typeface="Arial"/>
                <a:ea typeface="Arial"/>
                <a:cs typeface="Arial"/>
                <a:sym typeface="Arial"/>
              </a:endParaRPr>
            </a:p>
          </p:txBody>
        </p:sp>
        <p:sp>
          <p:nvSpPr>
            <p:cNvPr id="776" name="Google Shape;776;p41"/>
            <p:cNvSpPr txBox="1"/>
            <p:nvPr/>
          </p:nvSpPr>
          <p:spPr>
            <a:xfrm>
              <a:off x="6876256" y="2703281"/>
              <a:ext cx="4380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Martins</a:t>
              </a:r>
              <a:endParaRPr sz="1400" b="0" i="0" u="none" strike="noStrike" cap="none">
                <a:solidFill>
                  <a:srgbClr val="000000"/>
                </a:solidFill>
                <a:latin typeface="Arial"/>
                <a:ea typeface="Arial"/>
                <a:cs typeface="Arial"/>
                <a:sym typeface="Arial"/>
              </a:endParaRPr>
            </a:p>
          </p:txBody>
        </p:sp>
        <p:sp>
          <p:nvSpPr>
            <p:cNvPr id="777" name="Google Shape;777;p41"/>
            <p:cNvSpPr txBox="1"/>
            <p:nvPr/>
          </p:nvSpPr>
          <p:spPr>
            <a:xfrm>
              <a:off x="7812088" y="2895600"/>
              <a:ext cx="439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Almino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Afonso</a:t>
              </a:r>
              <a:endParaRPr sz="1400" b="0" i="0" u="none" strike="noStrike" cap="none">
                <a:solidFill>
                  <a:srgbClr val="000000"/>
                </a:solidFill>
                <a:latin typeface="Arial"/>
                <a:ea typeface="Arial"/>
                <a:cs typeface="Arial"/>
                <a:sym typeface="Arial"/>
              </a:endParaRPr>
            </a:p>
          </p:txBody>
        </p:sp>
        <p:sp>
          <p:nvSpPr>
            <p:cNvPr id="778" name="Google Shape;778;p41"/>
            <p:cNvSpPr txBox="1"/>
            <p:nvPr/>
          </p:nvSpPr>
          <p:spPr>
            <a:xfrm>
              <a:off x="7350113" y="2980510"/>
              <a:ext cx="485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Frutuoso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Gomes</a:t>
              </a:r>
              <a:endParaRPr sz="1400" b="0" i="0" u="none" strike="noStrike" cap="none">
                <a:solidFill>
                  <a:srgbClr val="000000"/>
                </a:solidFill>
                <a:latin typeface="Arial"/>
                <a:ea typeface="Arial"/>
                <a:cs typeface="Arial"/>
                <a:sym typeface="Arial"/>
              </a:endParaRPr>
            </a:p>
          </p:txBody>
        </p:sp>
        <p:sp>
          <p:nvSpPr>
            <p:cNvPr id="779" name="Google Shape;779;p41"/>
            <p:cNvSpPr txBox="1"/>
            <p:nvPr/>
          </p:nvSpPr>
          <p:spPr>
            <a:xfrm>
              <a:off x="7451725" y="2787254"/>
              <a:ext cx="4746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Lucrécia</a:t>
              </a:r>
              <a:endParaRPr sz="1400" b="0" i="0" u="none" strike="noStrike" cap="none">
                <a:solidFill>
                  <a:srgbClr val="000000"/>
                </a:solidFill>
                <a:latin typeface="Arial"/>
                <a:ea typeface="Arial"/>
                <a:cs typeface="Arial"/>
                <a:sym typeface="Arial"/>
              </a:endParaRPr>
            </a:p>
          </p:txBody>
        </p:sp>
        <p:sp>
          <p:nvSpPr>
            <p:cNvPr id="780" name="Google Shape;780;p41"/>
            <p:cNvSpPr txBox="1"/>
            <p:nvPr/>
          </p:nvSpPr>
          <p:spPr>
            <a:xfrm>
              <a:off x="7524328" y="3498127"/>
              <a:ext cx="360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João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Dias </a:t>
              </a:r>
              <a:endParaRPr sz="1400" b="0" i="0" u="none" strike="noStrike" cap="none">
                <a:solidFill>
                  <a:srgbClr val="000000"/>
                </a:solidFill>
                <a:latin typeface="Arial"/>
                <a:ea typeface="Arial"/>
                <a:cs typeface="Arial"/>
                <a:sym typeface="Arial"/>
              </a:endParaRPr>
            </a:p>
          </p:txBody>
        </p:sp>
        <p:sp>
          <p:nvSpPr>
            <p:cNvPr id="781" name="Google Shape;781;p41"/>
            <p:cNvSpPr txBox="1"/>
            <p:nvPr/>
          </p:nvSpPr>
          <p:spPr>
            <a:xfrm>
              <a:off x="6874196" y="3171825"/>
              <a:ext cx="7218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Antonio Martins</a:t>
              </a:r>
              <a:endParaRPr sz="1400" b="0" i="0" u="none" strike="noStrike" cap="none">
                <a:solidFill>
                  <a:srgbClr val="000000"/>
                </a:solidFill>
                <a:latin typeface="Arial"/>
                <a:ea typeface="Arial"/>
                <a:cs typeface="Arial"/>
                <a:sym typeface="Arial"/>
              </a:endParaRPr>
            </a:p>
          </p:txBody>
        </p:sp>
        <p:sp>
          <p:nvSpPr>
            <p:cNvPr id="782" name="Google Shape;782;p41"/>
            <p:cNvSpPr txBox="1"/>
            <p:nvPr/>
          </p:nvSpPr>
          <p:spPr>
            <a:xfrm>
              <a:off x="4377100" y="3887457"/>
              <a:ext cx="46935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Alexandria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41"/>
            <p:cNvSpPr txBox="1"/>
            <p:nvPr/>
          </p:nvSpPr>
          <p:spPr>
            <a:xfrm>
              <a:off x="5510186" y="4083844"/>
              <a:ext cx="465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Ananias</a:t>
              </a:r>
              <a:endParaRPr sz="1400" b="0" i="0" u="none" strike="noStrike" cap="none">
                <a:solidFill>
                  <a:srgbClr val="000000"/>
                </a:solidFill>
                <a:latin typeface="Arial"/>
                <a:ea typeface="Arial"/>
                <a:cs typeface="Arial"/>
                <a:sym typeface="Arial"/>
              </a:endParaRPr>
            </a:p>
          </p:txBody>
        </p:sp>
        <p:sp>
          <p:nvSpPr>
            <p:cNvPr id="784" name="Google Shape;784;p41"/>
            <p:cNvSpPr txBox="1"/>
            <p:nvPr/>
          </p:nvSpPr>
          <p:spPr>
            <a:xfrm>
              <a:off x="4787900" y="4300538"/>
              <a:ext cx="4317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Paraná</a:t>
              </a:r>
              <a:endParaRPr sz="1400" b="0" i="0" u="none" strike="noStrike" cap="none">
                <a:solidFill>
                  <a:srgbClr val="000000"/>
                </a:solidFill>
                <a:latin typeface="Arial"/>
                <a:ea typeface="Arial"/>
                <a:cs typeface="Arial"/>
                <a:sym typeface="Arial"/>
              </a:endParaRPr>
            </a:p>
          </p:txBody>
        </p:sp>
        <p:sp>
          <p:nvSpPr>
            <p:cNvPr id="785" name="Google Shape;785;p41"/>
            <p:cNvSpPr txBox="1"/>
            <p:nvPr/>
          </p:nvSpPr>
          <p:spPr>
            <a:xfrm>
              <a:off x="4787900" y="4083844"/>
              <a:ext cx="376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Maj.</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Sales</a:t>
              </a:r>
              <a:endParaRPr sz="1400" b="0" i="0" u="none" strike="noStrike" cap="none">
                <a:solidFill>
                  <a:srgbClr val="000000"/>
                </a:solidFill>
                <a:latin typeface="Arial"/>
                <a:ea typeface="Arial"/>
                <a:cs typeface="Arial"/>
                <a:sym typeface="Arial"/>
              </a:endParaRPr>
            </a:p>
          </p:txBody>
        </p:sp>
        <p:sp>
          <p:nvSpPr>
            <p:cNvPr id="786" name="Google Shape;786;p41"/>
            <p:cNvSpPr txBox="1"/>
            <p:nvPr/>
          </p:nvSpPr>
          <p:spPr>
            <a:xfrm>
              <a:off x="4106994" y="3891413"/>
              <a:ext cx="5967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Luiz Gomes</a:t>
              </a:r>
              <a:endParaRPr sz="1400" b="0" i="0" u="none" strike="noStrike" cap="none">
                <a:solidFill>
                  <a:srgbClr val="000000"/>
                </a:solidFill>
                <a:latin typeface="Arial"/>
                <a:ea typeface="Arial"/>
                <a:cs typeface="Arial"/>
                <a:sym typeface="Arial"/>
              </a:endParaRPr>
            </a:p>
          </p:txBody>
        </p:sp>
        <p:sp>
          <p:nvSpPr>
            <p:cNvPr id="787" name="Google Shape;787;p41"/>
            <p:cNvSpPr txBox="1"/>
            <p:nvPr/>
          </p:nvSpPr>
          <p:spPr>
            <a:xfrm>
              <a:off x="3367444" y="3714064"/>
              <a:ext cx="5502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Venha Ver</a:t>
              </a:r>
              <a:endParaRPr sz="1400" b="0" i="0" u="none" strike="noStrike" cap="none">
                <a:solidFill>
                  <a:srgbClr val="000000"/>
                </a:solidFill>
                <a:latin typeface="Arial"/>
                <a:ea typeface="Arial"/>
                <a:cs typeface="Arial"/>
                <a:sym typeface="Arial"/>
              </a:endParaRPr>
            </a:p>
          </p:txBody>
        </p:sp>
        <p:sp>
          <p:nvSpPr>
            <p:cNvPr id="788" name="Google Shape;788;p41"/>
            <p:cNvSpPr txBox="1"/>
            <p:nvPr/>
          </p:nvSpPr>
          <p:spPr>
            <a:xfrm>
              <a:off x="3417534" y="3165872"/>
              <a:ext cx="861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São Miguel</a:t>
              </a:r>
              <a:endParaRPr sz="1400" b="0" i="0" u="none" strike="noStrike" cap="none">
                <a:solidFill>
                  <a:srgbClr val="000000"/>
                </a:solidFill>
                <a:latin typeface="Arial"/>
                <a:ea typeface="Arial"/>
                <a:cs typeface="Arial"/>
                <a:sym typeface="Arial"/>
              </a:endParaRPr>
            </a:p>
          </p:txBody>
        </p:sp>
        <p:sp>
          <p:nvSpPr>
            <p:cNvPr id="789" name="Google Shape;789;p41"/>
            <p:cNvSpPr txBox="1"/>
            <p:nvPr/>
          </p:nvSpPr>
          <p:spPr>
            <a:xfrm>
              <a:off x="3832225" y="2703281"/>
              <a:ext cx="9240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Dr. Severiano</a:t>
              </a:r>
              <a:endParaRPr sz="1400" b="0" i="0" u="none" strike="noStrike" cap="none">
                <a:solidFill>
                  <a:srgbClr val="000000"/>
                </a:solidFill>
                <a:latin typeface="Arial"/>
                <a:ea typeface="Arial"/>
                <a:cs typeface="Arial"/>
                <a:sym typeface="Arial"/>
              </a:endParaRPr>
            </a:p>
          </p:txBody>
        </p:sp>
        <p:sp>
          <p:nvSpPr>
            <p:cNvPr id="790" name="Google Shape;790;p41"/>
            <p:cNvSpPr txBox="1"/>
            <p:nvPr/>
          </p:nvSpPr>
          <p:spPr>
            <a:xfrm>
              <a:off x="4644982" y="2787254"/>
              <a:ext cx="468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Encanto</a:t>
              </a:r>
              <a:endParaRPr sz="1400" b="0" i="0" u="none" strike="noStrike" cap="none">
                <a:solidFill>
                  <a:srgbClr val="000000"/>
                </a:solidFill>
                <a:latin typeface="Arial"/>
                <a:ea typeface="Arial"/>
                <a:cs typeface="Arial"/>
                <a:sym typeface="Arial"/>
              </a:endParaRPr>
            </a:p>
          </p:txBody>
        </p:sp>
        <p:sp>
          <p:nvSpPr>
            <p:cNvPr id="791" name="Google Shape;791;p41"/>
            <p:cNvSpPr txBox="1"/>
            <p:nvPr/>
          </p:nvSpPr>
          <p:spPr>
            <a:xfrm>
              <a:off x="5455551" y="1884112"/>
              <a:ext cx="844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Francisco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Dantas</a:t>
              </a:r>
              <a:endParaRPr sz="1400" b="0" i="0" u="none" strike="noStrike" cap="none">
                <a:solidFill>
                  <a:srgbClr val="000000"/>
                </a:solidFill>
                <a:latin typeface="Arial"/>
                <a:ea typeface="Arial"/>
                <a:cs typeface="Arial"/>
                <a:sym typeface="Arial"/>
              </a:endParaRPr>
            </a:p>
          </p:txBody>
        </p:sp>
        <p:sp>
          <p:nvSpPr>
            <p:cNvPr id="792" name="Google Shape;792;p41"/>
            <p:cNvSpPr txBox="1"/>
            <p:nvPr/>
          </p:nvSpPr>
          <p:spPr>
            <a:xfrm>
              <a:off x="5527993" y="2777729"/>
              <a:ext cx="6801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Pau dos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Ferros</a:t>
              </a:r>
              <a:endParaRPr sz="1400" b="0" i="0" u="none" strike="noStrike" cap="none">
                <a:solidFill>
                  <a:srgbClr val="000000"/>
                </a:solidFill>
                <a:latin typeface="Arial"/>
                <a:ea typeface="Arial"/>
                <a:cs typeface="Arial"/>
                <a:sym typeface="Arial"/>
              </a:endParaRPr>
            </a:p>
          </p:txBody>
        </p:sp>
        <p:sp>
          <p:nvSpPr>
            <p:cNvPr id="793" name="Google Shape;793;p41"/>
            <p:cNvSpPr txBox="1"/>
            <p:nvPr/>
          </p:nvSpPr>
          <p:spPr>
            <a:xfrm>
              <a:off x="5000625" y="3174091"/>
              <a:ext cx="719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Rafael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Fernandes</a:t>
              </a:r>
              <a:endParaRPr sz="1400" b="0" i="0" u="none" strike="noStrike" cap="none">
                <a:solidFill>
                  <a:srgbClr val="000000"/>
                </a:solidFill>
                <a:latin typeface="Arial"/>
                <a:ea typeface="Arial"/>
                <a:cs typeface="Arial"/>
                <a:sym typeface="Arial"/>
              </a:endParaRPr>
            </a:p>
          </p:txBody>
        </p:sp>
        <p:sp>
          <p:nvSpPr>
            <p:cNvPr id="794" name="Google Shape;794;p41"/>
            <p:cNvSpPr txBox="1"/>
            <p:nvPr/>
          </p:nvSpPr>
          <p:spPr>
            <a:xfrm>
              <a:off x="6443663" y="3489722"/>
              <a:ext cx="3936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Pilões</a:t>
              </a:r>
              <a:endParaRPr sz="1400" b="0" i="0" u="none" strike="noStrike" cap="none">
                <a:solidFill>
                  <a:srgbClr val="000000"/>
                </a:solidFill>
                <a:latin typeface="Arial"/>
                <a:ea typeface="Arial"/>
                <a:cs typeface="Arial"/>
                <a:sym typeface="Arial"/>
              </a:endParaRPr>
            </a:p>
          </p:txBody>
        </p:sp>
        <p:sp>
          <p:nvSpPr>
            <p:cNvPr id="795" name="Google Shape;795;p41"/>
            <p:cNvSpPr txBox="1"/>
            <p:nvPr/>
          </p:nvSpPr>
          <p:spPr>
            <a:xfrm>
              <a:off x="5360194" y="3513371"/>
              <a:ext cx="7410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Marcelino Vieira</a:t>
              </a:r>
              <a:endParaRPr sz="1400" b="0" i="0" u="none" strike="noStrike" cap="none">
                <a:solidFill>
                  <a:srgbClr val="000000"/>
                </a:solidFill>
                <a:latin typeface="Arial"/>
                <a:ea typeface="Arial"/>
                <a:cs typeface="Arial"/>
                <a:sym typeface="Arial"/>
              </a:endParaRPr>
            </a:p>
          </p:txBody>
        </p:sp>
        <p:sp>
          <p:nvSpPr>
            <p:cNvPr id="796" name="Google Shape;796;p41"/>
            <p:cNvSpPr txBox="1"/>
            <p:nvPr/>
          </p:nvSpPr>
          <p:spPr>
            <a:xfrm>
              <a:off x="3995738" y="3327797"/>
              <a:ext cx="50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Cel. João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Pessoa</a:t>
              </a:r>
              <a:endParaRPr sz="1400" b="0" i="0" u="none" strike="noStrike" cap="none">
                <a:solidFill>
                  <a:srgbClr val="000000"/>
                </a:solidFill>
                <a:latin typeface="Arial"/>
                <a:ea typeface="Arial"/>
                <a:cs typeface="Arial"/>
                <a:sym typeface="Arial"/>
              </a:endParaRPr>
            </a:p>
          </p:txBody>
        </p:sp>
        <p:sp>
          <p:nvSpPr>
            <p:cNvPr id="797" name="Google Shape;797;p41"/>
            <p:cNvSpPr txBox="1"/>
            <p:nvPr/>
          </p:nvSpPr>
          <p:spPr>
            <a:xfrm>
              <a:off x="4643438" y="3112294"/>
              <a:ext cx="363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Água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Nova</a:t>
              </a:r>
              <a:endParaRPr sz="1400" b="0" i="0" u="none" strike="noStrike" cap="none">
                <a:solidFill>
                  <a:srgbClr val="000000"/>
                </a:solidFill>
                <a:latin typeface="Arial"/>
                <a:ea typeface="Arial"/>
                <a:cs typeface="Arial"/>
                <a:sym typeface="Arial"/>
              </a:endParaRPr>
            </a:p>
          </p:txBody>
        </p:sp>
        <p:sp>
          <p:nvSpPr>
            <p:cNvPr id="798" name="Google Shape;798;p41"/>
            <p:cNvSpPr txBox="1"/>
            <p:nvPr/>
          </p:nvSpPr>
          <p:spPr>
            <a:xfrm>
              <a:off x="4500563" y="3381375"/>
              <a:ext cx="530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Riacho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 Santana</a:t>
              </a:r>
              <a:endParaRPr sz="1400" b="0" i="0" u="none" strike="noStrike" cap="none">
                <a:solidFill>
                  <a:srgbClr val="000000"/>
                </a:solidFill>
                <a:latin typeface="Arial"/>
                <a:ea typeface="Arial"/>
                <a:cs typeface="Arial"/>
                <a:sym typeface="Arial"/>
              </a:endParaRPr>
            </a:p>
          </p:txBody>
        </p:sp>
        <p:sp>
          <p:nvSpPr>
            <p:cNvPr id="799" name="Google Shape;799;p41"/>
            <p:cNvSpPr txBox="1"/>
            <p:nvPr/>
          </p:nvSpPr>
          <p:spPr>
            <a:xfrm>
              <a:off x="6345516" y="2895786"/>
              <a:ext cx="566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Serrinha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dos  Pintos</a:t>
              </a:r>
              <a:endParaRPr sz="1400" b="0" i="0" u="none" strike="noStrike" cap="none">
                <a:solidFill>
                  <a:srgbClr val="000000"/>
                </a:solidFill>
                <a:latin typeface="Arial"/>
                <a:ea typeface="Arial"/>
                <a:cs typeface="Arial"/>
                <a:sym typeface="Arial"/>
              </a:endParaRPr>
            </a:p>
          </p:txBody>
        </p:sp>
        <p:sp>
          <p:nvSpPr>
            <p:cNvPr id="800" name="Google Shape;800;p41"/>
            <p:cNvSpPr txBox="1"/>
            <p:nvPr/>
          </p:nvSpPr>
          <p:spPr>
            <a:xfrm>
              <a:off x="4781550" y="3676650"/>
              <a:ext cx="473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José da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Penha</a:t>
              </a:r>
              <a:endParaRPr sz="1400" b="0" i="0" u="none" strike="noStrike" cap="none">
                <a:solidFill>
                  <a:srgbClr val="000000"/>
                </a:solidFill>
                <a:latin typeface="Arial"/>
                <a:ea typeface="Arial"/>
                <a:cs typeface="Arial"/>
                <a:sym typeface="Arial"/>
              </a:endParaRPr>
            </a:p>
          </p:txBody>
        </p:sp>
        <p:sp>
          <p:nvSpPr>
            <p:cNvPr id="801" name="Google Shape;801;p41"/>
            <p:cNvSpPr txBox="1"/>
            <p:nvPr/>
          </p:nvSpPr>
          <p:spPr>
            <a:xfrm>
              <a:off x="6805613" y="2139554"/>
              <a:ext cx="414300" cy="18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Calibri"/>
                  <a:ea typeface="Calibri"/>
                  <a:cs typeface="Calibri"/>
                  <a:sym typeface="Calibri"/>
                </a:rPr>
                <a:t>Viçosa</a:t>
              </a:r>
              <a:endParaRPr sz="1400" b="0" i="0" u="none" strike="noStrike" cap="none">
                <a:solidFill>
                  <a:srgbClr val="000000"/>
                </a:solidFill>
                <a:latin typeface="Arial"/>
                <a:ea typeface="Arial"/>
                <a:cs typeface="Arial"/>
                <a:sym typeface="Arial"/>
              </a:endParaRPr>
            </a:p>
          </p:txBody>
        </p:sp>
        <p:sp>
          <p:nvSpPr>
            <p:cNvPr id="802" name="Google Shape;802;p41"/>
            <p:cNvSpPr txBox="1"/>
            <p:nvPr/>
          </p:nvSpPr>
          <p:spPr>
            <a:xfrm>
              <a:off x="560680" y="1951551"/>
              <a:ext cx="242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a:t>
              </a:r>
              <a:endParaRPr sz="1400" b="0" i="0" u="none" strike="noStrike" cap="none">
                <a:solidFill>
                  <a:srgbClr val="000000"/>
                </a:solidFill>
                <a:latin typeface="Arial"/>
                <a:ea typeface="Arial"/>
                <a:cs typeface="Arial"/>
                <a:sym typeface="Arial"/>
              </a:endParaRPr>
            </a:p>
          </p:txBody>
        </p:sp>
        <p:sp>
          <p:nvSpPr>
            <p:cNvPr id="803" name="Google Shape;803;p41"/>
            <p:cNvSpPr txBox="1"/>
            <p:nvPr/>
          </p:nvSpPr>
          <p:spPr>
            <a:xfrm>
              <a:off x="554451" y="1597105"/>
              <a:ext cx="68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804" name="Google Shape;804;p41"/>
            <p:cNvSpPr/>
            <p:nvPr/>
          </p:nvSpPr>
          <p:spPr>
            <a:xfrm>
              <a:off x="5437237" y="2757245"/>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5" name="Google Shape;805;p41"/>
            <p:cNvSpPr/>
            <p:nvPr/>
          </p:nvSpPr>
          <p:spPr>
            <a:xfrm>
              <a:off x="3851474" y="3057470"/>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6" name="Google Shape;806;p41"/>
            <p:cNvSpPr/>
            <p:nvPr/>
          </p:nvSpPr>
          <p:spPr>
            <a:xfrm rot="10321863">
              <a:off x="7780442" y="3139191"/>
              <a:ext cx="469897" cy="350790"/>
            </a:xfrm>
            <a:custGeom>
              <a:avLst/>
              <a:gdLst/>
              <a:ahLst/>
              <a:cxnLst/>
              <a:rect l="l" t="t" r="r" b="b"/>
              <a:pathLst>
                <a:path w="177" h="255" extrusionOk="0">
                  <a:moveTo>
                    <a:pt x="140" y="42"/>
                  </a:moveTo>
                  <a:lnTo>
                    <a:pt x="149" y="91"/>
                  </a:lnTo>
                  <a:lnTo>
                    <a:pt x="167" y="152"/>
                  </a:lnTo>
                  <a:lnTo>
                    <a:pt x="167" y="174"/>
                  </a:lnTo>
                  <a:lnTo>
                    <a:pt x="167" y="183"/>
                  </a:lnTo>
                  <a:lnTo>
                    <a:pt x="177" y="194"/>
                  </a:lnTo>
                  <a:lnTo>
                    <a:pt x="177" y="203"/>
                  </a:lnTo>
                  <a:lnTo>
                    <a:pt x="167" y="203"/>
                  </a:lnTo>
                  <a:lnTo>
                    <a:pt x="158" y="203"/>
                  </a:lnTo>
                  <a:lnTo>
                    <a:pt x="158" y="213"/>
                  </a:lnTo>
                  <a:lnTo>
                    <a:pt x="149" y="213"/>
                  </a:lnTo>
                  <a:lnTo>
                    <a:pt x="140" y="213"/>
                  </a:lnTo>
                  <a:lnTo>
                    <a:pt x="121" y="213"/>
                  </a:lnTo>
                  <a:lnTo>
                    <a:pt x="112" y="224"/>
                  </a:lnTo>
                  <a:lnTo>
                    <a:pt x="102" y="234"/>
                  </a:lnTo>
                  <a:lnTo>
                    <a:pt x="93" y="234"/>
                  </a:lnTo>
                  <a:lnTo>
                    <a:pt x="74" y="255"/>
                  </a:lnTo>
                  <a:lnTo>
                    <a:pt x="65" y="255"/>
                  </a:lnTo>
                  <a:lnTo>
                    <a:pt x="56" y="255"/>
                  </a:lnTo>
                  <a:lnTo>
                    <a:pt x="46" y="255"/>
                  </a:lnTo>
                  <a:lnTo>
                    <a:pt x="37" y="255"/>
                  </a:lnTo>
                  <a:lnTo>
                    <a:pt x="28" y="255"/>
                  </a:lnTo>
                  <a:lnTo>
                    <a:pt x="18" y="255"/>
                  </a:lnTo>
                  <a:lnTo>
                    <a:pt x="0" y="255"/>
                  </a:lnTo>
                  <a:lnTo>
                    <a:pt x="0" y="244"/>
                  </a:lnTo>
                  <a:lnTo>
                    <a:pt x="9" y="244"/>
                  </a:lnTo>
                  <a:lnTo>
                    <a:pt x="9" y="234"/>
                  </a:lnTo>
                  <a:lnTo>
                    <a:pt x="9" y="224"/>
                  </a:lnTo>
                  <a:lnTo>
                    <a:pt x="9" y="213"/>
                  </a:lnTo>
                  <a:lnTo>
                    <a:pt x="18" y="203"/>
                  </a:lnTo>
                  <a:lnTo>
                    <a:pt x="18" y="194"/>
                  </a:lnTo>
                  <a:lnTo>
                    <a:pt x="18" y="183"/>
                  </a:lnTo>
                  <a:lnTo>
                    <a:pt x="18" y="174"/>
                  </a:lnTo>
                  <a:lnTo>
                    <a:pt x="18" y="163"/>
                  </a:lnTo>
                  <a:lnTo>
                    <a:pt x="28" y="152"/>
                  </a:lnTo>
                  <a:lnTo>
                    <a:pt x="28" y="143"/>
                  </a:lnTo>
                  <a:lnTo>
                    <a:pt x="37" y="133"/>
                  </a:lnTo>
                  <a:lnTo>
                    <a:pt x="37" y="122"/>
                  </a:lnTo>
                  <a:lnTo>
                    <a:pt x="37" y="112"/>
                  </a:lnTo>
                  <a:lnTo>
                    <a:pt x="46" y="102"/>
                  </a:lnTo>
                  <a:lnTo>
                    <a:pt x="46" y="91"/>
                  </a:lnTo>
                  <a:lnTo>
                    <a:pt x="56" y="91"/>
                  </a:lnTo>
                  <a:lnTo>
                    <a:pt x="56" y="81"/>
                  </a:lnTo>
                  <a:lnTo>
                    <a:pt x="56" y="61"/>
                  </a:lnTo>
                  <a:lnTo>
                    <a:pt x="56" y="51"/>
                  </a:lnTo>
                  <a:lnTo>
                    <a:pt x="65" y="42"/>
                  </a:lnTo>
                  <a:lnTo>
                    <a:pt x="65" y="31"/>
                  </a:lnTo>
                  <a:lnTo>
                    <a:pt x="65" y="21"/>
                  </a:lnTo>
                  <a:lnTo>
                    <a:pt x="74" y="21"/>
                  </a:lnTo>
                  <a:lnTo>
                    <a:pt x="74" y="0"/>
                  </a:lnTo>
                  <a:lnTo>
                    <a:pt x="85" y="0"/>
                  </a:lnTo>
                  <a:lnTo>
                    <a:pt x="85" y="11"/>
                  </a:lnTo>
                  <a:lnTo>
                    <a:pt x="93" y="11"/>
                  </a:lnTo>
                  <a:lnTo>
                    <a:pt x="102" y="11"/>
                  </a:lnTo>
                  <a:lnTo>
                    <a:pt x="112" y="21"/>
                  </a:lnTo>
                  <a:lnTo>
                    <a:pt x="121" y="21"/>
                  </a:lnTo>
                  <a:lnTo>
                    <a:pt x="130" y="31"/>
                  </a:lnTo>
                  <a:lnTo>
                    <a:pt x="140" y="31"/>
                  </a:lnTo>
                  <a:lnTo>
                    <a:pt x="140" y="42"/>
                  </a:lnTo>
                  <a:close/>
                </a:path>
              </a:pathLst>
            </a:cu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7" name="Google Shape;807;p41"/>
            <p:cNvSpPr/>
            <p:nvPr/>
          </p:nvSpPr>
          <p:spPr>
            <a:xfrm>
              <a:off x="7956376" y="3165816"/>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8" name="Google Shape;808;p41"/>
            <p:cNvSpPr txBox="1"/>
            <p:nvPr/>
          </p:nvSpPr>
          <p:spPr>
            <a:xfrm>
              <a:off x="7596336" y="3243341"/>
              <a:ext cx="720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Patu</a:t>
              </a:r>
              <a:endParaRPr sz="1050" b="0" i="0" u="none" strike="noStrike" cap="none">
                <a:solidFill>
                  <a:schemeClr val="dk1"/>
                </a:solidFill>
                <a:latin typeface="Calibri"/>
                <a:ea typeface="Calibri"/>
                <a:cs typeface="Calibri"/>
                <a:sym typeface="Calibri"/>
              </a:endParaRPr>
            </a:p>
          </p:txBody>
        </p:sp>
        <p:sp>
          <p:nvSpPr>
            <p:cNvPr id="809" name="Google Shape;809;p41"/>
            <p:cNvSpPr txBox="1"/>
            <p:nvPr/>
          </p:nvSpPr>
          <p:spPr>
            <a:xfrm>
              <a:off x="280601" y="4623215"/>
              <a:ext cx="3096300" cy="276900"/>
            </a:xfrm>
            <a:prstGeom prst="rect">
              <a:avLst/>
            </a:prstGeom>
            <a:solidFill>
              <a:srgbClr val="FBFEDA"/>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a:t>
              </a:r>
              <a:r>
                <a:rPr lang="pt-BR" sz="1200" b="0" i="0" u="none" strike="noStrike" cap="none">
                  <a:solidFill>
                    <a:schemeClr val="dk1"/>
                  </a:solidFill>
                  <a:latin typeface="Calibri"/>
                  <a:ea typeface="Calibri"/>
                  <a:cs typeface="Calibri"/>
                  <a:sym typeface="Calibri"/>
                </a:rPr>
                <a:t>251.618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810" name="Google Shape;810;p41"/>
            <p:cNvSpPr txBox="1"/>
            <p:nvPr/>
          </p:nvSpPr>
          <p:spPr>
            <a:xfrm>
              <a:off x="563136" y="2311893"/>
              <a:ext cx="1795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Leitos de Saúde Mental</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107 ESF</a:t>
              </a:r>
              <a:endParaRPr sz="1200" b="0" i="0" u="none" strike="noStrike" cap="none">
                <a:solidFill>
                  <a:schemeClr val="dk1"/>
                </a:solidFill>
                <a:latin typeface="Calibri"/>
                <a:ea typeface="Calibri"/>
                <a:cs typeface="Calibri"/>
                <a:sym typeface="Calibri"/>
              </a:endParaRPr>
            </a:p>
          </p:txBody>
        </p:sp>
        <p:sp>
          <p:nvSpPr>
            <p:cNvPr id="811" name="Google Shape;811;p41"/>
            <p:cNvSpPr txBox="1"/>
            <p:nvPr/>
          </p:nvSpPr>
          <p:spPr>
            <a:xfrm>
              <a:off x="280592" y="4165234"/>
              <a:ext cx="2304300" cy="461700"/>
            </a:xfrm>
            <a:prstGeom prst="rect">
              <a:avLst/>
            </a:prstGeom>
            <a:solidFill>
              <a:srgbClr val="FDFEDA"/>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de leitos propostos : 08</a:t>
              </a:r>
              <a:r>
                <a:rPr lang="pt-BR"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Mínimo 11  </a:t>
              </a:r>
              <a:endParaRPr sz="1400" b="0" i="0" u="none" strike="noStrike" cap="none">
                <a:solidFill>
                  <a:srgbClr val="000000"/>
                </a:solidFill>
                <a:latin typeface="Arial"/>
                <a:ea typeface="Arial"/>
                <a:cs typeface="Arial"/>
                <a:sym typeface="Arial"/>
              </a:endParaRPr>
            </a:p>
          </p:txBody>
        </p:sp>
        <p:sp>
          <p:nvSpPr>
            <p:cNvPr id="812" name="Google Shape;812;p41"/>
            <p:cNvSpPr/>
            <p:nvPr/>
          </p:nvSpPr>
          <p:spPr>
            <a:xfrm>
              <a:off x="7585274" y="3114620"/>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3" name="Google Shape;813;p41"/>
            <p:cNvSpPr/>
            <p:nvPr/>
          </p:nvSpPr>
          <p:spPr>
            <a:xfrm>
              <a:off x="7585274" y="2371670"/>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4" name="Google Shape;814;p41"/>
            <p:cNvSpPr/>
            <p:nvPr/>
          </p:nvSpPr>
          <p:spPr>
            <a:xfrm>
              <a:off x="5343401" y="2554997"/>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2"/>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0" name="Google Shape;820;p42"/>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821" name="Google Shape;821;p42"/>
          <p:cNvPicPr preferRelativeResize="0"/>
          <p:nvPr/>
        </p:nvPicPr>
        <p:blipFill rotWithShape="1">
          <a:blip r:embed="rId4">
            <a:alphaModFix/>
          </a:blip>
          <a:srcRect/>
          <a:stretch/>
        </p:blipFill>
        <p:spPr>
          <a:xfrm>
            <a:off x="1328168" y="4648701"/>
            <a:ext cx="1043855" cy="393498"/>
          </a:xfrm>
          <a:prstGeom prst="rect">
            <a:avLst/>
          </a:prstGeom>
          <a:noFill/>
          <a:ln>
            <a:noFill/>
          </a:ln>
        </p:spPr>
      </p:pic>
      <p:graphicFrame>
        <p:nvGraphicFramePr>
          <p:cNvPr id="822" name="Google Shape;822;p42"/>
          <p:cNvGraphicFramePr/>
          <p:nvPr/>
        </p:nvGraphicFramePr>
        <p:xfrm>
          <a:off x="1615625" y="996525"/>
          <a:ext cx="3000000" cy="3000000"/>
        </p:xfrm>
        <a:graphic>
          <a:graphicData uri="http://schemas.openxmlformats.org/drawingml/2006/table">
            <a:tbl>
              <a:tblPr>
                <a:noFill/>
                <a:tableStyleId>{85349F07-1815-41CE-AE1B-F1A3D08518FE}</a:tableStyleId>
              </a:tblPr>
              <a:tblGrid>
                <a:gridCol w="1133475"/>
                <a:gridCol w="904875"/>
                <a:gridCol w="685800"/>
                <a:gridCol w="3457575"/>
              </a:tblGrid>
              <a:tr h="0">
                <a:tc>
                  <a:txBody>
                    <a:bodyPr/>
                    <a:lstStyle/>
                    <a:p>
                      <a:pPr marL="0" lvl="0" indent="0" algn="ctr" rtl="0">
                        <a:spcBef>
                          <a:spcPts val="0"/>
                        </a:spcBef>
                        <a:spcAft>
                          <a:spcPts val="0"/>
                        </a:spcAft>
                        <a:buNone/>
                      </a:pPr>
                      <a:r>
                        <a:rPr lang="pt-BR" sz="900" b="1"/>
                        <a:t>Município</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pt-BR" sz="900" b="1"/>
                        <a:t>Implantados</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pt-BR" sz="900" b="1"/>
                        <a:t>CNES</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pt-BR" sz="900" b="1"/>
                        <a:t>Abrangência</a:t>
                      </a:r>
                      <a:endParaRPr sz="9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2E9"/>
                    </a:solidFill>
                  </a:tcPr>
                </a:tc>
              </a:tr>
              <a:tr h="0">
                <a:tc>
                  <a:txBody>
                    <a:bodyPr/>
                    <a:lstStyle/>
                    <a:p>
                      <a:pPr marL="0" lvl="0" indent="0" algn="ctr" rtl="0">
                        <a:spcBef>
                          <a:spcPts val="0"/>
                        </a:spcBef>
                        <a:spcAft>
                          <a:spcPts val="0"/>
                        </a:spcAft>
                        <a:buNone/>
                      </a:pPr>
                      <a:r>
                        <a:rPr lang="pt-BR" sz="900" b="1"/>
                        <a:t>Pau dos Ferros/RN</a:t>
                      </a:r>
                      <a:endParaRPr sz="900" b="1"/>
                    </a:p>
                  </a:txBody>
                  <a:tcPr marL="63500" marR="63500" marT="63500" marB="63500" anchor="ctr">
                    <a:lnR w="6350" cap="flat" cmpd="sng">
                      <a:solidFill>
                        <a:srgbClr val="666666"/>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L w="6350" cap="flat" cmpd="sng">
                      <a:solidFill>
                        <a:srgbClr val="666666"/>
                      </a:solidFill>
                      <a:prstDash val="solid"/>
                      <a:round/>
                      <a:headEnd type="none" w="sm" len="sm"/>
                      <a:tailEnd type="none" w="sm" len="sm"/>
                    </a:lnL>
                    <a:lnR w="6350" cap="flat" cmpd="sng">
                      <a:solidFill>
                        <a:srgbClr val="666666"/>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solidFill>
                            <a:schemeClr val="dk1"/>
                          </a:solidFill>
                        </a:rPr>
                        <a:t>5492335 </a:t>
                      </a:r>
                      <a:endParaRPr sz="900">
                        <a:solidFill>
                          <a:schemeClr val="dk1"/>
                        </a:solidFill>
                      </a:endParaRPr>
                    </a:p>
                  </a:txBody>
                  <a:tcPr marL="63500" marR="63500" marT="63500" marB="63500" anchor="ctr">
                    <a:lnL w="6350" cap="flat" cmpd="sng">
                      <a:solidFill>
                        <a:srgbClr val="666666"/>
                      </a:solidFill>
                      <a:prstDash val="solid"/>
                      <a:round/>
                      <a:headEnd type="none" w="sm" len="sm"/>
                      <a:tailEnd type="none" w="sm" len="sm"/>
                    </a:lnL>
                    <a:lnT w="6350" cap="flat" cmpd="sng">
                      <a:solidFill>
                        <a:srgbClr val="000000"/>
                      </a:solidFill>
                      <a:prstDash val="solid"/>
                      <a:round/>
                      <a:headEnd type="none" w="sm" len="sm"/>
                      <a:tailEnd type="none" w="sm" len="sm"/>
                    </a:lnT>
                    <a:solidFill>
                      <a:srgbClr val="FFF2CC"/>
                    </a:solidFill>
                  </a:tcPr>
                </a:tc>
                <a:tc>
                  <a:txBody>
                    <a:bodyPr/>
                    <a:lstStyle/>
                    <a:p>
                      <a:pPr marL="0" lvl="0" indent="0" algn="just" rtl="0">
                        <a:spcBef>
                          <a:spcPts val="0"/>
                        </a:spcBef>
                        <a:spcAft>
                          <a:spcPts val="0"/>
                        </a:spcAft>
                        <a:buClr>
                          <a:schemeClr val="dk1"/>
                        </a:buClr>
                        <a:buSzPts val="1100"/>
                        <a:buFont typeface="Arial"/>
                        <a:buNone/>
                      </a:pPr>
                      <a:r>
                        <a:rPr lang="pt-BR" sz="900">
                          <a:solidFill>
                            <a:schemeClr val="dk1"/>
                          </a:solidFill>
                        </a:rPr>
                        <a:t>Alexandria, Água Nova, Encanto, Francisco, Dantas, João Dias,</a:t>
                      </a:r>
                      <a:endParaRPr sz="900">
                        <a:solidFill>
                          <a:schemeClr val="dk1"/>
                        </a:solidFill>
                      </a:endParaRPr>
                    </a:p>
                    <a:p>
                      <a:pPr marL="0" lvl="0" indent="0" algn="just" rtl="0">
                        <a:spcBef>
                          <a:spcPts val="0"/>
                        </a:spcBef>
                        <a:spcAft>
                          <a:spcPts val="0"/>
                        </a:spcAft>
                        <a:buClr>
                          <a:schemeClr val="dk1"/>
                        </a:buClr>
                        <a:buSzPts val="1100"/>
                        <a:buFont typeface="Arial"/>
                        <a:buNone/>
                      </a:pPr>
                      <a:r>
                        <a:rPr lang="pt-BR" sz="900">
                          <a:solidFill>
                            <a:schemeClr val="dk1"/>
                          </a:solidFill>
                        </a:rPr>
                        <a:t>Antônio Martins, Martins, Rafael, Fernandes, Luís Gomes,</a:t>
                      </a:r>
                      <a:endParaRPr sz="900">
                        <a:solidFill>
                          <a:schemeClr val="dk1"/>
                        </a:solidFill>
                      </a:endParaRPr>
                    </a:p>
                    <a:p>
                      <a:pPr marL="0" lvl="0" indent="0" algn="just" rtl="0">
                        <a:spcBef>
                          <a:spcPts val="0"/>
                        </a:spcBef>
                        <a:spcAft>
                          <a:spcPts val="0"/>
                        </a:spcAft>
                        <a:buClr>
                          <a:schemeClr val="dk1"/>
                        </a:buClr>
                        <a:buSzPts val="1100"/>
                        <a:buFont typeface="Arial"/>
                        <a:buNone/>
                      </a:pPr>
                      <a:r>
                        <a:rPr lang="pt-BR" sz="900">
                          <a:solidFill>
                            <a:schemeClr val="dk1"/>
                          </a:solidFill>
                        </a:rPr>
                        <a:t>Major Sales, Paraná, Pilões, Portalegre, Taboleiro Grande,</a:t>
                      </a:r>
                      <a:endParaRPr sz="900">
                        <a:solidFill>
                          <a:schemeClr val="dk1"/>
                        </a:solidFill>
                      </a:endParaRPr>
                    </a:p>
                    <a:p>
                      <a:pPr marL="0" lvl="0" indent="0" algn="just" rtl="0">
                        <a:spcBef>
                          <a:spcPts val="0"/>
                        </a:spcBef>
                        <a:spcAft>
                          <a:spcPts val="0"/>
                        </a:spcAft>
                        <a:buClr>
                          <a:schemeClr val="dk1"/>
                        </a:buClr>
                        <a:buSzPts val="1100"/>
                        <a:buFont typeface="Arial"/>
                        <a:buNone/>
                      </a:pPr>
                      <a:r>
                        <a:rPr lang="pt-BR" sz="900">
                          <a:solidFill>
                            <a:schemeClr val="dk1"/>
                          </a:solidFill>
                        </a:rPr>
                        <a:t>Tenente Ananias, Riacho de Santana, Rodolfo Fernandes,</a:t>
                      </a:r>
                      <a:endParaRPr sz="900">
                        <a:solidFill>
                          <a:schemeClr val="dk1"/>
                        </a:solidFill>
                      </a:endParaRPr>
                    </a:p>
                    <a:p>
                      <a:pPr marL="0" lvl="0" indent="0" algn="just" rtl="0">
                        <a:spcBef>
                          <a:spcPts val="0"/>
                        </a:spcBef>
                        <a:spcAft>
                          <a:spcPts val="0"/>
                        </a:spcAft>
                        <a:buClr>
                          <a:schemeClr val="dk1"/>
                        </a:buClr>
                        <a:buSzPts val="1100"/>
                        <a:buFont typeface="Arial"/>
                        <a:buNone/>
                      </a:pPr>
                      <a:r>
                        <a:rPr lang="pt-BR" sz="900">
                          <a:solidFill>
                            <a:schemeClr val="dk1"/>
                          </a:solidFill>
                        </a:rPr>
                        <a:t>José da Penha, Itaú, Marcelino Vieira, Doutor Severiano, São</a:t>
                      </a:r>
                      <a:endParaRPr sz="900">
                        <a:solidFill>
                          <a:schemeClr val="dk1"/>
                        </a:solidFill>
                      </a:endParaRPr>
                    </a:p>
                    <a:p>
                      <a:pPr marL="0" lvl="0" indent="0" algn="just" rtl="0">
                        <a:spcBef>
                          <a:spcPts val="0"/>
                        </a:spcBef>
                        <a:spcAft>
                          <a:spcPts val="0"/>
                        </a:spcAft>
                        <a:buClr>
                          <a:schemeClr val="dk1"/>
                        </a:buClr>
                        <a:buSzPts val="1100"/>
                        <a:buFont typeface="Arial"/>
                        <a:buNone/>
                      </a:pPr>
                      <a:r>
                        <a:rPr lang="pt-BR" sz="900">
                          <a:solidFill>
                            <a:schemeClr val="dk1"/>
                          </a:solidFill>
                        </a:rPr>
                        <a:t>Francisco do Oeste, Serrinha dos Pintos, Severiano Melo.</a:t>
                      </a:r>
                      <a:endParaRPr sz="900">
                        <a:solidFill>
                          <a:schemeClr val="dk1"/>
                        </a:solidFill>
                      </a:endParaRPr>
                    </a:p>
                    <a:p>
                      <a:pPr marL="0" lvl="0" indent="0" algn="just" rtl="0">
                        <a:spcBef>
                          <a:spcPts val="0"/>
                        </a:spcBef>
                        <a:spcAft>
                          <a:spcPts val="0"/>
                        </a:spcAft>
                        <a:buNone/>
                      </a:pPr>
                      <a:endParaRPr sz="900">
                        <a:solidFill>
                          <a:schemeClr val="dk1"/>
                        </a:solidFill>
                      </a:endParaRPr>
                    </a:p>
                  </a:txBody>
                  <a:tcPr marL="63500" marR="63500" marT="63500" marB="63500" anchor="ctr">
                    <a:lnT w="6350" cap="flat" cmpd="sng">
                      <a:solidFill>
                        <a:srgbClr val="000000"/>
                      </a:solidFill>
                      <a:prstDash val="solid"/>
                      <a:round/>
                      <a:headEnd type="none" w="sm" len="sm"/>
                      <a:tailEnd type="none" w="sm" len="sm"/>
                    </a:lnT>
                    <a:solidFill>
                      <a:srgbClr val="FFF2CC"/>
                    </a:solidFill>
                  </a:tcPr>
                </a:tc>
              </a:tr>
              <a:tr h="0">
                <a:tc>
                  <a:txBody>
                    <a:bodyPr/>
                    <a:lstStyle/>
                    <a:p>
                      <a:pPr marL="0" lvl="0" indent="0" algn="ctr" rtl="0">
                        <a:spcBef>
                          <a:spcPts val="0"/>
                        </a:spcBef>
                        <a:spcAft>
                          <a:spcPts val="0"/>
                        </a:spcAft>
                        <a:buNone/>
                      </a:pPr>
                      <a:r>
                        <a:rPr lang="pt-BR" sz="900" b="1"/>
                        <a:t>São Miguel/RN</a:t>
                      </a:r>
                      <a:endParaRPr sz="900" b="1"/>
                    </a:p>
                  </a:txBody>
                  <a:tcPr marL="63500" marR="63500" marT="63500" marB="63500" anchor="ctr">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666666"/>
                      </a:solidFill>
                      <a:prstDash val="solid"/>
                      <a:round/>
                      <a:headEnd type="none" w="sm" len="sm"/>
                      <a:tailEnd type="none" w="sm" len="sm"/>
                    </a:lnL>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3728358 </a:t>
                      </a:r>
                      <a:endParaRPr sz="900"/>
                    </a:p>
                  </a:txBody>
                  <a:tcPr marL="63500" marR="63500" marT="63500" marB="63500" anchor="ctr">
                    <a:lnL w="6350" cap="flat" cmpd="sng">
                      <a:solidFill>
                        <a:srgbClr val="666666"/>
                      </a:solidFill>
                      <a:prstDash val="solid"/>
                      <a:round/>
                      <a:headEnd type="none" w="sm" len="sm"/>
                      <a:tailEnd type="none" w="sm" len="sm"/>
                    </a:lnL>
                    <a:solidFill>
                      <a:srgbClr val="FFF2CC"/>
                    </a:solidFill>
                  </a:tcPr>
                </a:tc>
                <a:tc>
                  <a:txBody>
                    <a:bodyPr/>
                    <a:lstStyle/>
                    <a:p>
                      <a:pPr marL="0" lvl="0" indent="0" algn="just" rtl="0">
                        <a:spcBef>
                          <a:spcPts val="0"/>
                        </a:spcBef>
                        <a:spcAft>
                          <a:spcPts val="0"/>
                        </a:spcAft>
                        <a:buClr>
                          <a:schemeClr val="dk1"/>
                        </a:buClr>
                        <a:buSzPts val="1100"/>
                        <a:buFont typeface="Arial"/>
                        <a:buNone/>
                      </a:pPr>
                      <a:r>
                        <a:rPr lang="pt-BR" sz="900"/>
                        <a:t>Coronel João Pessoa, Venha-Ver</a:t>
                      </a:r>
                      <a:endParaRPr sz="900"/>
                    </a:p>
                    <a:p>
                      <a:pPr marL="0" lvl="0" indent="0" algn="just" rtl="0">
                        <a:spcBef>
                          <a:spcPts val="0"/>
                        </a:spcBef>
                        <a:spcAft>
                          <a:spcPts val="0"/>
                        </a:spcAft>
                        <a:buNone/>
                      </a:pPr>
                      <a:endParaRPr sz="9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900" b="1"/>
                        <a:t>Patu/RN</a:t>
                      </a:r>
                      <a:endParaRPr sz="900" b="1"/>
                    </a:p>
                  </a:txBody>
                  <a:tcPr marL="63500" marR="63500" marT="63500" marB="63500" anchor="ctr">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666666"/>
                      </a:solidFill>
                      <a:prstDash val="solid"/>
                      <a:round/>
                      <a:headEnd type="none" w="sm" len="sm"/>
                      <a:tailEnd type="none" w="sm" len="sm"/>
                    </a:lnL>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6803857 </a:t>
                      </a:r>
                      <a:endParaRPr sz="900"/>
                    </a:p>
                  </a:txBody>
                  <a:tcPr marL="63500" marR="63500" marT="63500" marB="63500" anchor="ctr">
                    <a:lnL w="6350" cap="flat" cmpd="sng">
                      <a:solidFill>
                        <a:srgbClr val="666666"/>
                      </a:solidFill>
                      <a:prstDash val="solid"/>
                      <a:round/>
                      <a:headEnd type="none" w="sm" len="sm"/>
                      <a:tailEnd type="none" w="sm" len="sm"/>
                    </a:lnL>
                    <a:solidFill>
                      <a:srgbClr val="FFF2CC"/>
                    </a:solidFill>
                  </a:tcPr>
                </a:tc>
                <a:tc>
                  <a:txBody>
                    <a:bodyPr/>
                    <a:lstStyle/>
                    <a:p>
                      <a:pPr marL="0" lvl="0" indent="0" algn="just" rtl="0">
                        <a:spcBef>
                          <a:spcPts val="0"/>
                        </a:spcBef>
                        <a:spcAft>
                          <a:spcPts val="0"/>
                        </a:spcAft>
                        <a:buNone/>
                      </a:pPr>
                      <a:r>
                        <a:rPr lang="pt-BR" sz="900"/>
                        <a:t>Messias Targino</a:t>
                      </a:r>
                      <a:endParaRPr sz="9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900" b="1"/>
                        <a:t>Umarizal/RN</a:t>
                      </a:r>
                      <a:endParaRPr sz="900" b="1"/>
                    </a:p>
                  </a:txBody>
                  <a:tcPr marL="63500" marR="63500" marT="63500" marB="63500" anchor="ctr">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666666"/>
                      </a:solidFill>
                      <a:prstDash val="solid"/>
                      <a:round/>
                      <a:headEnd type="none" w="sm" len="sm"/>
                      <a:tailEnd type="none" w="sm" len="sm"/>
                    </a:lnL>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7970331</a:t>
                      </a:r>
                      <a:endParaRPr sz="900"/>
                    </a:p>
                  </a:txBody>
                  <a:tcPr marL="63500" marR="63500" marT="63500" marB="63500" anchor="ctr">
                    <a:lnL w="6350" cap="flat" cmpd="sng">
                      <a:solidFill>
                        <a:srgbClr val="666666"/>
                      </a:solidFill>
                      <a:prstDash val="solid"/>
                      <a:round/>
                      <a:headEnd type="none" w="sm" len="sm"/>
                      <a:tailEnd type="none" w="sm" len="sm"/>
                    </a:lnL>
                    <a:solidFill>
                      <a:srgbClr val="FFF2CC"/>
                    </a:solidFill>
                  </a:tcPr>
                </a:tc>
                <a:tc>
                  <a:txBody>
                    <a:bodyPr/>
                    <a:lstStyle/>
                    <a:p>
                      <a:pPr marL="0" lvl="0" indent="0" algn="just" rtl="0">
                        <a:spcBef>
                          <a:spcPts val="0"/>
                        </a:spcBef>
                        <a:spcAft>
                          <a:spcPts val="0"/>
                        </a:spcAft>
                        <a:buClr>
                          <a:schemeClr val="dk1"/>
                        </a:buClr>
                        <a:buSzPts val="1100"/>
                        <a:buFont typeface="Arial"/>
                        <a:buNone/>
                      </a:pPr>
                      <a:r>
                        <a:rPr lang="pt-BR" sz="900"/>
                        <a:t>Riacho da Cruz, Viçosa e Olho D’água dos Borges</a:t>
                      </a:r>
                      <a:endParaRPr sz="900"/>
                    </a:p>
                    <a:p>
                      <a:pPr marL="0" lvl="0" indent="0" algn="just" rtl="0">
                        <a:spcBef>
                          <a:spcPts val="0"/>
                        </a:spcBef>
                        <a:spcAft>
                          <a:spcPts val="0"/>
                        </a:spcAft>
                        <a:buNone/>
                      </a:pPr>
                      <a:endParaRPr sz="9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900" b="1"/>
                        <a:t>Frutuoso Gomes/RN</a:t>
                      </a:r>
                      <a:endParaRPr sz="900" b="1"/>
                    </a:p>
                  </a:txBody>
                  <a:tcPr marL="63500" marR="63500" marT="63500" marB="63500" anchor="ctr">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666666"/>
                      </a:solidFill>
                      <a:prstDash val="solid"/>
                      <a:round/>
                      <a:headEnd type="none" w="sm" len="sm"/>
                      <a:tailEnd type="none" w="sm" len="sm"/>
                    </a:lnL>
                    <a:lnR w="6350" cap="flat" cmpd="sng">
                      <a:solidFill>
                        <a:srgbClr val="666666"/>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0491527</a:t>
                      </a:r>
                      <a:endParaRPr sz="900"/>
                    </a:p>
                  </a:txBody>
                  <a:tcPr marL="63500" marR="63500" marT="63500" marB="63500" anchor="ctr">
                    <a:lnL w="6350" cap="flat" cmpd="sng">
                      <a:solidFill>
                        <a:srgbClr val="666666"/>
                      </a:solidFill>
                      <a:prstDash val="solid"/>
                      <a:round/>
                      <a:headEnd type="none" w="sm" len="sm"/>
                      <a:tailEnd type="none" w="sm" len="sm"/>
                    </a:lnL>
                    <a:solidFill>
                      <a:srgbClr val="FFF2CC"/>
                    </a:solidFill>
                  </a:tcPr>
                </a:tc>
                <a:tc>
                  <a:txBody>
                    <a:bodyPr/>
                    <a:lstStyle/>
                    <a:p>
                      <a:pPr marL="0" lvl="0" indent="0" algn="just" rtl="0">
                        <a:spcBef>
                          <a:spcPts val="0"/>
                        </a:spcBef>
                        <a:spcAft>
                          <a:spcPts val="0"/>
                        </a:spcAft>
                        <a:buClr>
                          <a:schemeClr val="dk1"/>
                        </a:buClr>
                        <a:buSzPts val="1100"/>
                        <a:buFont typeface="Arial"/>
                        <a:buNone/>
                      </a:pPr>
                      <a:r>
                        <a:rPr lang="pt-BR" sz="900"/>
                        <a:t>Lucrécia, Almino Afonso e Rafael Godeiro</a:t>
                      </a:r>
                      <a:endParaRPr sz="900"/>
                    </a:p>
                    <a:p>
                      <a:pPr marL="0" lvl="0" indent="0" algn="just" rtl="0">
                        <a:spcBef>
                          <a:spcPts val="0"/>
                        </a:spcBef>
                        <a:spcAft>
                          <a:spcPts val="0"/>
                        </a:spcAft>
                        <a:buNone/>
                      </a:pPr>
                      <a:endParaRPr sz="900"/>
                    </a:p>
                  </a:txBody>
                  <a:tcPr marL="63500" marR="63500" marT="63500" marB="63500" anchor="ctr">
                    <a:solidFill>
                      <a:srgbClr val="FFF2CC"/>
                    </a:solidFill>
                  </a:tcPr>
                </a:tc>
              </a:tr>
            </a:tbl>
          </a:graphicData>
        </a:graphic>
      </p:graphicFrame>
      <p:sp>
        <p:nvSpPr>
          <p:cNvPr id="823" name="Google Shape;823;p42"/>
          <p:cNvSpPr txBox="1"/>
          <p:nvPr/>
        </p:nvSpPr>
        <p:spPr>
          <a:xfrm>
            <a:off x="277875" y="250500"/>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6ª REGIÃO DE SAÚDE</a:t>
            </a:r>
            <a:endParaRPr sz="3700" b="1" i="0" u="none" strike="noStrike" cap="none">
              <a:solidFill>
                <a:srgbClr val="3E0952"/>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43"/>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9" name="Google Shape;829;p43"/>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830" name="Google Shape;830;p43"/>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831" name="Google Shape;831;p43"/>
          <p:cNvSpPr txBox="1"/>
          <p:nvPr/>
        </p:nvSpPr>
        <p:spPr>
          <a:xfrm>
            <a:off x="233525" y="231750"/>
            <a:ext cx="8660400" cy="8466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1100" b="1">
                <a:solidFill>
                  <a:srgbClr val="BF3B6D"/>
                </a:solidFill>
                <a:latin typeface="Montserrat"/>
                <a:ea typeface="Montserrat"/>
                <a:cs typeface="Montserrat"/>
                <a:sym typeface="Montserrat"/>
              </a:rPr>
              <a:t>PLANO DE REGIONALIZAÇÃO DA RAPS DA 6ª REGIÃO DE SAÚDE</a:t>
            </a:r>
            <a:r>
              <a:rPr lang="pt-BR" sz="2000" b="1">
                <a:solidFill>
                  <a:srgbClr val="BF3B6D"/>
                </a:solidFill>
                <a:latin typeface="Montserrat"/>
                <a:ea typeface="Montserrat"/>
                <a:cs typeface="Montserrat"/>
                <a:sym typeface="Montserrat"/>
              </a:rPr>
              <a:t> </a:t>
            </a:r>
            <a:r>
              <a:rPr lang="pt-BR" sz="1600" b="1">
                <a:solidFill>
                  <a:srgbClr val="BF3B6D"/>
                </a:solidFill>
                <a:latin typeface="Montserrat"/>
                <a:ea typeface="Montserrat"/>
                <a:cs typeface="Montserrat"/>
                <a:sym typeface="Montserrat"/>
              </a:rPr>
              <a:t>CIR 05/2024 CIB 1955/2025</a:t>
            </a:r>
            <a:endParaRPr sz="1600" b="1">
              <a:solidFill>
                <a:srgbClr val="BF3B6D"/>
              </a:solidFill>
              <a:latin typeface="Montserrat"/>
              <a:ea typeface="Montserrat"/>
              <a:cs typeface="Montserrat"/>
              <a:sym typeface="Montserrat"/>
            </a:endParaRPr>
          </a:p>
          <a:p>
            <a:pPr marL="0" marR="0" lvl="0" indent="0" algn="l" rtl="0">
              <a:lnSpc>
                <a:spcPct val="175000"/>
              </a:lnSpc>
              <a:spcBef>
                <a:spcPts val="0"/>
              </a:spcBef>
              <a:spcAft>
                <a:spcPts val="0"/>
              </a:spcAft>
              <a:buClr>
                <a:srgbClr val="000000"/>
              </a:buClr>
              <a:buSzPts val="2800"/>
              <a:buFont typeface="Arial"/>
              <a:buNone/>
            </a:pPr>
            <a:endParaRPr sz="2000" b="1">
              <a:solidFill>
                <a:srgbClr val="BF3B6D"/>
              </a:solidFill>
              <a:latin typeface="Montserrat"/>
              <a:ea typeface="Montserrat"/>
              <a:cs typeface="Montserrat"/>
              <a:sym typeface="Montserrat"/>
            </a:endParaRPr>
          </a:p>
        </p:txBody>
      </p:sp>
      <p:sp>
        <p:nvSpPr>
          <p:cNvPr id="832" name="Google Shape;832;p43"/>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833" name="Google Shape;833;p43"/>
          <p:cNvGraphicFramePr/>
          <p:nvPr/>
        </p:nvGraphicFramePr>
        <p:xfrm>
          <a:off x="174600" y="654563"/>
          <a:ext cx="8719325" cy="4472431"/>
        </p:xfrm>
        <a:graphic>
          <a:graphicData uri="http://schemas.openxmlformats.org/drawingml/2006/table">
            <a:tbl>
              <a:tblPr>
                <a:noFill/>
                <a:tableStyleId>{9625997A-2233-4DBB-B0FB-0D81867FBE20}</a:tableStyleId>
              </a:tblPr>
              <a:tblGrid>
                <a:gridCol w="1389100"/>
                <a:gridCol w="2444775"/>
                <a:gridCol w="974525"/>
                <a:gridCol w="3910925"/>
              </a:tblGrid>
              <a:tr h="328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rowSpan="2">
                  <a:txBody>
                    <a:bodyPr/>
                    <a:lstStyle/>
                    <a:p>
                      <a:pPr marL="0" lvl="0" indent="0" algn="l" rtl="0">
                        <a:spcBef>
                          <a:spcPts val="0"/>
                        </a:spcBef>
                        <a:spcAft>
                          <a:spcPts val="0"/>
                        </a:spcAft>
                        <a:buNone/>
                      </a:pPr>
                      <a:r>
                        <a:rPr lang="pt-BR" sz="900"/>
                        <a:t>Alexandria</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CAPS I</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900"/>
                        <a:t>Antônio Martins, João Dias, Marcelino Vieira, Paraná, Pilões e Tenente Ananias </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900">
                          <a:solidFill>
                            <a:schemeClr val="dk1"/>
                          </a:solidFill>
                        </a:rPr>
                        <a:t>CAPS IA</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Clr>
                          <a:schemeClr val="dk1"/>
                        </a:buClr>
                        <a:buSzPts val="1100"/>
                        <a:buFont typeface="Arial"/>
                        <a:buNone/>
                      </a:pPr>
                      <a:r>
                        <a:rPr lang="pt-BR" sz="900">
                          <a:solidFill>
                            <a:schemeClr val="dk1"/>
                          </a:solidFill>
                        </a:rPr>
                        <a:t>Água Nova, Antônio Martins, Coronel João Pessoa, Dr. Severiano, Encanto, José da Penha, João Dias, Major Sales, Luiz Gomes, Marcelino Vieira, Pau dos Ferros, Paraná, Pilões, Rafael Fernandes, Riacho de Santana, São Miguel, Tenente Ananias e Venha Ver.</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sz="900"/>
                        <a:t>Almino Afonso</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CAPS IA</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900"/>
                        <a:t>Severiano Melo, Rodolfo Fernandes, São Francisco do Oeste, Francisco Dantas, Taboleiro Grande, Itaú, Riacho da Cruz, Viçosa, Portalegre, Serrinha dos Pintos, Martins, Umarizal, Patu, Lucrécia, Frutuoso Gomes, Almino Afonso, Rafael Godeiro e Olho D’água dos Borges</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sz="900"/>
                        <a:t>Patu</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Qualificação CAPS I para CAPS III</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900"/>
                        <a:t>Regional</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02200">
                <a:tc rowSpan="3">
                  <a:txBody>
                    <a:bodyPr/>
                    <a:lstStyle/>
                    <a:p>
                      <a:pPr marL="0" lvl="0" indent="0" algn="l" rtl="0">
                        <a:spcBef>
                          <a:spcPts val="0"/>
                        </a:spcBef>
                        <a:spcAft>
                          <a:spcPts val="0"/>
                        </a:spcAft>
                        <a:buNone/>
                      </a:pPr>
                      <a:r>
                        <a:rPr lang="pt-BR" sz="900"/>
                        <a:t>Pau dos Ferros</a:t>
                      </a:r>
                      <a:endParaRPr sz="9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CAPS AD</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900"/>
                        <a:t>Água Nova, Dr. Severiano, Encanto, Francisco Dantas, José da Penha, Luiz Gomes, Major Sales, Rafael Fernandes, Riacho de Santana, Rodolfo Fernandes, Severiano Melo, São Francisco do Oeste, Serrinha dos Pintos</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900"/>
                        <a:t>UA</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98918"/>
                        </a:lnSpc>
                        <a:spcBef>
                          <a:spcPts val="490"/>
                        </a:spcBef>
                        <a:spcAft>
                          <a:spcPts val="0"/>
                        </a:spcAft>
                        <a:buClr>
                          <a:schemeClr val="dk1"/>
                        </a:buClr>
                        <a:buSzPts val="1100"/>
                        <a:buFont typeface="Arial"/>
                        <a:buNone/>
                      </a:pPr>
                      <a:r>
                        <a:rPr lang="pt-BR" sz="922">
                          <a:solidFill>
                            <a:schemeClr val="dk1"/>
                          </a:solidFill>
                        </a:rPr>
                        <a:t>Água Nova/RN, Dr. Severiano/RN, Encanto/RN, Francisco Dantas/RN, José da Penha/RN, Luiz Gomes/RN, Major Sales/RN, Rafael Fernandes/RN, Riacho de Santana/RN, Rodolfo Fernandes/RN, São Francisco do Oeste/RN, Severiano Melo/RN e Serrinha dos Pintos/RN</a:t>
                      </a:r>
                      <a:endParaRPr sz="5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vMerge="1">
                  <a:txBody>
                    <a:bodyPr/>
                    <a:lstStyle/>
                    <a:p>
                      <a:endParaRPr lang="pt-BR"/>
                    </a:p>
                  </a:txBody>
                  <a:tcPr/>
                </a:tc>
                <a:tc>
                  <a:txBody>
                    <a:bodyPr/>
                    <a:lstStyle/>
                    <a:p>
                      <a:pPr marL="0" lvl="0" indent="0" algn="l" rtl="0">
                        <a:spcBef>
                          <a:spcPts val="0"/>
                        </a:spcBef>
                        <a:spcAft>
                          <a:spcPts val="0"/>
                        </a:spcAft>
                        <a:buNone/>
                      </a:pPr>
                      <a:r>
                        <a:rPr lang="pt-BR" sz="900"/>
                        <a:t>Leitos de Saúde Mental</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08</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900"/>
                        <a:t>Regional</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sz="900"/>
                        <a:t>Portalegre</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900"/>
                        <a:t>CAPS I</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900"/>
                        <a:t>01</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900"/>
                        <a:t>Taboleiro Grande, Itaú, Riacho da Cruz e Viçosa</a:t>
                      </a:r>
                      <a:endParaRPr sz="9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19"/>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102" name="Google Shape;102;p19"/>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103" name="Google Shape;103;p19"/>
          <p:cNvSpPr txBox="1"/>
          <p:nvPr/>
        </p:nvSpPr>
        <p:spPr>
          <a:xfrm>
            <a:off x="241800" y="1311700"/>
            <a:ext cx="8660400" cy="1058100"/>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500" b="1">
                <a:solidFill>
                  <a:srgbClr val="BF3B6D"/>
                </a:solidFill>
                <a:latin typeface="Montserrat"/>
                <a:ea typeface="Montserrat"/>
                <a:cs typeface="Montserrat"/>
                <a:sym typeface="Montserrat"/>
              </a:rPr>
              <a:t>PROPOSTA DE AMPLIAÇÃO DA RAPS POR REGIÃO DE SAÚDE</a:t>
            </a:r>
            <a:endParaRPr sz="4200" b="1" i="0" u="none" strike="noStrike" cap="none">
              <a:solidFill>
                <a:srgbClr val="3E0952"/>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44"/>
          <p:cNvSpPr/>
          <p:nvPr/>
        </p:nvSpPr>
        <p:spPr>
          <a:xfrm>
            <a:off x="3163888" y="878681"/>
            <a:ext cx="5734200" cy="2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9" name="Google Shape;839;p44"/>
          <p:cNvSpPr/>
          <p:nvPr/>
        </p:nvSpPr>
        <p:spPr>
          <a:xfrm>
            <a:off x="7227888" y="1565672"/>
            <a:ext cx="1905000" cy="15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0" name="Google Shape;840;p44"/>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1" name="Google Shape;841;p44"/>
          <p:cNvSpPr/>
          <p:nvPr/>
        </p:nvSpPr>
        <p:spPr>
          <a:xfrm>
            <a:off x="7227888" y="1565672"/>
            <a:ext cx="1905000" cy="15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2" name="Google Shape;842;p44"/>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3" name="Google Shape;843;p44"/>
          <p:cNvSpPr/>
          <p:nvPr/>
        </p:nvSpPr>
        <p:spPr>
          <a:xfrm>
            <a:off x="6819900" y="2802731"/>
            <a:ext cx="2503500" cy="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44"/>
          <p:cNvSpPr/>
          <p:nvPr/>
        </p:nvSpPr>
        <p:spPr>
          <a:xfrm>
            <a:off x="6819900" y="2802731"/>
            <a:ext cx="2503500" cy="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5" name="Google Shape;845;p44"/>
          <p:cNvSpPr/>
          <p:nvPr/>
        </p:nvSpPr>
        <p:spPr>
          <a:xfrm>
            <a:off x="6819900" y="2802731"/>
            <a:ext cx="2503500" cy="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6" name="Google Shape;846;p44"/>
          <p:cNvSpPr/>
          <p:nvPr/>
        </p:nvSpPr>
        <p:spPr>
          <a:xfrm>
            <a:off x="6819900" y="2802731"/>
            <a:ext cx="2503500" cy="6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7" name="Google Shape;847;p44"/>
          <p:cNvSpPr/>
          <p:nvPr/>
        </p:nvSpPr>
        <p:spPr>
          <a:xfrm>
            <a:off x="6670675" y="2272904"/>
            <a:ext cx="1824000" cy="18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44"/>
          <p:cNvSpPr/>
          <p:nvPr/>
        </p:nvSpPr>
        <p:spPr>
          <a:xfrm>
            <a:off x="5161497" y="1967131"/>
            <a:ext cx="2365375" cy="954881"/>
          </a:xfrm>
          <a:custGeom>
            <a:avLst/>
            <a:gdLst/>
            <a:ahLst/>
            <a:cxnLst/>
            <a:rect l="l" t="t" r="r" b="b"/>
            <a:pathLst>
              <a:path w="241" h="153" extrusionOk="0">
                <a:moveTo>
                  <a:pt x="213" y="153"/>
                </a:moveTo>
                <a:lnTo>
                  <a:pt x="203" y="143"/>
                </a:lnTo>
                <a:lnTo>
                  <a:pt x="194" y="143"/>
                </a:lnTo>
                <a:lnTo>
                  <a:pt x="186" y="143"/>
                </a:lnTo>
                <a:lnTo>
                  <a:pt x="175" y="143"/>
                </a:lnTo>
                <a:lnTo>
                  <a:pt x="167" y="153"/>
                </a:lnTo>
                <a:lnTo>
                  <a:pt x="93" y="153"/>
                </a:lnTo>
                <a:lnTo>
                  <a:pt x="55" y="153"/>
                </a:lnTo>
                <a:lnTo>
                  <a:pt x="46" y="143"/>
                </a:lnTo>
                <a:lnTo>
                  <a:pt x="37" y="143"/>
                </a:lnTo>
                <a:lnTo>
                  <a:pt x="27" y="143"/>
                </a:lnTo>
                <a:lnTo>
                  <a:pt x="9" y="132"/>
                </a:lnTo>
                <a:lnTo>
                  <a:pt x="0" y="132"/>
                </a:lnTo>
                <a:lnTo>
                  <a:pt x="0" y="143"/>
                </a:lnTo>
                <a:lnTo>
                  <a:pt x="0" y="132"/>
                </a:lnTo>
                <a:lnTo>
                  <a:pt x="9" y="123"/>
                </a:lnTo>
                <a:lnTo>
                  <a:pt x="18" y="112"/>
                </a:lnTo>
                <a:lnTo>
                  <a:pt x="18" y="92"/>
                </a:lnTo>
                <a:lnTo>
                  <a:pt x="27" y="82"/>
                </a:lnTo>
                <a:lnTo>
                  <a:pt x="37" y="62"/>
                </a:lnTo>
                <a:lnTo>
                  <a:pt x="55" y="31"/>
                </a:lnTo>
                <a:lnTo>
                  <a:pt x="64" y="31"/>
                </a:lnTo>
                <a:lnTo>
                  <a:pt x="73" y="31"/>
                </a:lnTo>
                <a:lnTo>
                  <a:pt x="83" y="31"/>
                </a:lnTo>
                <a:lnTo>
                  <a:pt x="93" y="31"/>
                </a:lnTo>
                <a:lnTo>
                  <a:pt x="102" y="31"/>
                </a:lnTo>
                <a:lnTo>
                  <a:pt x="111" y="31"/>
                </a:lnTo>
                <a:lnTo>
                  <a:pt x="120" y="21"/>
                </a:lnTo>
                <a:lnTo>
                  <a:pt x="130" y="21"/>
                </a:lnTo>
                <a:lnTo>
                  <a:pt x="139" y="31"/>
                </a:lnTo>
                <a:lnTo>
                  <a:pt x="148" y="31"/>
                </a:lnTo>
                <a:lnTo>
                  <a:pt x="158" y="31"/>
                </a:lnTo>
                <a:lnTo>
                  <a:pt x="167" y="31"/>
                </a:lnTo>
                <a:lnTo>
                  <a:pt x="175" y="31"/>
                </a:lnTo>
                <a:lnTo>
                  <a:pt x="186" y="31"/>
                </a:lnTo>
                <a:lnTo>
                  <a:pt x="194" y="31"/>
                </a:lnTo>
                <a:lnTo>
                  <a:pt x="203" y="21"/>
                </a:lnTo>
                <a:lnTo>
                  <a:pt x="203" y="10"/>
                </a:lnTo>
                <a:lnTo>
                  <a:pt x="213" y="10"/>
                </a:lnTo>
                <a:lnTo>
                  <a:pt x="213" y="0"/>
                </a:lnTo>
                <a:lnTo>
                  <a:pt x="213" y="10"/>
                </a:lnTo>
                <a:lnTo>
                  <a:pt x="213" y="21"/>
                </a:lnTo>
                <a:lnTo>
                  <a:pt x="203" y="21"/>
                </a:lnTo>
                <a:lnTo>
                  <a:pt x="203" y="31"/>
                </a:lnTo>
                <a:lnTo>
                  <a:pt x="194" y="41"/>
                </a:lnTo>
                <a:lnTo>
                  <a:pt x="203" y="41"/>
                </a:lnTo>
                <a:lnTo>
                  <a:pt x="203" y="52"/>
                </a:lnTo>
                <a:lnTo>
                  <a:pt x="203" y="62"/>
                </a:lnTo>
                <a:lnTo>
                  <a:pt x="213" y="62"/>
                </a:lnTo>
                <a:lnTo>
                  <a:pt x="223" y="62"/>
                </a:lnTo>
                <a:lnTo>
                  <a:pt x="232" y="72"/>
                </a:lnTo>
                <a:lnTo>
                  <a:pt x="241" y="72"/>
                </a:lnTo>
                <a:lnTo>
                  <a:pt x="241" y="82"/>
                </a:lnTo>
                <a:lnTo>
                  <a:pt x="241" y="92"/>
                </a:lnTo>
                <a:lnTo>
                  <a:pt x="241" y="101"/>
                </a:lnTo>
                <a:lnTo>
                  <a:pt x="232" y="112"/>
                </a:lnTo>
                <a:lnTo>
                  <a:pt x="223" y="112"/>
                </a:lnTo>
                <a:lnTo>
                  <a:pt x="213" y="123"/>
                </a:lnTo>
                <a:lnTo>
                  <a:pt x="213" y="132"/>
                </a:lnTo>
                <a:lnTo>
                  <a:pt x="213" y="143"/>
                </a:lnTo>
                <a:lnTo>
                  <a:pt x="213" y="153"/>
                </a:lnTo>
                <a:close/>
              </a:path>
            </a:pathLst>
          </a:custGeom>
          <a:solidFill>
            <a:srgbClr val="C2D5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9" name="Google Shape;849;p44"/>
          <p:cNvSpPr/>
          <p:nvPr/>
        </p:nvSpPr>
        <p:spPr>
          <a:xfrm>
            <a:off x="6947693" y="2895786"/>
            <a:ext cx="1992312" cy="948928"/>
          </a:xfrm>
          <a:custGeom>
            <a:avLst/>
            <a:gdLst/>
            <a:ahLst/>
            <a:cxnLst/>
            <a:rect l="l" t="t" r="r" b="b"/>
            <a:pathLst>
              <a:path w="203" h="152" extrusionOk="0">
                <a:moveTo>
                  <a:pt x="74" y="101"/>
                </a:moveTo>
                <a:lnTo>
                  <a:pt x="65" y="122"/>
                </a:lnTo>
                <a:lnTo>
                  <a:pt x="54" y="122"/>
                </a:lnTo>
                <a:lnTo>
                  <a:pt x="46" y="122"/>
                </a:lnTo>
                <a:lnTo>
                  <a:pt x="36" y="122"/>
                </a:lnTo>
                <a:lnTo>
                  <a:pt x="28" y="122"/>
                </a:lnTo>
                <a:lnTo>
                  <a:pt x="18" y="122"/>
                </a:lnTo>
                <a:lnTo>
                  <a:pt x="9" y="122"/>
                </a:lnTo>
                <a:lnTo>
                  <a:pt x="0" y="122"/>
                </a:lnTo>
                <a:lnTo>
                  <a:pt x="0" y="132"/>
                </a:lnTo>
                <a:lnTo>
                  <a:pt x="0" y="82"/>
                </a:lnTo>
                <a:lnTo>
                  <a:pt x="9" y="51"/>
                </a:lnTo>
                <a:lnTo>
                  <a:pt x="28" y="0"/>
                </a:lnTo>
                <a:lnTo>
                  <a:pt x="111" y="51"/>
                </a:lnTo>
                <a:lnTo>
                  <a:pt x="167" y="70"/>
                </a:lnTo>
                <a:lnTo>
                  <a:pt x="167" y="82"/>
                </a:lnTo>
                <a:lnTo>
                  <a:pt x="167" y="91"/>
                </a:lnTo>
                <a:lnTo>
                  <a:pt x="167" y="101"/>
                </a:lnTo>
                <a:lnTo>
                  <a:pt x="167" y="112"/>
                </a:lnTo>
                <a:lnTo>
                  <a:pt x="167" y="122"/>
                </a:lnTo>
                <a:lnTo>
                  <a:pt x="167" y="132"/>
                </a:lnTo>
                <a:lnTo>
                  <a:pt x="176" y="132"/>
                </a:lnTo>
                <a:lnTo>
                  <a:pt x="185" y="132"/>
                </a:lnTo>
                <a:lnTo>
                  <a:pt x="194" y="142"/>
                </a:lnTo>
                <a:lnTo>
                  <a:pt x="194" y="152"/>
                </a:lnTo>
                <a:lnTo>
                  <a:pt x="203" y="152"/>
                </a:lnTo>
                <a:lnTo>
                  <a:pt x="194" y="152"/>
                </a:lnTo>
                <a:lnTo>
                  <a:pt x="185" y="152"/>
                </a:lnTo>
                <a:lnTo>
                  <a:pt x="185" y="142"/>
                </a:lnTo>
                <a:lnTo>
                  <a:pt x="176" y="142"/>
                </a:lnTo>
                <a:lnTo>
                  <a:pt x="167" y="132"/>
                </a:lnTo>
                <a:lnTo>
                  <a:pt x="167" y="122"/>
                </a:lnTo>
                <a:lnTo>
                  <a:pt x="157" y="112"/>
                </a:lnTo>
                <a:lnTo>
                  <a:pt x="139" y="101"/>
                </a:lnTo>
                <a:lnTo>
                  <a:pt x="121" y="91"/>
                </a:lnTo>
                <a:lnTo>
                  <a:pt x="111" y="91"/>
                </a:lnTo>
                <a:lnTo>
                  <a:pt x="93" y="101"/>
                </a:lnTo>
                <a:lnTo>
                  <a:pt x="83" y="101"/>
                </a:lnTo>
                <a:lnTo>
                  <a:pt x="74" y="101"/>
                </a:lnTo>
                <a:close/>
              </a:path>
            </a:pathLst>
          </a:custGeom>
          <a:solidFill>
            <a:srgbClr val="C2D5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0" name="Google Shape;850;p44"/>
          <p:cNvSpPr/>
          <p:nvPr/>
        </p:nvSpPr>
        <p:spPr>
          <a:xfrm>
            <a:off x="7048897" y="1982719"/>
            <a:ext cx="1550987" cy="1384697"/>
          </a:xfrm>
          <a:custGeom>
            <a:avLst/>
            <a:gdLst/>
            <a:ahLst/>
            <a:cxnLst/>
            <a:rect l="l" t="t" r="r" b="b"/>
            <a:pathLst>
              <a:path w="158" h="222" extrusionOk="0">
                <a:moveTo>
                  <a:pt x="158" y="222"/>
                </a:moveTo>
                <a:lnTo>
                  <a:pt x="103" y="202"/>
                </a:lnTo>
                <a:lnTo>
                  <a:pt x="19" y="152"/>
                </a:lnTo>
                <a:lnTo>
                  <a:pt x="19" y="142"/>
                </a:lnTo>
                <a:lnTo>
                  <a:pt x="19" y="130"/>
                </a:lnTo>
                <a:lnTo>
                  <a:pt x="19" y="121"/>
                </a:lnTo>
                <a:lnTo>
                  <a:pt x="28" y="111"/>
                </a:lnTo>
                <a:lnTo>
                  <a:pt x="37" y="111"/>
                </a:lnTo>
                <a:lnTo>
                  <a:pt x="45" y="101"/>
                </a:lnTo>
                <a:lnTo>
                  <a:pt x="45" y="91"/>
                </a:lnTo>
                <a:lnTo>
                  <a:pt x="45" y="81"/>
                </a:lnTo>
                <a:lnTo>
                  <a:pt x="45" y="70"/>
                </a:lnTo>
                <a:lnTo>
                  <a:pt x="37" y="70"/>
                </a:lnTo>
                <a:lnTo>
                  <a:pt x="28" y="60"/>
                </a:lnTo>
                <a:lnTo>
                  <a:pt x="19" y="60"/>
                </a:lnTo>
                <a:lnTo>
                  <a:pt x="9" y="60"/>
                </a:lnTo>
                <a:lnTo>
                  <a:pt x="9" y="50"/>
                </a:lnTo>
                <a:lnTo>
                  <a:pt x="9" y="40"/>
                </a:lnTo>
                <a:lnTo>
                  <a:pt x="0" y="40"/>
                </a:lnTo>
                <a:lnTo>
                  <a:pt x="9" y="30"/>
                </a:lnTo>
                <a:lnTo>
                  <a:pt x="9" y="20"/>
                </a:lnTo>
                <a:lnTo>
                  <a:pt x="19" y="20"/>
                </a:lnTo>
                <a:lnTo>
                  <a:pt x="19" y="9"/>
                </a:lnTo>
                <a:lnTo>
                  <a:pt x="19" y="0"/>
                </a:lnTo>
                <a:lnTo>
                  <a:pt x="28" y="0"/>
                </a:lnTo>
                <a:lnTo>
                  <a:pt x="37" y="0"/>
                </a:lnTo>
                <a:lnTo>
                  <a:pt x="45" y="0"/>
                </a:lnTo>
                <a:lnTo>
                  <a:pt x="56" y="0"/>
                </a:lnTo>
                <a:lnTo>
                  <a:pt x="65" y="9"/>
                </a:lnTo>
                <a:lnTo>
                  <a:pt x="65" y="20"/>
                </a:lnTo>
                <a:lnTo>
                  <a:pt x="74" y="20"/>
                </a:lnTo>
                <a:lnTo>
                  <a:pt x="74" y="9"/>
                </a:lnTo>
                <a:lnTo>
                  <a:pt x="74" y="20"/>
                </a:lnTo>
                <a:lnTo>
                  <a:pt x="84" y="20"/>
                </a:lnTo>
                <a:lnTo>
                  <a:pt x="84" y="30"/>
                </a:lnTo>
                <a:lnTo>
                  <a:pt x="94" y="30"/>
                </a:lnTo>
                <a:lnTo>
                  <a:pt x="94" y="40"/>
                </a:lnTo>
                <a:lnTo>
                  <a:pt x="103" y="40"/>
                </a:lnTo>
                <a:lnTo>
                  <a:pt x="103" y="50"/>
                </a:lnTo>
                <a:lnTo>
                  <a:pt x="113" y="50"/>
                </a:lnTo>
                <a:lnTo>
                  <a:pt x="113" y="60"/>
                </a:lnTo>
                <a:lnTo>
                  <a:pt x="103" y="60"/>
                </a:lnTo>
                <a:lnTo>
                  <a:pt x="94" y="70"/>
                </a:lnTo>
                <a:lnTo>
                  <a:pt x="103" y="70"/>
                </a:lnTo>
                <a:lnTo>
                  <a:pt x="103" y="81"/>
                </a:lnTo>
                <a:lnTo>
                  <a:pt x="94" y="81"/>
                </a:lnTo>
                <a:lnTo>
                  <a:pt x="94" y="91"/>
                </a:lnTo>
                <a:lnTo>
                  <a:pt x="84" y="91"/>
                </a:lnTo>
                <a:lnTo>
                  <a:pt x="74" y="91"/>
                </a:lnTo>
                <a:lnTo>
                  <a:pt x="74" y="101"/>
                </a:lnTo>
                <a:lnTo>
                  <a:pt x="84" y="101"/>
                </a:lnTo>
                <a:lnTo>
                  <a:pt x="84" y="91"/>
                </a:lnTo>
                <a:lnTo>
                  <a:pt x="94" y="91"/>
                </a:lnTo>
                <a:lnTo>
                  <a:pt x="103" y="91"/>
                </a:lnTo>
                <a:lnTo>
                  <a:pt x="103" y="81"/>
                </a:lnTo>
                <a:lnTo>
                  <a:pt x="103" y="70"/>
                </a:lnTo>
                <a:lnTo>
                  <a:pt x="103" y="60"/>
                </a:lnTo>
                <a:lnTo>
                  <a:pt x="113" y="60"/>
                </a:lnTo>
                <a:lnTo>
                  <a:pt x="113" y="70"/>
                </a:lnTo>
                <a:lnTo>
                  <a:pt x="113" y="81"/>
                </a:lnTo>
                <a:lnTo>
                  <a:pt x="121" y="81"/>
                </a:lnTo>
                <a:lnTo>
                  <a:pt x="121" y="91"/>
                </a:lnTo>
                <a:lnTo>
                  <a:pt x="130" y="101"/>
                </a:lnTo>
                <a:lnTo>
                  <a:pt x="130" y="111"/>
                </a:lnTo>
                <a:lnTo>
                  <a:pt x="130" y="130"/>
                </a:lnTo>
                <a:lnTo>
                  <a:pt x="130" y="142"/>
                </a:lnTo>
                <a:lnTo>
                  <a:pt x="130" y="152"/>
                </a:lnTo>
                <a:lnTo>
                  <a:pt x="130" y="161"/>
                </a:lnTo>
                <a:lnTo>
                  <a:pt x="130" y="172"/>
                </a:lnTo>
                <a:lnTo>
                  <a:pt x="130" y="182"/>
                </a:lnTo>
                <a:lnTo>
                  <a:pt x="141" y="182"/>
                </a:lnTo>
                <a:lnTo>
                  <a:pt x="141" y="192"/>
                </a:lnTo>
                <a:lnTo>
                  <a:pt x="149" y="192"/>
                </a:lnTo>
                <a:lnTo>
                  <a:pt x="158" y="192"/>
                </a:lnTo>
                <a:lnTo>
                  <a:pt x="158" y="202"/>
                </a:lnTo>
                <a:lnTo>
                  <a:pt x="158" y="212"/>
                </a:lnTo>
                <a:lnTo>
                  <a:pt x="158" y="222"/>
                </a:lnTo>
                <a:close/>
              </a:path>
            </a:pathLst>
          </a:custGeom>
          <a:solidFill>
            <a:srgbClr val="C2D5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44"/>
          <p:cNvSpPr/>
          <p:nvPr/>
        </p:nvSpPr>
        <p:spPr>
          <a:xfrm>
            <a:off x="4287834" y="2786244"/>
            <a:ext cx="2922587" cy="1584721"/>
          </a:xfrm>
          <a:custGeom>
            <a:avLst/>
            <a:gdLst/>
            <a:ahLst/>
            <a:cxnLst/>
            <a:rect l="l" t="t" r="r" b="b"/>
            <a:pathLst>
              <a:path w="298" h="254" extrusionOk="0">
                <a:moveTo>
                  <a:pt x="186" y="173"/>
                </a:moveTo>
                <a:lnTo>
                  <a:pt x="177" y="183"/>
                </a:lnTo>
                <a:lnTo>
                  <a:pt x="167" y="183"/>
                </a:lnTo>
                <a:lnTo>
                  <a:pt x="158" y="183"/>
                </a:lnTo>
                <a:lnTo>
                  <a:pt x="149" y="183"/>
                </a:lnTo>
                <a:lnTo>
                  <a:pt x="139" y="194"/>
                </a:lnTo>
                <a:lnTo>
                  <a:pt x="111" y="203"/>
                </a:lnTo>
                <a:lnTo>
                  <a:pt x="65" y="223"/>
                </a:lnTo>
                <a:lnTo>
                  <a:pt x="28" y="243"/>
                </a:lnTo>
                <a:lnTo>
                  <a:pt x="19" y="254"/>
                </a:lnTo>
                <a:lnTo>
                  <a:pt x="9" y="254"/>
                </a:lnTo>
                <a:lnTo>
                  <a:pt x="0" y="254"/>
                </a:lnTo>
                <a:lnTo>
                  <a:pt x="9" y="243"/>
                </a:lnTo>
                <a:lnTo>
                  <a:pt x="9" y="233"/>
                </a:lnTo>
                <a:lnTo>
                  <a:pt x="19" y="223"/>
                </a:lnTo>
                <a:lnTo>
                  <a:pt x="28" y="212"/>
                </a:lnTo>
                <a:lnTo>
                  <a:pt x="28" y="203"/>
                </a:lnTo>
                <a:lnTo>
                  <a:pt x="37" y="183"/>
                </a:lnTo>
                <a:lnTo>
                  <a:pt x="28" y="173"/>
                </a:lnTo>
                <a:lnTo>
                  <a:pt x="28" y="162"/>
                </a:lnTo>
                <a:lnTo>
                  <a:pt x="28" y="152"/>
                </a:lnTo>
                <a:lnTo>
                  <a:pt x="19" y="142"/>
                </a:lnTo>
                <a:lnTo>
                  <a:pt x="19" y="132"/>
                </a:lnTo>
                <a:lnTo>
                  <a:pt x="0" y="121"/>
                </a:lnTo>
                <a:lnTo>
                  <a:pt x="0" y="112"/>
                </a:lnTo>
                <a:lnTo>
                  <a:pt x="9" y="102"/>
                </a:lnTo>
                <a:lnTo>
                  <a:pt x="19" y="92"/>
                </a:lnTo>
                <a:lnTo>
                  <a:pt x="28" y="72"/>
                </a:lnTo>
                <a:lnTo>
                  <a:pt x="37" y="60"/>
                </a:lnTo>
                <a:lnTo>
                  <a:pt x="37" y="51"/>
                </a:lnTo>
                <a:lnTo>
                  <a:pt x="46" y="51"/>
                </a:lnTo>
                <a:lnTo>
                  <a:pt x="56" y="30"/>
                </a:lnTo>
                <a:lnTo>
                  <a:pt x="65" y="30"/>
                </a:lnTo>
                <a:lnTo>
                  <a:pt x="74" y="20"/>
                </a:lnTo>
                <a:lnTo>
                  <a:pt x="74" y="11"/>
                </a:lnTo>
                <a:lnTo>
                  <a:pt x="84" y="11"/>
                </a:lnTo>
                <a:lnTo>
                  <a:pt x="84" y="0"/>
                </a:lnTo>
                <a:lnTo>
                  <a:pt x="93" y="0"/>
                </a:lnTo>
                <a:lnTo>
                  <a:pt x="111" y="11"/>
                </a:lnTo>
                <a:lnTo>
                  <a:pt x="122" y="11"/>
                </a:lnTo>
                <a:lnTo>
                  <a:pt x="130" y="11"/>
                </a:lnTo>
                <a:lnTo>
                  <a:pt x="139" y="20"/>
                </a:lnTo>
                <a:lnTo>
                  <a:pt x="177" y="20"/>
                </a:lnTo>
                <a:lnTo>
                  <a:pt x="251" y="20"/>
                </a:lnTo>
                <a:lnTo>
                  <a:pt x="260" y="11"/>
                </a:lnTo>
                <a:lnTo>
                  <a:pt x="271" y="11"/>
                </a:lnTo>
                <a:lnTo>
                  <a:pt x="279" y="11"/>
                </a:lnTo>
                <a:lnTo>
                  <a:pt x="288" y="11"/>
                </a:lnTo>
                <a:lnTo>
                  <a:pt x="298" y="20"/>
                </a:lnTo>
                <a:lnTo>
                  <a:pt x="279" y="72"/>
                </a:lnTo>
                <a:lnTo>
                  <a:pt x="271" y="102"/>
                </a:lnTo>
                <a:lnTo>
                  <a:pt x="271" y="152"/>
                </a:lnTo>
                <a:lnTo>
                  <a:pt x="223" y="173"/>
                </a:lnTo>
                <a:lnTo>
                  <a:pt x="195" y="173"/>
                </a:lnTo>
                <a:lnTo>
                  <a:pt x="186" y="173"/>
                </a:lnTo>
                <a:close/>
              </a:path>
            </a:pathLst>
          </a:custGeom>
          <a:solidFill>
            <a:srgbClr val="C2D5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2" name="Google Shape;852;p44"/>
          <p:cNvSpPr/>
          <p:nvPr/>
        </p:nvSpPr>
        <p:spPr>
          <a:xfrm>
            <a:off x="6428334" y="1337977"/>
            <a:ext cx="1816100" cy="1016794"/>
          </a:xfrm>
          <a:custGeom>
            <a:avLst/>
            <a:gdLst/>
            <a:ahLst/>
            <a:cxnLst/>
            <a:rect l="l" t="t" r="r" b="b"/>
            <a:pathLst>
              <a:path w="185" h="163" extrusionOk="0">
                <a:moveTo>
                  <a:pt x="83" y="112"/>
                </a:moveTo>
                <a:lnTo>
                  <a:pt x="83" y="122"/>
                </a:lnTo>
                <a:lnTo>
                  <a:pt x="73" y="122"/>
                </a:lnTo>
                <a:lnTo>
                  <a:pt x="73" y="133"/>
                </a:lnTo>
                <a:lnTo>
                  <a:pt x="64" y="142"/>
                </a:lnTo>
                <a:lnTo>
                  <a:pt x="56" y="142"/>
                </a:lnTo>
                <a:lnTo>
                  <a:pt x="45" y="142"/>
                </a:lnTo>
                <a:lnTo>
                  <a:pt x="37" y="142"/>
                </a:lnTo>
                <a:lnTo>
                  <a:pt x="28" y="142"/>
                </a:lnTo>
                <a:lnTo>
                  <a:pt x="18" y="142"/>
                </a:lnTo>
                <a:lnTo>
                  <a:pt x="8" y="142"/>
                </a:lnTo>
                <a:lnTo>
                  <a:pt x="0" y="133"/>
                </a:lnTo>
                <a:lnTo>
                  <a:pt x="8" y="122"/>
                </a:lnTo>
                <a:lnTo>
                  <a:pt x="28" y="92"/>
                </a:lnTo>
                <a:lnTo>
                  <a:pt x="64" y="41"/>
                </a:lnTo>
                <a:lnTo>
                  <a:pt x="83" y="21"/>
                </a:lnTo>
                <a:lnTo>
                  <a:pt x="121" y="11"/>
                </a:lnTo>
                <a:lnTo>
                  <a:pt x="148" y="0"/>
                </a:lnTo>
                <a:lnTo>
                  <a:pt x="148" y="11"/>
                </a:lnTo>
                <a:lnTo>
                  <a:pt x="148" y="21"/>
                </a:lnTo>
                <a:lnTo>
                  <a:pt x="158" y="30"/>
                </a:lnTo>
                <a:lnTo>
                  <a:pt x="158" y="41"/>
                </a:lnTo>
                <a:lnTo>
                  <a:pt x="158" y="51"/>
                </a:lnTo>
                <a:lnTo>
                  <a:pt x="158" y="61"/>
                </a:lnTo>
                <a:lnTo>
                  <a:pt x="158" y="72"/>
                </a:lnTo>
                <a:lnTo>
                  <a:pt x="158" y="81"/>
                </a:lnTo>
                <a:lnTo>
                  <a:pt x="158" y="92"/>
                </a:lnTo>
                <a:lnTo>
                  <a:pt x="167" y="92"/>
                </a:lnTo>
                <a:lnTo>
                  <a:pt x="167" y="103"/>
                </a:lnTo>
                <a:lnTo>
                  <a:pt x="177" y="103"/>
                </a:lnTo>
                <a:lnTo>
                  <a:pt x="185" y="103"/>
                </a:lnTo>
                <a:lnTo>
                  <a:pt x="185" y="112"/>
                </a:lnTo>
                <a:lnTo>
                  <a:pt x="177" y="112"/>
                </a:lnTo>
                <a:lnTo>
                  <a:pt x="177" y="122"/>
                </a:lnTo>
                <a:lnTo>
                  <a:pt x="177" y="133"/>
                </a:lnTo>
                <a:lnTo>
                  <a:pt x="167" y="142"/>
                </a:lnTo>
                <a:lnTo>
                  <a:pt x="167" y="152"/>
                </a:lnTo>
                <a:lnTo>
                  <a:pt x="167" y="163"/>
                </a:lnTo>
                <a:lnTo>
                  <a:pt x="167" y="152"/>
                </a:lnTo>
                <a:lnTo>
                  <a:pt x="158" y="152"/>
                </a:lnTo>
                <a:lnTo>
                  <a:pt x="158" y="142"/>
                </a:lnTo>
                <a:lnTo>
                  <a:pt x="148" y="142"/>
                </a:lnTo>
                <a:lnTo>
                  <a:pt x="148" y="133"/>
                </a:lnTo>
                <a:lnTo>
                  <a:pt x="139" y="133"/>
                </a:lnTo>
                <a:lnTo>
                  <a:pt x="139" y="122"/>
                </a:lnTo>
                <a:lnTo>
                  <a:pt x="139" y="133"/>
                </a:lnTo>
                <a:lnTo>
                  <a:pt x="130" y="133"/>
                </a:lnTo>
                <a:lnTo>
                  <a:pt x="130" y="122"/>
                </a:lnTo>
                <a:lnTo>
                  <a:pt x="121" y="112"/>
                </a:lnTo>
                <a:lnTo>
                  <a:pt x="111" y="112"/>
                </a:lnTo>
                <a:lnTo>
                  <a:pt x="102" y="112"/>
                </a:lnTo>
                <a:lnTo>
                  <a:pt x="93" y="112"/>
                </a:lnTo>
                <a:lnTo>
                  <a:pt x="83" y="112"/>
                </a:lnTo>
                <a:close/>
              </a:path>
            </a:pathLst>
          </a:custGeom>
          <a:solidFill>
            <a:srgbClr val="C2D5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3" name="Google Shape;853;p44"/>
          <p:cNvSpPr/>
          <p:nvPr/>
        </p:nvSpPr>
        <p:spPr>
          <a:xfrm>
            <a:off x="7259638" y="2697956"/>
            <a:ext cx="1884300" cy="41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p44"/>
          <p:cNvSpPr/>
          <p:nvPr/>
        </p:nvSpPr>
        <p:spPr>
          <a:xfrm>
            <a:off x="7259638" y="2697956"/>
            <a:ext cx="1884300" cy="41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5" name="Google Shape;855;p44"/>
          <p:cNvSpPr/>
          <p:nvPr/>
        </p:nvSpPr>
        <p:spPr>
          <a:xfrm>
            <a:off x="7259638" y="2697956"/>
            <a:ext cx="1884300" cy="41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6" name="Google Shape;856;p44"/>
          <p:cNvSpPr/>
          <p:nvPr/>
        </p:nvSpPr>
        <p:spPr>
          <a:xfrm>
            <a:off x="1763725" y="259558"/>
            <a:ext cx="6408600" cy="349500"/>
          </a:xfrm>
          <a:prstGeom prst="rect">
            <a:avLst/>
          </a:prstGeom>
          <a:solidFill>
            <a:srgbClr val="D6E3BC"/>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7ª REGIÃO DE SAÚDE </a:t>
            </a:r>
            <a:endParaRPr sz="1400" b="0" i="0" u="none" strike="noStrike" cap="none">
              <a:solidFill>
                <a:srgbClr val="000000"/>
              </a:solidFill>
              <a:latin typeface="Arial"/>
              <a:ea typeface="Arial"/>
              <a:cs typeface="Arial"/>
              <a:sym typeface="Arial"/>
            </a:endParaRPr>
          </a:p>
        </p:txBody>
      </p:sp>
      <p:sp>
        <p:nvSpPr>
          <p:cNvPr id="857" name="Google Shape;857;p44"/>
          <p:cNvSpPr txBox="1"/>
          <p:nvPr/>
        </p:nvSpPr>
        <p:spPr>
          <a:xfrm>
            <a:off x="500063" y="1397962"/>
            <a:ext cx="1768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858" name="Google Shape;858;p44"/>
          <p:cNvSpPr txBox="1"/>
          <p:nvPr/>
        </p:nvSpPr>
        <p:spPr>
          <a:xfrm>
            <a:off x="638980" y="1995840"/>
            <a:ext cx="60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SRT</a:t>
            </a:r>
            <a:endParaRPr sz="1400" b="0" i="0" u="none" strike="noStrike" cap="none">
              <a:solidFill>
                <a:srgbClr val="000000"/>
              </a:solidFill>
              <a:latin typeface="Arial"/>
              <a:ea typeface="Arial"/>
              <a:cs typeface="Arial"/>
              <a:sym typeface="Arial"/>
            </a:endParaRPr>
          </a:p>
        </p:txBody>
      </p:sp>
      <p:sp>
        <p:nvSpPr>
          <p:cNvPr id="859" name="Google Shape;859;p44"/>
          <p:cNvSpPr/>
          <p:nvPr/>
        </p:nvSpPr>
        <p:spPr>
          <a:xfrm>
            <a:off x="395288" y="2032043"/>
            <a:ext cx="142800" cy="108600"/>
          </a:xfrm>
          <a:prstGeom prst="star5">
            <a:avLst>
              <a:gd name="adj" fmla="val 19098"/>
              <a:gd name="hf" fmla="val 105146"/>
              <a:gd name="vf" fmla="val 110557"/>
            </a:avLst>
          </a:prstGeom>
          <a:solidFill>
            <a:srgbClr val="66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0" name="Google Shape;860;p44"/>
          <p:cNvSpPr/>
          <p:nvPr/>
        </p:nvSpPr>
        <p:spPr>
          <a:xfrm>
            <a:off x="395288" y="1451540"/>
            <a:ext cx="144600" cy="108600"/>
          </a:xfrm>
          <a:prstGeom prst="leftRightArrow">
            <a:avLst>
              <a:gd name="adj1" fmla="val 50000"/>
              <a:gd name="adj2" fmla="val 20000"/>
            </a:avLst>
          </a:prstGeom>
          <a:solidFill>
            <a:srgbClr val="C992D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1" name="Google Shape;861;p44"/>
          <p:cNvSpPr txBox="1"/>
          <p:nvPr/>
        </p:nvSpPr>
        <p:spPr>
          <a:xfrm>
            <a:off x="490538" y="1005747"/>
            <a:ext cx="242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a:t>
            </a:r>
            <a:endParaRPr sz="1400" b="0" i="0" u="none" strike="noStrike" cap="none">
              <a:solidFill>
                <a:srgbClr val="000000"/>
              </a:solidFill>
              <a:latin typeface="Arial"/>
              <a:ea typeface="Arial"/>
              <a:cs typeface="Arial"/>
              <a:sym typeface="Arial"/>
            </a:endParaRPr>
          </a:p>
        </p:txBody>
      </p:sp>
      <p:sp>
        <p:nvSpPr>
          <p:cNvPr id="862" name="Google Shape;862;p44"/>
          <p:cNvSpPr txBox="1"/>
          <p:nvPr/>
        </p:nvSpPr>
        <p:spPr>
          <a:xfrm>
            <a:off x="490538" y="1206271"/>
            <a:ext cx="235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III</a:t>
            </a:r>
            <a:endParaRPr sz="1400" b="0" i="0" u="none" strike="noStrike" cap="none">
              <a:solidFill>
                <a:srgbClr val="000000"/>
              </a:solidFill>
              <a:latin typeface="Arial"/>
              <a:ea typeface="Arial"/>
              <a:cs typeface="Arial"/>
              <a:sym typeface="Arial"/>
            </a:endParaRPr>
          </a:p>
        </p:txBody>
      </p:sp>
      <p:sp>
        <p:nvSpPr>
          <p:cNvPr id="863" name="Google Shape;863;p44"/>
          <p:cNvSpPr/>
          <p:nvPr/>
        </p:nvSpPr>
        <p:spPr>
          <a:xfrm>
            <a:off x="374650" y="1239608"/>
            <a:ext cx="144600" cy="107100"/>
          </a:xfrm>
          <a:prstGeom prst="upArrow">
            <a:avLst>
              <a:gd name="adj1" fmla="val 50000"/>
              <a:gd name="adj2" fmla="val 25000"/>
            </a:avLst>
          </a:prstGeom>
          <a:solidFill>
            <a:srgbClr val="331CE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4" name="Google Shape;864;p44"/>
          <p:cNvSpPr/>
          <p:nvPr/>
        </p:nvSpPr>
        <p:spPr>
          <a:xfrm>
            <a:off x="382588" y="1051490"/>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5" name="Google Shape;865;p44"/>
          <p:cNvSpPr txBox="1"/>
          <p:nvPr/>
        </p:nvSpPr>
        <p:spPr>
          <a:xfrm>
            <a:off x="495300" y="1598042"/>
            <a:ext cx="894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 CAPS AD</a:t>
            </a:r>
            <a:endParaRPr sz="1400" b="0" i="0" u="none" strike="noStrike" cap="none">
              <a:solidFill>
                <a:srgbClr val="000000"/>
              </a:solidFill>
              <a:latin typeface="Arial"/>
              <a:ea typeface="Arial"/>
              <a:cs typeface="Arial"/>
              <a:sym typeface="Arial"/>
            </a:endParaRPr>
          </a:p>
        </p:txBody>
      </p:sp>
      <p:sp>
        <p:nvSpPr>
          <p:cNvPr id="866" name="Google Shape;866;p44"/>
          <p:cNvSpPr/>
          <p:nvPr/>
        </p:nvSpPr>
        <p:spPr>
          <a:xfrm>
            <a:off x="382836" y="833606"/>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7" name="Google Shape;867;p44"/>
          <p:cNvSpPr txBox="1"/>
          <p:nvPr/>
        </p:nvSpPr>
        <p:spPr>
          <a:xfrm>
            <a:off x="611188" y="789552"/>
            <a:ext cx="68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868" name="Google Shape;868;p44"/>
          <p:cNvSpPr/>
          <p:nvPr/>
        </p:nvSpPr>
        <p:spPr>
          <a:xfrm>
            <a:off x="340097" y="1821638"/>
            <a:ext cx="217500" cy="1620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9" name="Google Shape;869;p44"/>
          <p:cNvSpPr txBox="1"/>
          <p:nvPr/>
        </p:nvSpPr>
        <p:spPr>
          <a:xfrm>
            <a:off x="625225" y="1782988"/>
            <a:ext cx="1024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AD III</a:t>
            </a:r>
            <a:endParaRPr sz="1400" b="0" i="0" u="none" strike="noStrike" cap="none">
              <a:solidFill>
                <a:srgbClr val="000000"/>
              </a:solidFill>
              <a:latin typeface="Arial"/>
              <a:ea typeface="Arial"/>
              <a:cs typeface="Arial"/>
              <a:sym typeface="Arial"/>
            </a:endParaRPr>
          </a:p>
        </p:txBody>
      </p:sp>
      <p:sp>
        <p:nvSpPr>
          <p:cNvPr id="870" name="Google Shape;870;p44"/>
          <p:cNvSpPr/>
          <p:nvPr/>
        </p:nvSpPr>
        <p:spPr>
          <a:xfrm>
            <a:off x="395090" y="1670670"/>
            <a:ext cx="144450" cy="10719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1" name="Google Shape;871;p44"/>
          <p:cNvSpPr/>
          <p:nvPr/>
        </p:nvSpPr>
        <p:spPr>
          <a:xfrm>
            <a:off x="7309445" y="2055167"/>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2" name="Google Shape;872;p44"/>
          <p:cNvSpPr/>
          <p:nvPr/>
        </p:nvSpPr>
        <p:spPr>
          <a:xfrm>
            <a:off x="7955930" y="2625421"/>
            <a:ext cx="144600" cy="108600"/>
          </a:xfrm>
          <a:prstGeom prst="leftRightArrow">
            <a:avLst>
              <a:gd name="adj1" fmla="val 50000"/>
              <a:gd name="adj2" fmla="val 20000"/>
            </a:avLst>
          </a:prstGeom>
          <a:solidFill>
            <a:srgbClr val="C992D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3" name="Google Shape;873;p44"/>
          <p:cNvSpPr/>
          <p:nvPr/>
        </p:nvSpPr>
        <p:spPr>
          <a:xfrm>
            <a:off x="8280847" y="3178586"/>
            <a:ext cx="102300" cy="101400"/>
          </a:xfrm>
          <a:prstGeom prst="star5">
            <a:avLst>
              <a:gd name="adj" fmla="val 19098"/>
              <a:gd name="hf" fmla="val 105146"/>
              <a:gd name="vf" fmla="val 110557"/>
            </a:avLst>
          </a:prstGeom>
          <a:solidFill>
            <a:srgbClr val="66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4" name="Google Shape;874;p44"/>
          <p:cNvSpPr/>
          <p:nvPr/>
        </p:nvSpPr>
        <p:spPr>
          <a:xfrm>
            <a:off x="8120823" y="2918100"/>
            <a:ext cx="142800" cy="108600"/>
          </a:xfrm>
          <a:prstGeom prst="star5">
            <a:avLst>
              <a:gd name="adj" fmla="val 19098"/>
              <a:gd name="hf" fmla="val 105146"/>
              <a:gd name="vf" fmla="val 110557"/>
            </a:avLst>
          </a:prstGeom>
          <a:solidFill>
            <a:srgbClr val="66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5" name="Google Shape;875;p44"/>
          <p:cNvSpPr/>
          <p:nvPr/>
        </p:nvSpPr>
        <p:spPr>
          <a:xfrm>
            <a:off x="5480882" y="3451940"/>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6" name="Google Shape;876;p44"/>
          <p:cNvSpPr/>
          <p:nvPr/>
        </p:nvSpPr>
        <p:spPr>
          <a:xfrm>
            <a:off x="5238872" y="3453800"/>
            <a:ext cx="144450" cy="10719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7" name="Google Shape;877;p44"/>
          <p:cNvSpPr/>
          <p:nvPr/>
        </p:nvSpPr>
        <p:spPr>
          <a:xfrm>
            <a:off x="7247243" y="3138669"/>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8" name="Google Shape;878;p44"/>
          <p:cNvSpPr/>
          <p:nvPr/>
        </p:nvSpPr>
        <p:spPr>
          <a:xfrm>
            <a:off x="7092280" y="3460139"/>
            <a:ext cx="144600" cy="108600"/>
          </a:xfrm>
          <a:prstGeom prst="leftRightArrow">
            <a:avLst>
              <a:gd name="adj1" fmla="val 50000"/>
              <a:gd name="adj2" fmla="val 20000"/>
            </a:avLst>
          </a:prstGeom>
          <a:solidFill>
            <a:srgbClr val="C992D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9" name="Google Shape;879;p44"/>
          <p:cNvSpPr/>
          <p:nvPr/>
        </p:nvSpPr>
        <p:spPr>
          <a:xfrm>
            <a:off x="6107148" y="2692334"/>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0" name="Google Shape;880;p44"/>
          <p:cNvSpPr/>
          <p:nvPr/>
        </p:nvSpPr>
        <p:spPr>
          <a:xfrm>
            <a:off x="6828129" y="2542031"/>
            <a:ext cx="188730" cy="161946"/>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1" name="Google Shape;881;p44"/>
          <p:cNvSpPr/>
          <p:nvPr/>
        </p:nvSpPr>
        <p:spPr>
          <a:xfrm>
            <a:off x="7258181" y="1742032"/>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2" name="Google Shape;882;p44"/>
          <p:cNvSpPr txBox="1"/>
          <p:nvPr/>
        </p:nvSpPr>
        <p:spPr>
          <a:xfrm>
            <a:off x="5522119" y="2432016"/>
            <a:ext cx="1063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dk1"/>
                </a:solidFill>
                <a:latin typeface="Calibri"/>
                <a:ea typeface="Calibri"/>
                <a:cs typeface="Calibri"/>
                <a:sym typeface="Calibri"/>
              </a:rPr>
              <a:t>São Gonçalo 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dk1"/>
                </a:solidFill>
                <a:latin typeface="Calibri"/>
                <a:ea typeface="Calibri"/>
                <a:cs typeface="Calibri"/>
                <a:sym typeface="Calibri"/>
              </a:rPr>
              <a:t>Amarante</a:t>
            </a:r>
            <a:endParaRPr sz="1400" b="0" i="0" u="none" strike="noStrike" cap="none">
              <a:solidFill>
                <a:srgbClr val="000000"/>
              </a:solidFill>
              <a:latin typeface="Arial"/>
              <a:ea typeface="Arial"/>
              <a:cs typeface="Arial"/>
              <a:sym typeface="Arial"/>
            </a:endParaRPr>
          </a:p>
        </p:txBody>
      </p:sp>
      <p:sp>
        <p:nvSpPr>
          <p:cNvPr id="883" name="Google Shape;883;p44"/>
          <p:cNvSpPr txBox="1"/>
          <p:nvPr/>
        </p:nvSpPr>
        <p:spPr>
          <a:xfrm>
            <a:off x="5148064" y="3165816"/>
            <a:ext cx="10572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dk1"/>
                </a:solidFill>
                <a:latin typeface="Calibri"/>
                <a:ea typeface="Calibri"/>
                <a:cs typeface="Calibri"/>
                <a:sym typeface="Calibri"/>
              </a:rPr>
              <a:t>Macaíba</a:t>
            </a:r>
            <a:endParaRPr sz="1400" b="0" i="0" u="none" strike="noStrike" cap="none">
              <a:solidFill>
                <a:srgbClr val="000000"/>
              </a:solidFill>
              <a:latin typeface="Arial"/>
              <a:ea typeface="Arial"/>
              <a:cs typeface="Arial"/>
              <a:sym typeface="Arial"/>
            </a:endParaRPr>
          </a:p>
        </p:txBody>
      </p:sp>
      <p:sp>
        <p:nvSpPr>
          <p:cNvPr id="884" name="Google Shape;884;p44"/>
          <p:cNvSpPr txBox="1"/>
          <p:nvPr/>
        </p:nvSpPr>
        <p:spPr>
          <a:xfrm>
            <a:off x="7022076" y="3262764"/>
            <a:ext cx="9540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dk1"/>
                </a:solidFill>
                <a:latin typeface="Calibri"/>
                <a:ea typeface="Calibri"/>
                <a:cs typeface="Calibri"/>
                <a:sym typeface="Calibri"/>
              </a:rPr>
              <a:t>Parnamirim</a:t>
            </a:r>
            <a:endParaRPr sz="1400" b="0" i="0" u="none" strike="noStrike" cap="none">
              <a:solidFill>
                <a:srgbClr val="000000"/>
              </a:solidFill>
              <a:latin typeface="Arial"/>
              <a:ea typeface="Arial"/>
              <a:cs typeface="Arial"/>
              <a:sym typeface="Arial"/>
            </a:endParaRPr>
          </a:p>
        </p:txBody>
      </p:sp>
      <p:sp>
        <p:nvSpPr>
          <p:cNvPr id="885" name="Google Shape;885;p44"/>
          <p:cNvSpPr txBox="1"/>
          <p:nvPr/>
        </p:nvSpPr>
        <p:spPr>
          <a:xfrm>
            <a:off x="7135512" y="2626388"/>
            <a:ext cx="11379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dk1"/>
                </a:solidFill>
                <a:latin typeface="Calibri"/>
                <a:ea typeface="Calibri"/>
                <a:cs typeface="Calibri"/>
                <a:sym typeface="Calibri"/>
              </a:rPr>
              <a:t>Natal</a:t>
            </a:r>
            <a:endParaRPr sz="1400" b="0" i="0" u="none" strike="noStrike" cap="none">
              <a:solidFill>
                <a:srgbClr val="000000"/>
              </a:solidFill>
              <a:latin typeface="Arial"/>
              <a:ea typeface="Arial"/>
              <a:cs typeface="Arial"/>
              <a:sym typeface="Arial"/>
            </a:endParaRPr>
          </a:p>
        </p:txBody>
      </p:sp>
      <p:sp>
        <p:nvSpPr>
          <p:cNvPr id="886" name="Google Shape;886;p44"/>
          <p:cNvSpPr txBox="1"/>
          <p:nvPr/>
        </p:nvSpPr>
        <p:spPr>
          <a:xfrm>
            <a:off x="7036313" y="1588536"/>
            <a:ext cx="7041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1" i="0" u="none" strike="noStrike" cap="none">
                <a:solidFill>
                  <a:schemeClr val="dk1"/>
                </a:solidFill>
                <a:latin typeface="Calibri"/>
                <a:ea typeface="Calibri"/>
                <a:cs typeface="Calibri"/>
                <a:sym typeface="Calibri"/>
              </a:rPr>
              <a:t>Extremoz</a:t>
            </a:r>
            <a:endParaRPr sz="1400" b="0" i="0" u="none" strike="noStrike" cap="none">
              <a:solidFill>
                <a:srgbClr val="000000"/>
              </a:solidFill>
              <a:latin typeface="Arial"/>
              <a:ea typeface="Arial"/>
              <a:cs typeface="Arial"/>
              <a:sym typeface="Arial"/>
            </a:endParaRPr>
          </a:p>
        </p:txBody>
      </p:sp>
      <p:sp>
        <p:nvSpPr>
          <p:cNvPr id="887" name="Google Shape;887;p44"/>
          <p:cNvSpPr/>
          <p:nvPr/>
        </p:nvSpPr>
        <p:spPr>
          <a:xfrm>
            <a:off x="8036768" y="3064092"/>
            <a:ext cx="142800" cy="108600"/>
          </a:xfrm>
          <a:prstGeom prst="star5">
            <a:avLst>
              <a:gd name="adj" fmla="val 19098"/>
              <a:gd name="hf" fmla="val 105146"/>
              <a:gd name="vf" fmla="val 110557"/>
            </a:avLst>
          </a:prstGeom>
          <a:solidFill>
            <a:srgbClr val="66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8" name="Google Shape;888;p44"/>
          <p:cNvSpPr txBox="1"/>
          <p:nvPr/>
        </p:nvSpPr>
        <p:spPr>
          <a:xfrm>
            <a:off x="143533" y="4494016"/>
            <a:ext cx="3240300" cy="276900"/>
          </a:xfrm>
          <a:prstGeom prst="rect">
            <a:avLst/>
          </a:prstGeom>
          <a:solidFill>
            <a:srgbClr val="D9FFD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a:t>
            </a:r>
            <a:r>
              <a:rPr lang="pt-BR" sz="1200" b="0" i="0" u="none" strike="noStrike" cap="none">
                <a:solidFill>
                  <a:schemeClr val="dk1"/>
                </a:solidFill>
                <a:latin typeface="Calibri"/>
                <a:ea typeface="Calibri"/>
                <a:cs typeface="Calibri"/>
                <a:sym typeface="Calibri"/>
              </a:rPr>
              <a:t>1.357.366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889" name="Google Shape;889;p44"/>
          <p:cNvSpPr/>
          <p:nvPr/>
        </p:nvSpPr>
        <p:spPr>
          <a:xfrm>
            <a:off x="395090" y="2509566"/>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0" name="Google Shape;890;p44"/>
          <p:cNvSpPr txBox="1"/>
          <p:nvPr/>
        </p:nvSpPr>
        <p:spPr>
          <a:xfrm>
            <a:off x="539552" y="2463738"/>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Leitos de Saúde Mental </a:t>
            </a:r>
            <a:endParaRPr sz="1400" b="0" i="0" u="none" strike="noStrike" cap="none">
              <a:solidFill>
                <a:srgbClr val="000000"/>
              </a:solidFill>
              <a:latin typeface="Arial"/>
              <a:ea typeface="Arial"/>
              <a:cs typeface="Arial"/>
              <a:sym typeface="Arial"/>
            </a:endParaRPr>
          </a:p>
        </p:txBody>
      </p:sp>
      <p:sp>
        <p:nvSpPr>
          <p:cNvPr id="891" name="Google Shape;891;p44"/>
          <p:cNvSpPr txBox="1"/>
          <p:nvPr/>
        </p:nvSpPr>
        <p:spPr>
          <a:xfrm>
            <a:off x="72373" y="3987706"/>
            <a:ext cx="3676200" cy="461700"/>
          </a:xfrm>
          <a:prstGeom prst="rect">
            <a:avLst/>
          </a:prstGeom>
          <a:solidFill>
            <a:srgbClr val="D9FFD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de leitos propostos : 66</a:t>
            </a:r>
            <a:endParaRPr sz="12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Mínimo 59.</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892" name="Google Shape;892;p44"/>
          <p:cNvSpPr/>
          <p:nvPr/>
        </p:nvSpPr>
        <p:spPr>
          <a:xfrm>
            <a:off x="7452320" y="2787774"/>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3" name="Google Shape;893;p44"/>
          <p:cNvSpPr/>
          <p:nvPr/>
        </p:nvSpPr>
        <p:spPr>
          <a:xfrm>
            <a:off x="7553693" y="2368101"/>
            <a:ext cx="180000" cy="1338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4" name="Google Shape;894;p44"/>
          <p:cNvSpPr/>
          <p:nvPr/>
        </p:nvSpPr>
        <p:spPr>
          <a:xfrm>
            <a:off x="7322476" y="2231101"/>
            <a:ext cx="144600" cy="107100"/>
          </a:xfrm>
          <a:prstGeom prst="upArrow">
            <a:avLst>
              <a:gd name="adj1" fmla="val 50000"/>
              <a:gd name="adj2" fmla="val 25000"/>
            </a:avLst>
          </a:prstGeom>
          <a:solidFill>
            <a:srgbClr val="331CE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5" name="Google Shape;895;p44"/>
          <p:cNvSpPr/>
          <p:nvPr/>
        </p:nvSpPr>
        <p:spPr>
          <a:xfrm>
            <a:off x="7470378" y="3118139"/>
            <a:ext cx="217500" cy="1620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6" name="Google Shape;896;p44"/>
          <p:cNvSpPr/>
          <p:nvPr/>
        </p:nvSpPr>
        <p:spPr>
          <a:xfrm>
            <a:off x="7812360" y="2835146"/>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7" name="Google Shape;897;p44"/>
          <p:cNvSpPr/>
          <p:nvPr/>
        </p:nvSpPr>
        <p:spPr>
          <a:xfrm>
            <a:off x="381717" y="2241080"/>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8" name="Google Shape;898;p44"/>
          <p:cNvSpPr txBox="1"/>
          <p:nvPr/>
        </p:nvSpPr>
        <p:spPr>
          <a:xfrm>
            <a:off x="611560" y="2232905"/>
            <a:ext cx="228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De Volta para casa</a:t>
            </a:r>
            <a:endParaRPr sz="1400" b="0" i="0" u="none" strike="noStrike" cap="none">
              <a:solidFill>
                <a:srgbClr val="000000"/>
              </a:solidFill>
              <a:latin typeface="Arial"/>
              <a:ea typeface="Arial"/>
              <a:cs typeface="Arial"/>
              <a:sym typeface="Arial"/>
            </a:endParaRPr>
          </a:p>
        </p:txBody>
      </p:sp>
      <p:sp>
        <p:nvSpPr>
          <p:cNvPr id="899" name="Google Shape;899;p44"/>
          <p:cNvSpPr/>
          <p:nvPr/>
        </p:nvSpPr>
        <p:spPr>
          <a:xfrm>
            <a:off x="8100392" y="2713981"/>
            <a:ext cx="188730" cy="181818"/>
          </a:xfrm>
          <a:prstGeom prst="irregularSeal1">
            <a:avLst/>
          </a:prstGeom>
          <a:solidFill>
            <a:srgbClr val="00B0F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00" name="Google Shape;900;p44"/>
          <p:cNvSpPr/>
          <p:nvPr/>
        </p:nvSpPr>
        <p:spPr>
          <a:xfrm>
            <a:off x="395536" y="2733768"/>
            <a:ext cx="188730" cy="181818"/>
          </a:xfrm>
          <a:prstGeom prst="irregularSeal1">
            <a:avLst/>
          </a:prstGeom>
          <a:solidFill>
            <a:srgbClr val="00B0F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01" name="Google Shape;901;p44"/>
          <p:cNvSpPr txBox="1"/>
          <p:nvPr/>
        </p:nvSpPr>
        <p:spPr>
          <a:xfrm>
            <a:off x="539552" y="2742043"/>
            <a:ext cx="2838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Centro de convivência</a:t>
            </a:r>
            <a:endParaRPr sz="1400" b="0" i="0" u="none" strike="noStrike" cap="none">
              <a:solidFill>
                <a:srgbClr val="000000"/>
              </a:solidFill>
              <a:latin typeface="Arial"/>
              <a:ea typeface="Arial"/>
              <a:cs typeface="Arial"/>
              <a:sym typeface="Arial"/>
            </a:endParaRPr>
          </a:p>
        </p:txBody>
      </p:sp>
      <p:sp>
        <p:nvSpPr>
          <p:cNvPr id="902" name="Google Shape;902;p44"/>
          <p:cNvSpPr txBox="1"/>
          <p:nvPr/>
        </p:nvSpPr>
        <p:spPr>
          <a:xfrm>
            <a:off x="340097" y="3064092"/>
            <a:ext cx="420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3" name="Google Shape;903;p44"/>
          <p:cNvSpPr/>
          <p:nvPr/>
        </p:nvSpPr>
        <p:spPr>
          <a:xfrm>
            <a:off x="374650" y="3065273"/>
            <a:ext cx="216000" cy="138000"/>
          </a:xfrm>
          <a:prstGeom prst="hear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4" name="Google Shape;904;p44"/>
          <p:cNvSpPr/>
          <p:nvPr/>
        </p:nvSpPr>
        <p:spPr>
          <a:xfrm>
            <a:off x="7815527" y="2343321"/>
            <a:ext cx="160500" cy="88800"/>
          </a:xfrm>
          <a:prstGeom prst="hear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5" name="Google Shape;905;p44"/>
          <p:cNvSpPr/>
          <p:nvPr/>
        </p:nvSpPr>
        <p:spPr>
          <a:xfrm>
            <a:off x="7839526" y="3284172"/>
            <a:ext cx="187200" cy="101400"/>
          </a:xfrm>
          <a:prstGeom prst="hear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6" name="Google Shape;906;p44"/>
          <p:cNvSpPr txBox="1"/>
          <p:nvPr/>
        </p:nvSpPr>
        <p:spPr>
          <a:xfrm>
            <a:off x="625226" y="2931661"/>
            <a:ext cx="1354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Consultório na rua</a:t>
            </a:r>
            <a:endParaRPr sz="1400" b="0" i="0" u="none" strike="noStrike" cap="none">
              <a:solidFill>
                <a:srgbClr val="000000"/>
              </a:solidFill>
              <a:latin typeface="Arial"/>
              <a:ea typeface="Arial"/>
              <a:cs typeface="Arial"/>
              <a:sym typeface="Arial"/>
            </a:endParaRPr>
          </a:p>
        </p:txBody>
      </p:sp>
      <p:sp>
        <p:nvSpPr>
          <p:cNvPr id="907" name="Google Shape;907;p44"/>
          <p:cNvSpPr/>
          <p:nvPr/>
        </p:nvSpPr>
        <p:spPr>
          <a:xfrm>
            <a:off x="7553693" y="2139501"/>
            <a:ext cx="180000" cy="1338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8" name="Google Shape;908;p44"/>
          <p:cNvSpPr/>
          <p:nvPr/>
        </p:nvSpPr>
        <p:spPr>
          <a:xfrm>
            <a:off x="374375" y="3312206"/>
            <a:ext cx="217500" cy="1860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44"/>
          <p:cNvSpPr txBox="1"/>
          <p:nvPr/>
        </p:nvSpPr>
        <p:spPr>
          <a:xfrm>
            <a:off x="591876" y="2856273"/>
            <a:ext cx="1354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Unidade de Acolhimento Infanto Juvenil</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ESF 221</a:t>
            </a:r>
            <a:endParaRPr sz="1200" b="0" i="0" u="none" strike="noStrike" cap="none">
              <a:solidFill>
                <a:schemeClr val="dk1"/>
              </a:solidFill>
              <a:latin typeface="Calibri"/>
              <a:ea typeface="Calibri"/>
              <a:cs typeface="Calibri"/>
              <a:sym typeface="Calibri"/>
            </a:endParaRPr>
          </a:p>
        </p:txBody>
      </p:sp>
      <p:sp>
        <p:nvSpPr>
          <p:cNvPr id="910" name="Google Shape;910;p44"/>
          <p:cNvSpPr/>
          <p:nvPr/>
        </p:nvSpPr>
        <p:spPr>
          <a:xfrm>
            <a:off x="7677368" y="2510772"/>
            <a:ext cx="102300" cy="1086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44"/>
          <p:cNvSpPr/>
          <p:nvPr/>
        </p:nvSpPr>
        <p:spPr>
          <a:xfrm>
            <a:off x="7308575" y="3426506"/>
            <a:ext cx="217500" cy="1860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45"/>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7" name="Google Shape;917;p45"/>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918" name="Google Shape;918;p45"/>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919" name="Google Shape;919;p45"/>
          <p:cNvSpPr txBox="1"/>
          <p:nvPr/>
        </p:nvSpPr>
        <p:spPr>
          <a:xfrm>
            <a:off x="277875" y="81525"/>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7ª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920" name="Google Shape;920;p45"/>
          <p:cNvGraphicFramePr/>
          <p:nvPr/>
        </p:nvGraphicFramePr>
        <p:xfrm>
          <a:off x="1008175" y="549175"/>
          <a:ext cx="6405400" cy="3811270"/>
        </p:xfrm>
        <a:graphic>
          <a:graphicData uri="http://schemas.openxmlformats.org/drawingml/2006/table">
            <a:tbl>
              <a:tblPr>
                <a:noFill/>
                <a:tableStyleId>{85349F07-1815-41CE-AE1B-F1A3D08518FE}</a:tableStyleId>
              </a:tblPr>
              <a:tblGrid>
                <a:gridCol w="1673575"/>
                <a:gridCol w="1484300"/>
                <a:gridCol w="946375"/>
                <a:gridCol w="2301150"/>
              </a:tblGrid>
              <a:tr h="361950">
                <a:tc>
                  <a:txBody>
                    <a:bodyPr/>
                    <a:lstStyle/>
                    <a:p>
                      <a:pPr marL="0" lvl="0" indent="0" algn="ctr" rtl="0">
                        <a:spcBef>
                          <a:spcPts val="0"/>
                        </a:spcBef>
                        <a:spcAft>
                          <a:spcPts val="0"/>
                        </a:spcAft>
                        <a:buNone/>
                      </a:pPr>
                      <a:r>
                        <a:rPr lang="pt-BR" sz="900" b="1"/>
                        <a:t>Município</a:t>
                      </a:r>
                      <a:endParaRPr sz="900" b="1"/>
                    </a:p>
                  </a:txBody>
                  <a:tcPr marL="63500" marR="63500" marT="63500" marB="63500" anchor="ctr">
                    <a:lnL w="6350" cap="flat" cmpd="sng">
                      <a:solidFill>
                        <a:srgbClr val="073763"/>
                      </a:solidFill>
                      <a:prstDash val="solid"/>
                      <a:round/>
                      <a:headEnd type="none" w="sm" len="sm"/>
                      <a:tailEnd type="none" w="sm" len="sm"/>
                    </a:lnL>
                    <a:lnR w="6350" cap="flat" cmpd="sng">
                      <a:solidFill>
                        <a:srgbClr val="073763"/>
                      </a:solidFill>
                      <a:prstDash val="solid"/>
                      <a:round/>
                      <a:headEnd type="none" w="sm" len="sm"/>
                      <a:tailEnd type="none" w="sm" len="sm"/>
                    </a:lnR>
                    <a:lnT w="6350" cap="flat" cmpd="sng">
                      <a:solidFill>
                        <a:srgbClr val="073763"/>
                      </a:solidFill>
                      <a:prstDash val="solid"/>
                      <a:round/>
                      <a:headEnd type="none" w="sm" len="sm"/>
                      <a:tailEnd type="none" w="sm" len="sm"/>
                    </a:lnT>
                    <a:lnB w="6350" cap="flat" cmpd="sng">
                      <a:solidFill>
                        <a:srgbClr val="000000"/>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pt-BR" sz="900" b="1"/>
                        <a:t>Implantados</a:t>
                      </a:r>
                      <a:endParaRPr sz="900" b="1"/>
                    </a:p>
                  </a:txBody>
                  <a:tcPr marL="63500" marR="63500" marT="63500" marB="63500" anchor="ctr">
                    <a:lnL w="6350" cap="flat" cmpd="sng">
                      <a:solidFill>
                        <a:srgbClr val="073763"/>
                      </a:solidFill>
                      <a:prstDash val="solid"/>
                      <a:round/>
                      <a:headEnd type="none" w="sm" len="sm"/>
                      <a:tailEnd type="none" w="sm" len="sm"/>
                    </a:lnL>
                    <a:lnR w="6350" cap="flat" cmpd="sng">
                      <a:solidFill>
                        <a:srgbClr val="073763"/>
                      </a:solidFill>
                      <a:prstDash val="solid"/>
                      <a:round/>
                      <a:headEnd type="none" w="sm" len="sm"/>
                      <a:tailEnd type="none" w="sm" len="sm"/>
                    </a:lnR>
                    <a:lnT w="6350" cap="flat" cmpd="sng">
                      <a:solidFill>
                        <a:srgbClr val="073763"/>
                      </a:solidFill>
                      <a:prstDash val="solid"/>
                      <a:round/>
                      <a:headEnd type="none" w="sm" len="sm"/>
                      <a:tailEnd type="none" w="sm" len="sm"/>
                    </a:lnT>
                    <a:lnB w="6350" cap="flat" cmpd="sng">
                      <a:solidFill>
                        <a:srgbClr val="000000"/>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pt-BR" sz="900" b="1"/>
                        <a:t>CNES</a:t>
                      </a:r>
                      <a:endParaRPr sz="900" b="1"/>
                    </a:p>
                  </a:txBody>
                  <a:tcPr marL="63500" marR="63500" marT="63500" marB="63500" anchor="ctr">
                    <a:lnL w="6350" cap="flat" cmpd="sng">
                      <a:solidFill>
                        <a:srgbClr val="073763"/>
                      </a:solidFill>
                      <a:prstDash val="solid"/>
                      <a:round/>
                      <a:headEnd type="none" w="sm" len="sm"/>
                      <a:tailEnd type="none" w="sm" len="sm"/>
                    </a:lnL>
                    <a:lnR w="6350" cap="flat" cmpd="sng">
                      <a:solidFill>
                        <a:srgbClr val="073763"/>
                      </a:solidFill>
                      <a:prstDash val="solid"/>
                      <a:round/>
                      <a:headEnd type="none" w="sm" len="sm"/>
                      <a:tailEnd type="none" w="sm" len="sm"/>
                    </a:lnR>
                    <a:lnT w="6350" cap="flat" cmpd="sng">
                      <a:solidFill>
                        <a:srgbClr val="073763"/>
                      </a:solidFill>
                      <a:prstDash val="solid"/>
                      <a:round/>
                      <a:headEnd type="none" w="sm" len="sm"/>
                      <a:tailEnd type="none" w="sm" len="sm"/>
                    </a:lnT>
                    <a:lnB w="6350" cap="flat" cmpd="sng">
                      <a:solidFill>
                        <a:srgbClr val="000000"/>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pt-BR" sz="900" b="1"/>
                        <a:t>Abrangência</a:t>
                      </a:r>
                      <a:endParaRPr sz="900" b="1"/>
                    </a:p>
                  </a:txBody>
                  <a:tcPr marL="63500" marR="63500" marT="63500" marB="63500" anchor="ctr">
                    <a:lnL w="6350" cap="flat" cmpd="sng">
                      <a:solidFill>
                        <a:srgbClr val="073763"/>
                      </a:solidFill>
                      <a:prstDash val="solid"/>
                      <a:round/>
                      <a:headEnd type="none" w="sm" len="sm"/>
                      <a:tailEnd type="none" w="sm" len="sm"/>
                    </a:lnL>
                    <a:lnR w="6350" cap="flat" cmpd="sng">
                      <a:solidFill>
                        <a:srgbClr val="073763"/>
                      </a:solidFill>
                      <a:prstDash val="solid"/>
                      <a:round/>
                      <a:headEnd type="none" w="sm" len="sm"/>
                      <a:tailEnd type="none" w="sm" len="sm"/>
                    </a:lnR>
                    <a:lnT w="6350" cap="flat" cmpd="sng">
                      <a:solidFill>
                        <a:srgbClr val="073763"/>
                      </a:solidFill>
                      <a:prstDash val="solid"/>
                      <a:round/>
                      <a:headEnd type="none" w="sm" len="sm"/>
                      <a:tailEnd type="none" w="sm" len="sm"/>
                    </a:lnT>
                    <a:lnB w="6350" cap="flat" cmpd="sng">
                      <a:solidFill>
                        <a:srgbClr val="073763"/>
                      </a:solidFill>
                      <a:prstDash val="solid"/>
                      <a:round/>
                      <a:headEnd type="none" w="sm" len="sm"/>
                      <a:tailEnd type="none" w="sm" len="sm"/>
                    </a:lnB>
                    <a:solidFill>
                      <a:srgbClr val="A2C4C9"/>
                    </a:solidFill>
                  </a:tcPr>
                </a:tc>
              </a:tr>
              <a:tr h="234675">
                <a:tc rowSpan="5">
                  <a:txBody>
                    <a:bodyPr/>
                    <a:lstStyle/>
                    <a:p>
                      <a:pPr marL="0" lvl="0" indent="0" algn="ctr" rtl="0">
                        <a:spcBef>
                          <a:spcPts val="0"/>
                        </a:spcBef>
                        <a:spcAft>
                          <a:spcPts val="1000"/>
                        </a:spcAft>
                        <a:buNone/>
                      </a:pPr>
                      <a:r>
                        <a:rPr lang="pt-BR" sz="900" b="1"/>
                        <a:t>Natal</a:t>
                      </a:r>
                      <a:endParaRPr sz="1000" b="1"/>
                    </a:p>
                  </a:txBody>
                  <a:tcPr marL="63500" marR="63500" marT="63500" marB="63500" anchor="ctr">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01 - CAPS II (Oeste)</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900"/>
                        <a:t>2409127 </a:t>
                      </a:r>
                      <a:endParaRPr sz="900"/>
                    </a:p>
                  </a:txBody>
                  <a:tcPr marL="63500" marR="63500" marT="63500" marB="63500" anchor="ctr">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solidFill>
                      <a:srgbClr val="FFF2CC"/>
                    </a:solidFill>
                  </a:tcPr>
                </a:tc>
                <a:tc rowSpan="5">
                  <a:txBody>
                    <a:bodyPr/>
                    <a:lstStyle/>
                    <a:p>
                      <a:pPr marL="0" lvl="0" indent="0" algn="ctr" rtl="0">
                        <a:spcBef>
                          <a:spcPts val="0"/>
                        </a:spcBef>
                        <a:spcAft>
                          <a:spcPts val="0"/>
                        </a:spcAft>
                        <a:buNone/>
                      </a:pPr>
                      <a:r>
                        <a:rPr lang="pt-BR" sz="1000"/>
                        <a:t>Municipal</a:t>
                      </a:r>
                      <a:endParaRPr sz="1000"/>
                    </a:p>
                  </a:txBody>
                  <a:tcPr marL="63500" marR="63500" marT="63500" marB="63500" anchor="ctr">
                    <a:lnT w="6350" cap="flat" cmpd="sng">
                      <a:solidFill>
                        <a:srgbClr val="073763"/>
                      </a:solidFill>
                      <a:prstDash val="solid"/>
                      <a:round/>
                      <a:headEnd type="none" w="sm" len="sm"/>
                      <a:tailEnd type="none" w="sm" len="sm"/>
                    </a:lnT>
                    <a:solidFill>
                      <a:srgbClr val="FFF2CC"/>
                    </a:solidFill>
                  </a:tcPr>
                </a:tc>
              </a:tr>
              <a:tr h="223025">
                <a:tc vMerge="1">
                  <a:txBody>
                    <a:bodyPr/>
                    <a:lstStyle/>
                    <a:p>
                      <a:endParaRPr lang="pt-BR"/>
                    </a:p>
                  </a:txBody>
                  <a:tcPr/>
                </a:tc>
                <a:tc>
                  <a:txBody>
                    <a:bodyPr/>
                    <a:lstStyle/>
                    <a:p>
                      <a:pPr marL="0" lvl="0" indent="0" algn="ctr" rtl="0">
                        <a:spcBef>
                          <a:spcPts val="0"/>
                        </a:spcBef>
                        <a:spcAft>
                          <a:spcPts val="0"/>
                        </a:spcAft>
                        <a:buNone/>
                      </a:pPr>
                      <a:r>
                        <a:rPr lang="pt-BR" sz="900"/>
                        <a:t>01 - CAPS III (Leste)</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2408643 </a:t>
                      </a:r>
                      <a:endParaRPr sz="900"/>
                    </a:p>
                  </a:txBody>
                  <a:tcPr marL="63500" marR="63500" marT="63500" marB="63500" anchor="ctr">
                    <a:lnL w="6350" cap="flat" cmpd="sng">
                      <a:solidFill>
                        <a:srgbClr val="000000"/>
                      </a:solidFill>
                      <a:prstDash val="solid"/>
                      <a:round/>
                      <a:headEnd type="none" w="sm" len="sm"/>
                      <a:tailEnd type="none" w="sm" len="sm"/>
                    </a:lnL>
                    <a:solidFill>
                      <a:srgbClr val="FFF2CC"/>
                    </a:solidFill>
                  </a:tcPr>
                </a:tc>
                <a:tc vMerge="1">
                  <a:txBody>
                    <a:bodyPr/>
                    <a:lstStyle/>
                    <a:p>
                      <a:endParaRPr lang="pt-BR"/>
                    </a:p>
                  </a:txBody>
                  <a:tcPr/>
                </a:tc>
              </a:tr>
              <a:tr h="193850">
                <a:tc vMerge="1">
                  <a:txBody>
                    <a:bodyPr/>
                    <a:lstStyle/>
                    <a:p>
                      <a:endParaRPr lang="pt-BR"/>
                    </a:p>
                  </a:txBody>
                  <a:tcPr/>
                </a:tc>
                <a:tc>
                  <a:txBody>
                    <a:bodyPr/>
                    <a:lstStyle/>
                    <a:p>
                      <a:pPr marL="0" lvl="0" indent="0" algn="ctr" rtl="0">
                        <a:spcBef>
                          <a:spcPts val="0"/>
                        </a:spcBef>
                        <a:spcAft>
                          <a:spcPts val="0"/>
                        </a:spcAft>
                        <a:buNone/>
                      </a:pPr>
                      <a:r>
                        <a:rPr lang="pt-BR" sz="900"/>
                        <a:t>01 - CAPS AD III (Norte)</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2679523 </a:t>
                      </a:r>
                      <a:endParaRPr sz="900"/>
                    </a:p>
                  </a:txBody>
                  <a:tcPr marL="63500" marR="63500" marT="63500" marB="63500" anchor="ctr">
                    <a:lnL w="6350" cap="flat" cmpd="sng">
                      <a:solidFill>
                        <a:srgbClr val="000000"/>
                      </a:solidFill>
                      <a:prstDash val="solid"/>
                      <a:round/>
                      <a:headEnd type="none" w="sm" len="sm"/>
                      <a:tailEnd type="none" w="sm" len="sm"/>
                    </a:lnL>
                    <a:solidFill>
                      <a:srgbClr val="FFF2CC"/>
                    </a:solidFill>
                  </a:tcPr>
                </a:tc>
                <a:tc vMerge="1">
                  <a:txBody>
                    <a:bodyPr/>
                    <a:lstStyle/>
                    <a:p>
                      <a:endParaRPr lang="pt-BR"/>
                    </a:p>
                  </a:txBody>
                  <a:tcPr/>
                </a:tc>
              </a:tr>
              <a:tr h="214125">
                <a:tc vMerge="1">
                  <a:txBody>
                    <a:bodyPr/>
                    <a:lstStyle/>
                    <a:p>
                      <a:endParaRPr lang="pt-BR"/>
                    </a:p>
                  </a:txBody>
                  <a:tcPr/>
                </a:tc>
                <a:tc>
                  <a:txBody>
                    <a:bodyPr/>
                    <a:lstStyle/>
                    <a:p>
                      <a:pPr marL="0" lvl="0" indent="0" algn="ctr" rtl="0">
                        <a:spcBef>
                          <a:spcPts val="0"/>
                        </a:spcBef>
                        <a:spcAft>
                          <a:spcPts val="0"/>
                        </a:spcAft>
                        <a:buNone/>
                      </a:pPr>
                      <a:r>
                        <a:rPr lang="pt-BR" sz="900"/>
                        <a:t>01 – CAPS AD III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2408716 </a:t>
                      </a:r>
                      <a:endParaRPr sz="900"/>
                    </a:p>
                  </a:txBody>
                  <a:tcPr marL="63500" marR="63500" marT="63500" marB="63500" anchor="ctr">
                    <a:lnL w="6350" cap="flat" cmpd="sng">
                      <a:solidFill>
                        <a:srgbClr val="000000"/>
                      </a:solidFill>
                      <a:prstDash val="solid"/>
                      <a:round/>
                      <a:headEnd type="none" w="sm" len="sm"/>
                      <a:tailEnd type="none" w="sm" len="sm"/>
                    </a:lnL>
                    <a:solidFill>
                      <a:srgbClr val="FFF2CC"/>
                    </a:solidFill>
                  </a:tcPr>
                </a:tc>
                <a:tc vMerge="1">
                  <a:txBody>
                    <a:bodyPr/>
                    <a:lstStyle/>
                    <a:p>
                      <a:endParaRPr lang="pt-BR"/>
                    </a:p>
                  </a:txBody>
                  <a:tcPr/>
                </a:tc>
              </a:tr>
              <a:tr h="165525">
                <a:tc vMerge="1">
                  <a:txBody>
                    <a:bodyPr/>
                    <a:lstStyle/>
                    <a:p>
                      <a:endParaRPr lang="pt-BR"/>
                    </a:p>
                  </a:txBody>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5358329 </a:t>
                      </a:r>
                      <a:endParaRPr sz="900"/>
                    </a:p>
                  </a:txBody>
                  <a:tcPr marL="63500" marR="63500" marT="63500" marB="63500" anchor="ctr">
                    <a:lnL w="6350" cap="flat" cmpd="sng">
                      <a:solidFill>
                        <a:srgbClr val="000000"/>
                      </a:solidFill>
                      <a:prstDash val="solid"/>
                      <a:round/>
                      <a:headEnd type="none" w="sm" len="sm"/>
                      <a:tailEnd type="none" w="sm" len="sm"/>
                    </a:lnL>
                    <a:solidFill>
                      <a:srgbClr val="FFF2CC"/>
                    </a:solidFill>
                  </a:tcPr>
                </a:tc>
                <a:tc vMerge="1">
                  <a:txBody>
                    <a:bodyPr/>
                    <a:lstStyle/>
                    <a:p>
                      <a:endParaRPr lang="pt-BR"/>
                    </a:p>
                  </a:txBody>
                  <a:tcPr/>
                </a:tc>
              </a:tr>
              <a:tr h="0">
                <a:tc rowSpan="2">
                  <a:txBody>
                    <a:bodyPr/>
                    <a:lstStyle/>
                    <a:p>
                      <a:pPr marL="0" lvl="0" indent="0" algn="ctr" rtl="0">
                        <a:spcBef>
                          <a:spcPts val="0"/>
                        </a:spcBef>
                        <a:spcAft>
                          <a:spcPts val="1000"/>
                        </a:spcAft>
                        <a:buNone/>
                      </a:pPr>
                      <a:r>
                        <a:rPr lang="pt-BR" sz="900" b="1"/>
                        <a:t>Macaíba</a:t>
                      </a:r>
                      <a:endParaRPr sz="900" b="1"/>
                    </a:p>
                  </a:txBody>
                  <a:tcPr marL="63500" marR="63500" marT="63500" marB="63500" anchor="ctr">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AD II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5148685 </a:t>
                      </a:r>
                      <a:endParaRPr sz="900"/>
                    </a:p>
                  </a:txBody>
                  <a:tcPr marL="63500" marR="63500" marT="63500" marB="63500" anchor="ctr">
                    <a:lnL w="6350" cap="flat" cmpd="sng">
                      <a:solidFill>
                        <a:srgbClr val="000000"/>
                      </a:solidFill>
                      <a:prstDash val="solid"/>
                      <a:round/>
                      <a:headEnd type="none" w="sm" len="sm"/>
                      <a:tailEnd type="none" w="sm" len="sm"/>
                    </a:lnL>
                    <a:solidFill>
                      <a:srgbClr val="FFF2CC"/>
                    </a:solidFill>
                  </a:tcPr>
                </a:tc>
                <a:tc rowSpan="2">
                  <a:txBody>
                    <a:bodyPr/>
                    <a:lstStyle/>
                    <a:p>
                      <a:pPr marL="0" lvl="0" indent="0" algn="ctr" rtl="0">
                        <a:spcBef>
                          <a:spcPts val="0"/>
                        </a:spcBef>
                        <a:spcAft>
                          <a:spcPts val="0"/>
                        </a:spcAft>
                        <a:buNone/>
                      </a:pPr>
                      <a:r>
                        <a:rPr lang="pt-BR" sz="1000">
                          <a:solidFill>
                            <a:schemeClr val="dk1"/>
                          </a:solidFill>
                        </a:rPr>
                        <a:t>Municipal</a:t>
                      </a:r>
                      <a:endParaRPr/>
                    </a:p>
                  </a:txBody>
                  <a:tcPr marL="63500" marR="63500" marT="63500" marB="63500" anchor="ctr">
                    <a:solidFill>
                      <a:srgbClr val="FFF2CC"/>
                    </a:solidFill>
                  </a:tcPr>
                </a:tc>
              </a:tr>
              <a:tr h="0">
                <a:tc vMerge="1">
                  <a:txBody>
                    <a:bodyPr/>
                    <a:lstStyle/>
                    <a:p>
                      <a:endParaRPr lang="pt-BR"/>
                    </a:p>
                  </a:txBody>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3152669 </a:t>
                      </a:r>
                      <a:endParaRPr sz="900"/>
                    </a:p>
                  </a:txBody>
                  <a:tcPr marL="63500" marR="63500" marT="63500" marB="63500" anchor="ctr">
                    <a:lnL w="6350" cap="flat" cmpd="sng">
                      <a:solidFill>
                        <a:srgbClr val="000000"/>
                      </a:solidFill>
                      <a:prstDash val="solid"/>
                      <a:round/>
                      <a:headEnd type="none" w="sm" len="sm"/>
                      <a:tailEnd type="none" w="sm" len="sm"/>
                    </a:lnL>
                    <a:solidFill>
                      <a:srgbClr val="FFF2CC"/>
                    </a:solidFill>
                  </a:tcPr>
                </a:tc>
                <a:tc vMerge="1">
                  <a:txBody>
                    <a:bodyPr/>
                    <a:lstStyle/>
                    <a:p>
                      <a:endParaRPr lang="pt-BR"/>
                    </a:p>
                  </a:txBody>
                  <a:tcPr/>
                </a:tc>
              </a:tr>
              <a:tr h="168550">
                <a:tc rowSpan="3">
                  <a:txBody>
                    <a:bodyPr/>
                    <a:lstStyle/>
                    <a:p>
                      <a:pPr marL="0" lvl="0" indent="0" algn="ctr" rtl="0">
                        <a:spcBef>
                          <a:spcPts val="0"/>
                        </a:spcBef>
                        <a:spcAft>
                          <a:spcPts val="1000"/>
                        </a:spcAft>
                        <a:buNone/>
                      </a:pPr>
                      <a:r>
                        <a:rPr lang="pt-BR" sz="900" b="1"/>
                        <a:t>Parnamirim</a:t>
                      </a:r>
                      <a:endParaRPr sz="900" b="1"/>
                    </a:p>
                  </a:txBody>
                  <a:tcPr marL="63500" marR="63500" marT="63500" marB="63500" anchor="ctr">
                    <a:lnR w="6350" cap="flat" cmpd="sng">
                      <a:solidFill>
                        <a:srgbClr val="000000"/>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a:t>
                      </a:r>
                      <a:endParaRPr sz="900"/>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6844073 </a:t>
                      </a:r>
                      <a:endParaRPr sz="900"/>
                    </a:p>
                  </a:txBody>
                  <a:tcPr marL="63500" marR="63500" marT="63500" marB="63500" anchor="ctr">
                    <a:lnL w="6350" cap="flat" cmpd="sng">
                      <a:solidFill>
                        <a:srgbClr val="000000"/>
                      </a:solidFill>
                      <a:prstDash val="solid"/>
                      <a:round/>
                      <a:headEnd type="none" w="sm" len="sm"/>
                      <a:tailEnd type="none" w="sm" len="sm"/>
                    </a:lnL>
                    <a:lnB w="12700" cap="flat" cmpd="sng">
                      <a:solidFill>
                        <a:srgbClr val="333333"/>
                      </a:solidFill>
                      <a:prstDash val="solid"/>
                      <a:round/>
                      <a:headEnd type="none" w="sm" len="sm"/>
                      <a:tailEnd type="none" w="sm" len="sm"/>
                    </a:lnB>
                    <a:solidFill>
                      <a:srgbClr val="FFF2CC"/>
                    </a:solidFill>
                  </a:tcPr>
                </a:tc>
                <a:tc rowSpan="3">
                  <a:txBody>
                    <a:bodyPr/>
                    <a:lstStyle/>
                    <a:p>
                      <a:pPr marL="0" lvl="0" indent="0" algn="ctr" rtl="0">
                        <a:spcBef>
                          <a:spcPts val="0"/>
                        </a:spcBef>
                        <a:spcAft>
                          <a:spcPts val="0"/>
                        </a:spcAft>
                        <a:buNone/>
                      </a:pPr>
                      <a:r>
                        <a:rPr lang="pt-BR" sz="1000">
                          <a:solidFill>
                            <a:schemeClr val="dk1"/>
                          </a:solidFill>
                        </a:rPr>
                        <a:t>Municipal</a:t>
                      </a:r>
                      <a:endParaRPr/>
                    </a:p>
                  </a:txBody>
                  <a:tcPr marL="63500" marR="63500" marT="63500" marB="63500" anchor="ctr">
                    <a:solidFill>
                      <a:srgbClr val="FFF2CC"/>
                    </a:solidFill>
                  </a:tcPr>
                </a:tc>
              </a:tr>
              <a:tr h="0">
                <a:tc vMerge="1">
                  <a:txBody>
                    <a:bodyPr/>
                    <a:lstStyle/>
                    <a:p>
                      <a:endParaRPr lang="pt-BR"/>
                    </a:p>
                  </a:txBody>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7456972 </a:t>
                      </a:r>
                      <a:endParaRPr sz="900"/>
                    </a:p>
                  </a:txBody>
                  <a:tcPr marL="63500" marR="63500" marT="63500" marB="63500" anchor="ctr">
                    <a:lnL w="6350" cap="flat" cmpd="sng">
                      <a:solidFill>
                        <a:srgbClr val="333333"/>
                      </a:solidFill>
                      <a:prstDash val="solid"/>
                      <a:round/>
                      <a:headEnd type="none" w="sm" len="sm"/>
                      <a:tailEnd type="none" w="sm" len="sm"/>
                    </a:lnL>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vMerge="1">
                  <a:txBody>
                    <a:bodyPr/>
                    <a:lstStyle/>
                    <a:p>
                      <a:endParaRPr lang="pt-BR"/>
                    </a:p>
                  </a:txBody>
                  <a:tcPr/>
                </a:tc>
              </a:tr>
              <a:tr h="0">
                <a:tc vMerge="1">
                  <a:txBody>
                    <a:bodyPr/>
                    <a:lstStyle/>
                    <a:p>
                      <a:endParaRPr lang="pt-BR"/>
                    </a:p>
                  </a:txBody>
                  <a:tcPr/>
                </a:tc>
                <a:tc>
                  <a:txBody>
                    <a:bodyPr/>
                    <a:lstStyle/>
                    <a:p>
                      <a:pPr marL="0" lvl="0" indent="0" algn="ctr" rtl="0">
                        <a:spcBef>
                          <a:spcPts val="0"/>
                        </a:spcBef>
                        <a:spcAft>
                          <a:spcPts val="0"/>
                        </a:spcAft>
                        <a:buNone/>
                      </a:pPr>
                      <a:r>
                        <a:rPr lang="pt-BR" sz="900"/>
                        <a:t>01 – CAPS AD III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5149673 </a:t>
                      </a:r>
                      <a:endParaRPr sz="900"/>
                    </a:p>
                  </a:txBody>
                  <a:tcPr marL="63500" marR="63500" marT="63500" marB="63500" anchor="ctr">
                    <a:lnL w="6350" cap="flat" cmpd="sng">
                      <a:solidFill>
                        <a:srgbClr val="333333"/>
                      </a:solidFill>
                      <a:prstDash val="solid"/>
                      <a:round/>
                      <a:headEnd type="none" w="sm" len="sm"/>
                      <a:tailEnd type="none" w="sm" len="sm"/>
                    </a:lnL>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vMerge="1">
                  <a:txBody>
                    <a:bodyPr/>
                    <a:lstStyle/>
                    <a:p>
                      <a:endParaRPr lang="pt-BR"/>
                    </a:p>
                  </a:txBody>
                  <a:tcPr/>
                </a:tc>
              </a:tr>
              <a:tr h="0">
                <a:tc rowSpan="2">
                  <a:txBody>
                    <a:bodyPr/>
                    <a:lstStyle/>
                    <a:p>
                      <a:pPr marL="0" lvl="0" indent="0" algn="ctr" rtl="0">
                        <a:spcBef>
                          <a:spcPts val="0"/>
                        </a:spcBef>
                        <a:spcAft>
                          <a:spcPts val="1000"/>
                        </a:spcAft>
                        <a:buNone/>
                      </a:pPr>
                      <a:r>
                        <a:rPr lang="pt-BR" sz="900" b="1"/>
                        <a:t>São Gonçalo do Amarante</a:t>
                      </a:r>
                      <a:endParaRPr sz="900" b="1"/>
                    </a:p>
                  </a:txBody>
                  <a:tcPr marL="63500" marR="63500" marT="63500" marB="63500" anchor="ctr">
                    <a:lnR w="6350" cap="flat" cmpd="sng">
                      <a:solidFill>
                        <a:srgbClr val="333333"/>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 CAPS 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3715922 </a:t>
                      </a:r>
                      <a:endParaRPr sz="900"/>
                    </a:p>
                  </a:txBody>
                  <a:tcPr marL="63500" marR="63500" marT="63500" marB="63500" anchor="ctr">
                    <a:lnL w="6350" cap="flat" cmpd="sng">
                      <a:solidFill>
                        <a:srgbClr val="333333"/>
                      </a:solidFill>
                      <a:prstDash val="solid"/>
                      <a:round/>
                      <a:headEnd type="none" w="sm" len="sm"/>
                      <a:tailEnd type="none" w="sm" len="sm"/>
                    </a:lnL>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rowSpan="2">
                  <a:txBody>
                    <a:bodyPr/>
                    <a:lstStyle/>
                    <a:p>
                      <a:pPr marL="0" lvl="0" indent="0" algn="ctr" rtl="0">
                        <a:spcBef>
                          <a:spcPts val="0"/>
                        </a:spcBef>
                        <a:spcAft>
                          <a:spcPts val="0"/>
                        </a:spcAft>
                        <a:buNone/>
                      </a:pPr>
                      <a:r>
                        <a:rPr lang="pt-BR" sz="1000">
                          <a:solidFill>
                            <a:schemeClr val="dk1"/>
                          </a:solidFill>
                        </a:rPr>
                        <a:t>Municipal</a:t>
                      </a:r>
                      <a:endParaRPr/>
                    </a:p>
                  </a:txBody>
                  <a:tcPr marL="63500" marR="63500" marT="63500" marB="63500" anchor="ctr">
                    <a:solidFill>
                      <a:srgbClr val="FFF2CC"/>
                    </a:solidFill>
                  </a:tcPr>
                </a:tc>
              </a:tr>
              <a:tr h="196275">
                <a:tc vMerge="1">
                  <a:txBody>
                    <a:bodyPr/>
                    <a:lstStyle/>
                    <a:p>
                      <a:endParaRPr lang="pt-BR"/>
                    </a:p>
                  </a:txBody>
                  <a:tcPr/>
                </a:tc>
                <a:tc>
                  <a:txBody>
                    <a:bodyPr/>
                    <a:lstStyle/>
                    <a:p>
                      <a:pPr marL="0" lvl="0" indent="0" algn="ctr" rtl="0">
                        <a:spcBef>
                          <a:spcPts val="0"/>
                        </a:spcBef>
                        <a:spcAft>
                          <a:spcPts val="0"/>
                        </a:spcAft>
                        <a:buNone/>
                      </a:pPr>
                      <a:r>
                        <a:rPr lang="pt-BR" sz="900"/>
                        <a:t>01- CAPS AD II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9597344 </a:t>
                      </a:r>
                      <a:endParaRPr sz="900"/>
                    </a:p>
                  </a:txBody>
                  <a:tcPr marL="63500" marR="63500" marT="63500" marB="63500" anchor="ctr">
                    <a:lnL w="6350" cap="flat" cmpd="sng">
                      <a:solidFill>
                        <a:srgbClr val="333333"/>
                      </a:solidFill>
                      <a:prstDash val="solid"/>
                      <a:round/>
                      <a:headEnd type="none" w="sm" len="sm"/>
                      <a:tailEnd type="none" w="sm" len="sm"/>
                    </a:lnL>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vMerge="1">
                  <a:txBody>
                    <a:bodyPr/>
                    <a:lstStyle/>
                    <a:p>
                      <a:endParaRPr lang="pt-BR"/>
                    </a:p>
                  </a:txBody>
                  <a:tcPr/>
                </a:tc>
              </a:tr>
              <a:tr h="0">
                <a:tc>
                  <a:txBody>
                    <a:bodyPr/>
                    <a:lstStyle/>
                    <a:p>
                      <a:pPr marL="0" lvl="0" indent="0" algn="ctr" rtl="0">
                        <a:spcBef>
                          <a:spcPts val="0"/>
                        </a:spcBef>
                        <a:spcAft>
                          <a:spcPts val="0"/>
                        </a:spcAft>
                        <a:buNone/>
                      </a:pPr>
                      <a:r>
                        <a:rPr lang="pt-BR" sz="900" b="1"/>
                        <a:t>Extremoz</a:t>
                      </a:r>
                      <a:endParaRPr sz="900" b="1"/>
                    </a:p>
                  </a:txBody>
                  <a:tcPr marL="63500" marR="63500" marT="63500" marB="63500" anchor="ctr">
                    <a:lnR w="6350" cap="flat" cmpd="sng">
                      <a:solidFill>
                        <a:srgbClr val="333333"/>
                      </a:solidFill>
                      <a:prstDash val="solid"/>
                      <a:round/>
                      <a:headEnd type="none" w="sm" len="sm"/>
                      <a:tailEnd type="none" w="sm" len="sm"/>
                    </a:lnR>
                    <a:solidFill>
                      <a:srgbClr val="FFF2CC"/>
                    </a:solidFill>
                  </a:tcPr>
                </a:tc>
                <a:tc>
                  <a:txBody>
                    <a:bodyPr/>
                    <a:lstStyle/>
                    <a:p>
                      <a:pPr marL="0" lvl="0" indent="0" algn="ctr" rtl="0">
                        <a:spcBef>
                          <a:spcPts val="0"/>
                        </a:spcBef>
                        <a:spcAft>
                          <a:spcPts val="0"/>
                        </a:spcAft>
                        <a:buNone/>
                      </a:pPr>
                      <a:r>
                        <a:rPr lang="pt-BR" sz="900"/>
                        <a:t>01- CAPS I</a:t>
                      </a:r>
                      <a:endParaRPr sz="900"/>
                    </a:p>
                  </a:txBody>
                  <a:tcPr marL="63500" marR="63500" marT="63500" marB="63500" anchor="ctr">
                    <a:lnL w="635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7375042</a:t>
                      </a:r>
                      <a:endParaRPr sz="900"/>
                    </a:p>
                  </a:txBody>
                  <a:tcPr marL="63500" marR="63500" marT="63500" marB="63500" anchor="ctr">
                    <a:lnL w="6350" cap="flat" cmpd="sng">
                      <a:solidFill>
                        <a:srgbClr val="333333"/>
                      </a:solidFill>
                      <a:prstDash val="solid"/>
                      <a:round/>
                      <a:headEnd type="none" w="sm" len="sm"/>
                      <a:tailEnd type="none" w="sm" len="sm"/>
                    </a:lnL>
                    <a:lnT w="1270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000">
                          <a:solidFill>
                            <a:schemeClr val="dk1"/>
                          </a:solidFill>
                        </a:rPr>
                        <a:t>Municipal</a:t>
                      </a:r>
                      <a:endParaRPr sz="900"/>
                    </a:p>
                  </a:txBody>
                  <a:tcPr marL="63500" marR="63500" marT="63500" marB="63500" anchor="ctr">
                    <a:solidFill>
                      <a:srgbClr val="FFF2CC"/>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6"/>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6" name="Google Shape;926;p46"/>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927" name="Google Shape;927;p46"/>
          <p:cNvPicPr preferRelativeResize="0"/>
          <p:nvPr/>
        </p:nvPicPr>
        <p:blipFill rotWithShape="1">
          <a:blip r:embed="rId4">
            <a:alphaModFix/>
          </a:blip>
          <a:srcRect/>
          <a:stretch/>
        </p:blipFill>
        <p:spPr>
          <a:xfrm>
            <a:off x="1328168" y="4648701"/>
            <a:ext cx="1043855" cy="393498"/>
          </a:xfrm>
          <a:prstGeom prst="rect">
            <a:avLst/>
          </a:prstGeom>
          <a:noFill/>
          <a:ln>
            <a:noFill/>
          </a:ln>
        </p:spPr>
      </p:pic>
      <p:graphicFrame>
        <p:nvGraphicFramePr>
          <p:cNvPr id="928" name="Google Shape;928;p46"/>
          <p:cNvGraphicFramePr/>
          <p:nvPr/>
        </p:nvGraphicFramePr>
        <p:xfrm>
          <a:off x="455900" y="946475"/>
          <a:ext cx="8379100" cy="2324376"/>
        </p:xfrm>
        <a:graphic>
          <a:graphicData uri="http://schemas.openxmlformats.org/drawingml/2006/table">
            <a:tbl>
              <a:tblPr>
                <a:noFill/>
                <a:tableStyleId>{9625997A-2233-4DBB-B0FB-0D81867FBE20}</a:tableStyleId>
              </a:tblPr>
              <a:tblGrid>
                <a:gridCol w="2161325"/>
                <a:gridCol w="3350250"/>
                <a:gridCol w="887300"/>
                <a:gridCol w="1980225"/>
              </a:tblGrid>
              <a:tr h="174050">
                <a:tc>
                  <a:txBody>
                    <a:bodyPr/>
                    <a:lstStyle/>
                    <a:p>
                      <a:pPr marL="0" lvl="0" indent="0" algn="ctr" rtl="0">
                        <a:lnSpc>
                          <a:spcPct val="115000"/>
                        </a:lnSpc>
                        <a:spcBef>
                          <a:spcPts val="0"/>
                        </a:spcBef>
                        <a:spcAft>
                          <a:spcPts val="0"/>
                        </a:spcAft>
                        <a:buClr>
                          <a:schemeClr val="dk1"/>
                        </a:buClr>
                        <a:buSzPts val="1100"/>
                        <a:buFont typeface="Arial"/>
                        <a:buNone/>
                      </a:pPr>
                      <a:r>
                        <a:rPr lang="pt-BR" sz="1150" b="1">
                          <a:solidFill>
                            <a:schemeClr val="dk1"/>
                          </a:solidFill>
                          <a:latin typeface="Calibri"/>
                          <a:ea typeface="Calibri"/>
                          <a:cs typeface="Calibri"/>
                          <a:sym typeface="Calibri"/>
                        </a:rPr>
                        <a:t>MUNICÍPIO</a:t>
                      </a:r>
                      <a:endParaRPr sz="8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pt-BR" sz="1150" b="1">
                          <a:solidFill>
                            <a:schemeClr val="dk1"/>
                          </a:solidFill>
                          <a:latin typeface="Calibri"/>
                          <a:ea typeface="Calibri"/>
                          <a:cs typeface="Calibri"/>
                          <a:sym typeface="Calibri"/>
                        </a:rPr>
                        <a:t>SERVIÇO</a:t>
                      </a:r>
                      <a:endParaRPr sz="8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Clr>
                          <a:schemeClr val="dk1"/>
                        </a:buClr>
                        <a:buSzPts val="1100"/>
                        <a:buFont typeface="Arial"/>
                        <a:buNone/>
                      </a:pPr>
                      <a:r>
                        <a:rPr lang="pt-BR" sz="1150" b="1">
                          <a:solidFill>
                            <a:schemeClr val="dk1"/>
                          </a:solidFill>
                          <a:latin typeface="Calibri"/>
                          <a:ea typeface="Calibri"/>
                          <a:cs typeface="Calibri"/>
                          <a:sym typeface="Calibri"/>
                        </a:rPr>
                        <a:t>QUANTIDADE</a:t>
                      </a:r>
                      <a:endParaRPr sz="8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solidFill>
                            <a:schemeClr val="dk1"/>
                          </a:solidFill>
                          <a:latin typeface="Calibri"/>
                          <a:ea typeface="Calibri"/>
                          <a:cs typeface="Calibri"/>
                          <a:sym typeface="Calibri"/>
                        </a:rPr>
                        <a:t>ABRANGÊNCIA</a:t>
                      </a:r>
                      <a:endParaRPr sz="1150" b="1">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168700">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Parnamirim</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sz="1100"/>
                        <a:t>Habilitação CAPS III - qualificado CAPS II</a:t>
                      </a:r>
                      <a:endParaRPr sz="11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01</a:t>
                      </a: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100"/>
                        <a:t>Municipal</a:t>
                      </a:r>
                      <a:endParaRPr sz="11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73275">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Parnamirim</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Habilitação Serviço Hospitalar de Referência - LEITOS HG</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04</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Municipal</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São Gonçalo do Amarante</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Habilitação CAPS III - Qualificado CAPS II</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01</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                    Extremoz</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São Gonçalo do Amarante</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Incentivo/habilitação CAPS INFANTIL</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01</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Municipal</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275475">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São Gonçalo do Amarante - Hospital Belarmina Monte</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Incentivo e habilitação Serviço Hospitalar de Referência - 8 A 10 LEITOS</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06</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Municipal</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Macaíba</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100">
                          <a:latin typeface="Calibri"/>
                          <a:ea typeface="Calibri"/>
                          <a:cs typeface="Calibri"/>
                          <a:sym typeface="Calibri"/>
                        </a:rPr>
                        <a:t>Incentivo/habilitação CAPS INFANTIL</a:t>
                      </a:r>
                      <a:endParaRPr sz="110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01</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100">
                          <a:latin typeface="Calibri"/>
                          <a:ea typeface="Calibri"/>
                          <a:cs typeface="Calibri"/>
                          <a:sym typeface="Calibri"/>
                        </a:rPr>
                        <a:t>Municipal</a:t>
                      </a:r>
                      <a:endParaRPr sz="110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
        <p:nvSpPr>
          <p:cNvPr id="929" name="Google Shape;929;p46"/>
          <p:cNvSpPr txBox="1"/>
          <p:nvPr/>
        </p:nvSpPr>
        <p:spPr>
          <a:xfrm>
            <a:off x="92350" y="231750"/>
            <a:ext cx="89691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7ª REGIÃO DE SAÚDE</a:t>
            </a:r>
            <a:endParaRPr sz="3700" b="1" i="0" u="none" strike="noStrike" cap="none">
              <a:solidFill>
                <a:srgbClr val="3E0952"/>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7"/>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5" name="Google Shape;935;p47"/>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936" name="Google Shape;936;p47"/>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937" name="Google Shape;937;p47"/>
          <p:cNvSpPr txBox="1"/>
          <p:nvPr/>
        </p:nvSpPr>
        <p:spPr>
          <a:xfrm>
            <a:off x="233525" y="231750"/>
            <a:ext cx="8660400" cy="1246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1800" b="1">
                <a:solidFill>
                  <a:srgbClr val="BF3B6D"/>
                </a:solidFill>
                <a:latin typeface="Montserrat"/>
                <a:ea typeface="Montserrat"/>
                <a:cs typeface="Montserrat"/>
                <a:sym typeface="Montserrat"/>
              </a:rPr>
              <a:t>PLANO DE REGIONALIZAÇÃO DA RAPS DA 7a REGIÃO DE SAÚDE</a:t>
            </a:r>
            <a:endParaRPr sz="1800" b="1">
              <a:solidFill>
                <a:srgbClr val="BF3B6D"/>
              </a:solidFill>
              <a:latin typeface="Montserrat"/>
              <a:ea typeface="Montserrat"/>
              <a:cs typeface="Montserrat"/>
              <a:sym typeface="Montserrat"/>
            </a:endParaRPr>
          </a:p>
          <a:p>
            <a:pPr marL="0" marR="0" lvl="0" indent="0" algn="l" rtl="0">
              <a:lnSpc>
                <a:spcPct val="175000"/>
              </a:lnSpc>
              <a:spcBef>
                <a:spcPts val="0"/>
              </a:spcBef>
              <a:spcAft>
                <a:spcPts val="0"/>
              </a:spcAft>
              <a:buClr>
                <a:srgbClr val="000000"/>
              </a:buClr>
              <a:buSzPts val="2800"/>
              <a:buFont typeface="Arial"/>
              <a:buNone/>
            </a:pPr>
            <a:r>
              <a:rPr lang="pt-BR" sz="1800" b="1">
                <a:solidFill>
                  <a:srgbClr val="BF3B6D"/>
                </a:solidFill>
                <a:latin typeface="Montserrat"/>
                <a:ea typeface="Montserrat"/>
                <a:cs typeface="Montserrat"/>
                <a:sym typeface="Montserrat"/>
              </a:rPr>
              <a:t>CIR 62/2022 e CIB 1786/2022</a:t>
            </a:r>
            <a:endParaRPr sz="1800" b="1">
              <a:solidFill>
                <a:srgbClr val="BF3B6D"/>
              </a:solidFill>
              <a:latin typeface="Montserrat"/>
              <a:ea typeface="Montserrat"/>
              <a:cs typeface="Montserrat"/>
              <a:sym typeface="Montserrat"/>
            </a:endParaRPr>
          </a:p>
          <a:p>
            <a:pPr marL="0" marR="0" lvl="0" indent="0" algn="l" rtl="0">
              <a:lnSpc>
                <a:spcPct val="175000"/>
              </a:lnSpc>
              <a:spcBef>
                <a:spcPts val="0"/>
              </a:spcBef>
              <a:spcAft>
                <a:spcPts val="0"/>
              </a:spcAft>
              <a:buClr>
                <a:srgbClr val="000000"/>
              </a:buClr>
              <a:buSzPts val="2800"/>
              <a:buFont typeface="Arial"/>
              <a:buNone/>
            </a:pPr>
            <a:endParaRPr sz="1800" b="1">
              <a:solidFill>
                <a:srgbClr val="BF3B6D"/>
              </a:solidFill>
              <a:latin typeface="Montserrat"/>
              <a:ea typeface="Montserrat"/>
              <a:cs typeface="Montserrat"/>
              <a:sym typeface="Montserrat"/>
            </a:endParaRPr>
          </a:p>
        </p:txBody>
      </p:sp>
      <p:sp>
        <p:nvSpPr>
          <p:cNvPr id="938" name="Google Shape;938;p47"/>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pt-BR"/>
              <a:t>	</a:t>
            </a:r>
            <a:endParaRPr/>
          </a:p>
        </p:txBody>
      </p:sp>
      <p:graphicFrame>
        <p:nvGraphicFramePr>
          <p:cNvPr id="939" name="Google Shape;939;p47"/>
          <p:cNvGraphicFramePr/>
          <p:nvPr/>
        </p:nvGraphicFramePr>
        <p:xfrm>
          <a:off x="653100" y="996513"/>
          <a:ext cx="6863825" cy="3034179"/>
        </p:xfrm>
        <a:graphic>
          <a:graphicData uri="http://schemas.openxmlformats.org/drawingml/2006/table">
            <a:tbl>
              <a:tblPr>
                <a:noFill/>
                <a:tableStyleId>{9625997A-2233-4DBB-B0FB-0D81867FBE20}</a:tableStyleId>
              </a:tblPr>
              <a:tblGrid>
                <a:gridCol w="3023000"/>
                <a:gridCol w="2758750"/>
                <a:gridCol w="1082075"/>
              </a:tblGrid>
              <a:tr h="291100">
                <a:tc>
                  <a:txBody>
                    <a:bodyPr/>
                    <a:lstStyle/>
                    <a:p>
                      <a:pPr marL="0" lvl="0" indent="0" algn="l" rtl="0">
                        <a:lnSpc>
                          <a:spcPct val="115000"/>
                        </a:lnSpc>
                        <a:spcBef>
                          <a:spcPts val="0"/>
                        </a:spcBef>
                        <a:spcAft>
                          <a:spcPts val="0"/>
                        </a:spcAft>
                        <a:buNone/>
                      </a:pPr>
                      <a:r>
                        <a:rPr lang="pt-BR" sz="1350" b="1">
                          <a:latin typeface="Calibri"/>
                          <a:ea typeface="Calibri"/>
                          <a:cs typeface="Calibri"/>
                          <a:sym typeface="Calibri"/>
                        </a:rPr>
                        <a:t>MUNICÍPIO</a:t>
                      </a:r>
                      <a:endParaRPr sz="13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pt-BR" sz="1350" b="1">
                          <a:latin typeface="Calibri"/>
                          <a:ea typeface="Calibri"/>
                          <a:cs typeface="Calibri"/>
                          <a:sym typeface="Calibri"/>
                        </a:rPr>
                        <a:t>SERVIÇOS</a:t>
                      </a:r>
                      <a:endParaRPr sz="13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pt-BR" sz="1350" b="1">
                          <a:latin typeface="Calibri"/>
                          <a:ea typeface="Calibri"/>
                          <a:cs typeface="Calibri"/>
                          <a:sym typeface="Calibri"/>
                        </a:rPr>
                        <a:t>QUANTIDADE</a:t>
                      </a:r>
                      <a:endParaRPr sz="13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lnSpc>
                          <a:spcPct val="115000"/>
                        </a:lnSpc>
                        <a:spcBef>
                          <a:spcPts val="0"/>
                        </a:spcBef>
                        <a:spcAft>
                          <a:spcPts val="0"/>
                        </a:spcAft>
                        <a:buNone/>
                      </a:pPr>
                      <a:r>
                        <a:rPr lang="pt-BR" sz="1350">
                          <a:latin typeface="Calibri"/>
                          <a:ea typeface="Calibri"/>
                          <a:cs typeface="Calibri"/>
                          <a:sym typeface="Calibri"/>
                        </a:rPr>
                        <a:t>Natal - CAPS III</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Habilitação CAPS III - Zona Norte</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lnSpc>
                          <a:spcPct val="115000"/>
                        </a:lnSpc>
                        <a:spcBef>
                          <a:spcPts val="0"/>
                        </a:spcBef>
                        <a:spcAft>
                          <a:spcPts val="0"/>
                        </a:spcAft>
                        <a:buNone/>
                      </a:pPr>
                      <a:r>
                        <a:rPr lang="pt-BR" sz="1350">
                          <a:latin typeface="Calibri"/>
                          <a:ea typeface="Calibri"/>
                          <a:cs typeface="Calibri"/>
                          <a:sym typeface="Calibri"/>
                        </a:rPr>
                        <a:t>Natal - CAPS IA</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Habilitação CAPS IA - Zona Norte</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lnSpc>
                          <a:spcPct val="115000"/>
                        </a:lnSpc>
                        <a:spcBef>
                          <a:spcPts val="0"/>
                        </a:spcBef>
                        <a:spcAft>
                          <a:spcPts val="0"/>
                        </a:spcAft>
                        <a:buNone/>
                      </a:pPr>
                      <a:r>
                        <a:rPr lang="pt-BR" sz="1350">
                          <a:latin typeface="Calibri"/>
                          <a:ea typeface="Calibri"/>
                          <a:cs typeface="Calibri"/>
                          <a:sym typeface="Calibri"/>
                        </a:rPr>
                        <a:t>Natal - CAPS</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Habilitação CAPS III - Qualificado CAPS II</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lnSpc>
                          <a:spcPct val="115000"/>
                        </a:lnSpc>
                        <a:spcBef>
                          <a:spcPts val="0"/>
                        </a:spcBef>
                        <a:spcAft>
                          <a:spcPts val="0"/>
                        </a:spcAft>
                        <a:buNone/>
                      </a:pPr>
                      <a:r>
                        <a:rPr lang="pt-BR" sz="1350">
                          <a:latin typeface="Calibri"/>
                          <a:ea typeface="Calibri"/>
                          <a:cs typeface="Calibri"/>
                          <a:sym typeface="Calibri"/>
                        </a:rPr>
                        <a:t>Natal - Hospital Araken</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Habilitação Serviço Hospitalar de Referência </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05</a:t>
                      </a:r>
                      <a:endParaRPr sz="12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lnSpc>
                          <a:spcPct val="115000"/>
                        </a:lnSpc>
                        <a:spcBef>
                          <a:spcPts val="0"/>
                        </a:spcBef>
                        <a:spcAft>
                          <a:spcPts val="0"/>
                        </a:spcAft>
                        <a:buNone/>
                      </a:pPr>
                      <a:r>
                        <a:rPr lang="pt-BR" sz="1350">
                          <a:latin typeface="Calibri"/>
                          <a:ea typeface="Calibri"/>
                          <a:cs typeface="Calibri"/>
                          <a:sym typeface="Calibri"/>
                        </a:rPr>
                        <a:t>Natal - Hospital Maria Alice</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Incentivo Serviço Hospitalar de Referência </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06</a:t>
                      </a:r>
                      <a:endParaRPr sz="12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lnSpc>
                          <a:spcPct val="115000"/>
                        </a:lnSpc>
                        <a:spcBef>
                          <a:spcPts val="0"/>
                        </a:spcBef>
                        <a:spcAft>
                          <a:spcPts val="0"/>
                        </a:spcAft>
                        <a:buClr>
                          <a:schemeClr val="dk1"/>
                        </a:buClr>
                        <a:buSzPts val="1100"/>
                        <a:buFont typeface="Arial"/>
                        <a:buNone/>
                      </a:pPr>
                      <a:r>
                        <a:rPr lang="pt-BR" sz="1350">
                          <a:solidFill>
                            <a:schemeClr val="dk1"/>
                          </a:solidFill>
                          <a:latin typeface="Calibri"/>
                          <a:ea typeface="Calibri"/>
                          <a:cs typeface="Calibri"/>
                          <a:sym typeface="Calibri"/>
                        </a:rPr>
                        <a:t>Natal - Hospital João Machado*</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Clr>
                          <a:schemeClr val="dk1"/>
                        </a:buClr>
                        <a:buSzPts val="1100"/>
                        <a:buFont typeface="Arial"/>
                        <a:buNone/>
                      </a:pPr>
                      <a:r>
                        <a:rPr lang="pt-BR" sz="1250">
                          <a:solidFill>
                            <a:schemeClr val="dk1"/>
                          </a:solidFill>
                          <a:latin typeface="Calibri"/>
                          <a:ea typeface="Calibri"/>
                          <a:cs typeface="Calibri"/>
                          <a:sym typeface="Calibri"/>
                        </a:rPr>
                        <a:t>Incentivo Serviço Hospitalar de Referência </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18</a:t>
                      </a:r>
                      <a:endParaRPr sz="12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
        <p:nvSpPr>
          <p:cNvPr id="940" name="Google Shape;940;p47"/>
          <p:cNvSpPr txBox="1"/>
          <p:nvPr/>
        </p:nvSpPr>
        <p:spPr>
          <a:xfrm>
            <a:off x="659775" y="4157025"/>
            <a:ext cx="6873300" cy="28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chemeClr val="dk2"/>
                </a:solidFill>
              </a:rPr>
              <a:t>*Atualmente ainda se encontra cadastrado como hospital psiquiátrico especializado</a:t>
            </a:r>
            <a:endParaRPr>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48"/>
          <p:cNvSpPr/>
          <p:nvPr/>
        </p:nvSpPr>
        <p:spPr>
          <a:xfrm>
            <a:off x="4892675" y="2753916"/>
            <a:ext cx="2266951" cy="876301"/>
          </a:xfrm>
          <a:custGeom>
            <a:avLst/>
            <a:gdLst/>
            <a:ahLst/>
            <a:cxnLst/>
            <a:rect l="l" t="t" r="r" b="b"/>
            <a:pathLst>
              <a:path w="1349" h="680" extrusionOk="0">
                <a:moveTo>
                  <a:pt x="601" y="673"/>
                </a:moveTo>
                <a:cubicBezTo>
                  <a:pt x="600" y="669"/>
                  <a:pt x="597" y="665"/>
                  <a:pt x="597" y="661"/>
                </a:cubicBezTo>
                <a:cubicBezTo>
                  <a:pt x="597" y="657"/>
                  <a:pt x="601" y="649"/>
                  <a:pt x="601" y="649"/>
                </a:cubicBezTo>
                <a:cubicBezTo>
                  <a:pt x="622" y="508"/>
                  <a:pt x="588" y="556"/>
                  <a:pt x="665" y="541"/>
                </a:cubicBezTo>
                <a:cubicBezTo>
                  <a:pt x="689" y="542"/>
                  <a:pt x="713" y="542"/>
                  <a:pt x="737" y="545"/>
                </a:cubicBezTo>
                <a:cubicBezTo>
                  <a:pt x="767" y="549"/>
                  <a:pt x="808" y="571"/>
                  <a:pt x="837" y="581"/>
                </a:cubicBezTo>
                <a:cubicBezTo>
                  <a:pt x="858" y="578"/>
                  <a:pt x="876" y="572"/>
                  <a:pt x="897" y="569"/>
                </a:cubicBezTo>
                <a:cubicBezTo>
                  <a:pt x="960" y="570"/>
                  <a:pt x="1023" y="568"/>
                  <a:pt x="1085" y="573"/>
                </a:cubicBezTo>
                <a:cubicBezTo>
                  <a:pt x="1107" y="575"/>
                  <a:pt x="1131" y="610"/>
                  <a:pt x="1153" y="617"/>
                </a:cubicBezTo>
                <a:cubicBezTo>
                  <a:pt x="1180" y="614"/>
                  <a:pt x="1211" y="620"/>
                  <a:pt x="1233" y="605"/>
                </a:cubicBezTo>
                <a:cubicBezTo>
                  <a:pt x="1259" y="588"/>
                  <a:pt x="1266" y="581"/>
                  <a:pt x="1301" y="577"/>
                </a:cubicBezTo>
                <a:cubicBezTo>
                  <a:pt x="1318" y="571"/>
                  <a:pt x="1331" y="569"/>
                  <a:pt x="1349" y="569"/>
                </a:cubicBezTo>
                <a:lnTo>
                  <a:pt x="1298" y="499"/>
                </a:lnTo>
                <a:lnTo>
                  <a:pt x="1162" y="499"/>
                </a:lnTo>
                <a:lnTo>
                  <a:pt x="1116" y="408"/>
                </a:lnTo>
                <a:lnTo>
                  <a:pt x="1162" y="408"/>
                </a:lnTo>
                <a:lnTo>
                  <a:pt x="1162" y="363"/>
                </a:lnTo>
                <a:lnTo>
                  <a:pt x="799" y="181"/>
                </a:lnTo>
                <a:lnTo>
                  <a:pt x="663" y="181"/>
                </a:lnTo>
                <a:lnTo>
                  <a:pt x="209" y="45"/>
                </a:lnTo>
                <a:lnTo>
                  <a:pt x="209" y="0"/>
                </a:lnTo>
                <a:lnTo>
                  <a:pt x="164" y="0"/>
                </a:lnTo>
                <a:lnTo>
                  <a:pt x="164" y="90"/>
                </a:lnTo>
                <a:lnTo>
                  <a:pt x="118" y="136"/>
                </a:lnTo>
                <a:lnTo>
                  <a:pt x="118" y="181"/>
                </a:lnTo>
                <a:lnTo>
                  <a:pt x="28" y="272"/>
                </a:lnTo>
                <a:cubicBezTo>
                  <a:pt x="29" y="309"/>
                  <a:pt x="46" y="335"/>
                  <a:pt x="17" y="321"/>
                </a:cubicBezTo>
                <a:cubicBezTo>
                  <a:pt x="0" y="312"/>
                  <a:pt x="11" y="313"/>
                  <a:pt x="1" y="313"/>
                </a:cubicBezTo>
                <a:lnTo>
                  <a:pt x="73" y="317"/>
                </a:lnTo>
                <a:lnTo>
                  <a:pt x="73" y="363"/>
                </a:lnTo>
                <a:lnTo>
                  <a:pt x="73" y="408"/>
                </a:lnTo>
                <a:lnTo>
                  <a:pt x="118" y="408"/>
                </a:lnTo>
                <a:lnTo>
                  <a:pt x="118" y="499"/>
                </a:lnTo>
                <a:lnTo>
                  <a:pt x="118" y="544"/>
                </a:lnTo>
                <a:lnTo>
                  <a:pt x="164" y="544"/>
                </a:lnTo>
                <a:lnTo>
                  <a:pt x="164" y="589"/>
                </a:lnTo>
                <a:lnTo>
                  <a:pt x="209" y="589"/>
                </a:lnTo>
                <a:lnTo>
                  <a:pt x="209" y="544"/>
                </a:lnTo>
                <a:lnTo>
                  <a:pt x="254" y="544"/>
                </a:lnTo>
                <a:lnTo>
                  <a:pt x="254" y="589"/>
                </a:lnTo>
                <a:lnTo>
                  <a:pt x="345" y="589"/>
                </a:lnTo>
                <a:lnTo>
                  <a:pt x="345" y="635"/>
                </a:lnTo>
                <a:lnTo>
                  <a:pt x="390" y="680"/>
                </a:lnTo>
                <a:lnTo>
                  <a:pt x="527" y="680"/>
                </a:lnTo>
                <a:lnTo>
                  <a:pt x="572" y="680"/>
                </a:lnTo>
                <a:lnTo>
                  <a:pt x="601" y="673"/>
                </a:lnTo>
                <a:close/>
              </a:path>
            </a:pathLst>
          </a:custGeom>
          <a:solidFill>
            <a:srgbClr val="B6DDE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6" name="Google Shape;946;p48"/>
          <p:cNvSpPr/>
          <p:nvPr/>
        </p:nvSpPr>
        <p:spPr>
          <a:xfrm>
            <a:off x="3824288" y="944166"/>
            <a:ext cx="1470025" cy="1397794"/>
          </a:xfrm>
          <a:custGeom>
            <a:avLst/>
            <a:gdLst/>
            <a:ahLst/>
            <a:cxnLst/>
            <a:rect l="l" t="t" r="r" b="b"/>
            <a:pathLst>
              <a:path w="362" h="456" extrusionOk="0">
                <a:moveTo>
                  <a:pt x="343" y="132"/>
                </a:moveTo>
                <a:lnTo>
                  <a:pt x="335" y="132"/>
                </a:lnTo>
                <a:lnTo>
                  <a:pt x="335" y="121"/>
                </a:lnTo>
                <a:lnTo>
                  <a:pt x="325" y="111"/>
                </a:lnTo>
                <a:lnTo>
                  <a:pt x="316" y="111"/>
                </a:lnTo>
                <a:lnTo>
                  <a:pt x="306" y="111"/>
                </a:lnTo>
                <a:lnTo>
                  <a:pt x="306" y="102"/>
                </a:lnTo>
                <a:lnTo>
                  <a:pt x="297" y="102"/>
                </a:lnTo>
                <a:lnTo>
                  <a:pt x="297" y="111"/>
                </a:lnTo>
                <a:lnTo>
                  <a:pt x="288" y="111"/>
                </a:lnTo>
                <a:lnTo>
                  <a:pt x="288" y="102"/>
                </a:lnTo>
                <a:lnTo>
                  <a:pt x="278" y="102"/>
                </a:lnTo>
                <a:lnTo>
                  <a:pt x="278" y="91"/>
                </a:lnTo>
                <a:lnTo>
                  <a:pt x="269" y="91"/>
                </a:lnTo>
                <a:lnTo>
                  <a:pt x="260" y="91"/>
                </a:lnTo>
                <a:lnTo>
                  <a:pt x="260" y="81"/>
                </a:lnTo>
                <a:lnTo>
                  <a:pt x="250" y="81"/>
                </a:lnTo>
                <a:lnTo>
                  <a:pt x="233" y="51"/>
                </a:lnTo>
                <a:lnTo>
                  <a:pt x="205" y="20"/>
                </a:lnTo>
                <a:lnTo>
                  <a:pt x="196" y="0"/>
                </a:lnTo>
                <a:lnTo>
                  <a:pt x="157" y="111"/>
                </a:lnTo>
                <a:lnTo>
                  <a:pt x="130" y="111"/>
                </a:lnTo>
                <a:lnTo>
                  <a:pt x="111" y="132"/>
                </a:lnTo>
                <a:lnTo>
                  <a:pt x="93" y="182"/>
                </a:lnTo>
                <a:lnTo>
                  <a:pt x="130" y="173"/>
                </a:lnTo>
                <a:lnTo>
                  <a:pt x="130" y="355"/>
                </a:lnTo>
                <a:lnTo>
                  <a:pt x="75" y="355"/>
                </a:lnTo>
                <a:lnTo>
                  <a:pt x="0" y="355"/>
                </a:lnTo>
                <a:lnTo>
                  <a:pt x="9" y="376"/>
                </a:lnTo>
                <a:lnTo>
                  <a:pt x="9" y="385"/>
                </a:lnTo>
                <a:lnTo>
                  <a:pt x="18" y="385"/>
                </a:lnTo>
                <a:lnTo>
                  <a:pt x="18" y="394"/>
                </a:lnTo>
                <a:lnTo>
                  <a:pt x="27" y="394"/>
                </a:lnTo>
                <a:lnTo>
                  <a:pt x="75" y="404"/>
                </a:lnTo>
                <a:lnTo>
                  <a:pt x="157" y="436"/>
                </a:lnTo>
                <a:lnTo>
                  <a:pt x="222" y="446"/>
                </a:lnTo>
                <a:lnTo>
                  <a:pt x="233" y="446"/>
                </a:lnTo>
                <a:lnTo>
                  <a:pt x="233" y="456"/>
                </a:lnTo>
                <a:lnTo>
                  <a:pt x="241" y="456"/>
                </a:lnTo>
                <a:lnTo>
                  <a:pt x="250" y="446"/>
                </a:lnTo>
                <a:lnTo>
                  <a:pt x="250" y="436"/>
                </a:lnTo>
                <a:lnTo>
                  <a:pt x="241" y="425"/>
                </a:lnTo>
                <a:lnTo>
                  <a:pt x="250" y="415"/>
                </a:lnTo>
                <a:lnTo>
                  <a:pt x="260" y="415"/>
                </a:lnTo>
                <a:lnTo>
                  <a:pt x="260" y="404"/>
                </a:lnTo>
                <a:lnTo>
                  <a:pt x="269" y="404"/>
                </a:lnTo>
                <a:lnTo>
                  <a:pt x="269" y="394"/>
                </a:lnTo>
                <a:lnTo>
                  <a:pt x="278" y="394"/>
                </a:lnTo>
                <a:lnTo>
                  <a:pt x="278" y="385"/>
                </a:lnTo>
                <a:lnTo>
                  <a:pt x="278" y="376"/>
                </a:lnTo>
                <a:lnTo>
                  <a:pt x="288" y="365"/>
                </a:lnTo>
                <a:lnTo>
                  <a:pt x="297" y="355"/>
                </a:lnTo>
                <a:lnTo>
                  <a:pt x="306" y="345"/>
                </a:lnTo>
                <a:lnTo>
                  <a:pt x="316" y="334"/>
                </a:lnTo>
                <a:lnTo>
                  <a:pt x="316" y="345"/>
                </a:lnTo>
                <a:lnTo>
                  <a:pt x="316" y="334"/>
                </a:lnTo>
                <a:lnTo>
                  <a:pt x="325" y="334"/>
                </a:lnTo>
                <a:lnTo>
                  <a:pt x="335" y="334"/>
                </a:lnTo>
                <a:lnTo>
                  <a:pt x="335" y="324"/>
                </a:lnTo>
                <a:lnTo>
                  <a:pt x="335" y="314"/>
                </a:lnTo>
                <a:lnTo>
                  <a:pt x="335" y="303"/>
                </a:lnTo>
                <a:lnTo>
                  <a:pt x="335" y="294"/>
                </a:lnTo>
                <a:lnTo>
                  <a:pt x="343" y="294"/>
                </a:lnTo>
                <a:lnTo>
                  <a:pt x="343" y="284"/>
                </a:lnTo>
                <a:lnTo>
                  <a:pt x="354" y="284"/>
                </a:lnTo>
                <a:lnTo>
                  <a:pt x="354" y="273"/>
                </a:lnTo>
                <a:lnTo>
                  <a:pt x="354" y="263"/>
                </a:lnTo>
                <a:lnTo>
                  <a:pt x="362" y="253"/>
                </a:lnTo>
                <a:lnTo>
                  <a:pt x="362" y="243"/>
                </a:lnTo>
                <a:lnTo>
                  <a:pt x="362" y="233"/>
                </a:lnTo>
                <a:lnTo>
                  <a:pt x="362" y="223"/>
                </a:lnTo>
                <a:lnTo>
                  <a:pt x="354" y="212"/>
                </a:lnTo>
                <a:lnTo>
                  <a:pt x="343" y="202"/>
                </a:lnTo>
                <a:lnTo>
                  <a:pt x="325" y="193"/>
                </a:lnTo>
                <a:lnTo>
                  <a:pt x="316" y="182"/>
                </a:lnTo>
                <a:lnTo>
                  <a:pt x="316" y="173"/>
                </a:lnTo>
                <a:lnTo>
                  <a:pt x="316" y="162"/>
                </a:lnTo>
                <a:lnTo>
                  <a:pt x="316" y="152"/>
                </a:lnTo>
                <a:lnTo>
                  <a:pt x="316" y="142"/>
                </a:lnTo>
                <a:lnTo>
                  <a:pt x="325" y="142"/>
                </a:lnTo>
                <a:lnTo>
                  <a:pt x="335" y="142"/>
                </a:lnTo>
                <a:lnTo>
                  <a:pt x="343" y="132"/>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7" name="Google Shape;947;p48"/>
          <p:cNvSpPr/>
          <p:nvPr/>
        </p:nvSpPr>
        <p:spPr>
          <a:xfrm>
            <a:off x="4212431" y="940787"/>
            <a:ext cx="1017588" cy="641748"/>
          </a:xfrm>
          <a:custGeom>
            <a:avLst/>
            <a:gdLst/>
            <a:ahLst/>
            <a:cxnLst/>
            <a:rect l="l" t="t" r="r" b="b"/>
            <a:pathLst>
              <a:path w="251" h="209" extrusionOk="0">
                <a:moveTo>
                  <a:pt x="36" y="189"/>
                </a:moveTo>
                <a:lnTo>
                  <a:pt x="36" y="174"/>
                </a:lnTo>
                <a:lnTo>
                  <a:pt x="0" y="183"/>
                </a:lnTo>
                <a:lnTo>
                  <a:pt x="19" y="134"/>
                </a:lnTo>
                <a:lnTo>
                  <a:pt x="40" y="112"/>
                </a:lnTo>
                <a:lnTo>
                  <a:pt x="65" y="112"/>
                </a:lnTo>
                <a:lnTo>
                  <a:pt x="104" y="0"/>
                </a:lnTo>
                <a:lnTo>
                  <a:pt x="111" y="20"/>
                </a:lnTo>
                <a:lnTo>
                  <a:pt x="141" y="52"/>
                </a:lnTo>
                <a:lnTo>
                  <a:pt x="157" y="81"/>
                </a:lnTo>
                <a:lnTo>
                  <a:pt x="168" y="81"/>
                </a:lnTo>
                <a:lnTo>
                  <a:pt x="170" y="91"/>
                </a:lnTo>
                <a:lnTo>
                  <a:pt x="185" y="91"/>
                </a:lnTo>
                <a:lnTo>
                  <a:pt x="185" y="102"/>
                </a:lnTo>
                <a:lnTo>
                  <a:pt x="195" y="102"/>
                </a:lnTo>
                <a:lnTo>
                  <a:pt x="196" y="111"/>
                </a:lnTo>
                <a:lnTo>
                  <a:pt x="204" y="111"/>
                </a:lnTo>
                <a:lnTo>
                  <a:pt x="205" y="102"/>
                </a:lnTo>
                <a:lnTo>
                  <a:pt x="214" y="101"/>
                </a:lnTo>
                <a:lnTo>
                  <a:pt x="214" y="112"/>
                </a:lnTo>
                <a:lnTo>
                  <a:pt x="231" y="112"/>
                </a:lnTo>
                <a:lnTo>
                  <a:pt x="242" y="123"/>
                </a:lnTo>
                <a:lnTo>
                  <a:pt x="242" y="132"/>
                </a:lnTo>
                <a:lnTo>
                  <a:pt x="251" y="132"/>
                </a:lnTo>
                <a:lnTo>
                  <a:pt x="242" y="143"/>
                </a:lnTo>
                <a:lnTo>
                  <a:pt x="224" y="143"/>
                </a:lnTo>
                <a:lnTo>
                  <a:pt x="223" y="182"/>
                </a:lnTo>
                <a:lnTo>
                  <a:pt x="233" y="195"/>
                </a:lnTo>
                <a:lnTo>
                  <a:pt x="242" y="199"/>
                </a:lnTo>
                <a:lnTo>
                  <a:pt x="238" y="204"/>
                </a:lnTo>
                <a:lnTo>
                  <a:pt x="229" y="205"/>
                </a:lnTo>
                <a:lnTo>
                  <a:pt x="218" y="202"/>
                </a:lnTo>
                <a:lnTo>
                  <a:pt x="213" y="198"/>
                </a:lnTo>
                <a:lnTo>
                  <a:pt x="202" y="197"/>
                </a:lnTo>
                <a:lnTo>
                  <a:pt x="194" y="198"/>
                </a:lnTo>
                <a:lnTo>
                  <a:pt x="188" y="202"/>
                </a:lnTo>
                <a:lnTo>
                  <a:pt x="180" y="207"/>
                </a:lnTo>
                <a:lnTo>
                  <a:pt x="172" y="209"/>
                </a:lnTo>
                <a:lnTo>
                  <a:pt x="161" y="207"/>
                </a:lnTo>
                <a:lnTo>
                  <a:pt x="145" y="204"/>
                </a:lnTo>
                <a:lnTo>
                  <a:pt x="36" y="189"/>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8" name="Google Shape;948;p48"/>
          <p:cNvSpPr/>
          <p:nvPr/>
        </p:nvSpPr>
        <p:spPr>
          <a:xfrm>
            <a:off x="4051300" y="3305175"/>
            <a:ext cx="971550" cy="1046560"/>
          </a:xfrm>
          <a:custGeom>
            <a:avLst/>
            <a:gdLst/>
            <a:ahLst/>
            <a:cxnLst/>
            <a:rect l="l" t="t" r="r" b="b"/>
            <a:pathLst>
              <a:path w="214" h="323" extrusionOk="0">
                <a:moveTo>
                  <a:pt x="186" y="80"/>
                </a:moveTo>
                <a:lnTo>
                  <a:pt x="205" y="121"/>
                </a:lnTo>
                <a:lnTo>
                  <a:pt x="214" y="131"/>
                </a:lnTo>
                <a:lnTo>
                  <a:pt x="214" y="151"/>
                </a:lnTo>
                <a:lnTo>
                  <a:pt x="214" y="202"/>
                </a:lnTo>
                <a:lnTo>
                  <a:pt x="214" y="212"/>
                </a:lnTo>
                <a:lnTo>
                  <a:pt x="148" y="252"/>
                </a:lnTo>
                <a:lnTo>
                  <a:pt x="112" y="292"/>
                </a:lnTo>
                <a:lnTo>
                  <a:pt x="84" y="323"/>
                </a:lnTo>
                <a:lnTo>
                  <a:pt x="75" y="323"/>
                </a:lnTo>
                <a:lnTo>
                  <a:pt x="65" y="323"/>
                </a:lnTo>
                <a:lnTo>
                  <a:pt x="56" y="323"/>
                </a:lnTo>
                <a:lnTo>
                  <a:pt x="56" y="313"/>
                </a:lnTo>
                <a:lnTo>
                  <a:pt x="56" y="303"/>
                </a:lnTo>
                <a:lnTo>
                  <a:pt x="48" y="303"/>
                </a:lnTo>
                <a:lnTo>
                  <a:pt x="48" y="292"/>
                </a:lnTo>
                <a:lnTo>
                  <a:pt x="48" y="282"/>
                </a:lnTo>
                <a:lnTo>
                  <a:pt x="48" y="262"/>
                </a:lnTo>
                <a:lnTo>
                  <a:pt x="48" y="252"/>
                </a:lnTo>
                <a:lnTo>
                  <a:pt x="48" y="242"/>
                </a:lnTo>
                <a:lnTo>
                  <a:pt x="48" y="231"/>
                </a:lnTo>
                <a:lnTo>
                  <a:pt x="38" y="231"/>
                </a:lnTo>
                <a:lnTo>
                  <a:pt x="38" y="222"/>
                </a:lnTo>
                <a:lnTo>
                  <a:pt x="38" y="212"/>
                </a:lnTo>
                <a:lnTo>
                  <a:pt x="48" y="202"/>
                </a:lnTo>
                <a:lnTo>
                  <a:pt x="38" y="202"/>
                </a:lnTo>
                <a:lnTo>
                  <a:pt x="28" y="192"/>
                </a:lnTo>
                <a:lnTo>
                  <a:pt x="19" y="192"/>
                </a:lnTo>
                <a:lnTo>
                  <a:pt x="10" y="192"/>
                </a:lnTo>
                <a:lnTo>
                  <a:pt x="0" y="192"/>
                </a:lnTo>
                <a:lnTo>
                  <a:pt x="10" y="151"/>
                </a:lnTo>
                <a:lnTo>
                  <a:pt x="19" y="131"/>
                </a:lnTo>
                <a:lnTo>
                  <a:pt x="28" y="91"/>
                </a:lnTo>
                <a:lnTo>
                  <a:pt x="48" y="70"/>
                </a:lnTo>
                <a:lnTo>
                  <a:pt x="56" y="60"/>
                </a:lnTo>
                <a:lnTo>
                  <a:pt x="65" y="49"/>
                </a:lnTo>
                <a:lnTo>
                  <a:pt x="65" y="39"/>
                </a:lnTo>
                <a:lnTo>
                  <a:pt x="84" y="20"/>
                </a:lnTo>
                <a:lnTo>
                  <a:pt x="112" y="0"/>
                </a:lnTo>
                <a:lnTo>
                  <a:pt x="121" y="0"/>
                </a:lnTo>
                <a:lnTo>
                  <a:pt x="121" y="10"/>
                </a:lnTo>
                <a:lnTo>
                  <a:pt x="121" y="20"/>
                </a:lnTo>
                <a:lnTo>
                  <a:pt x="131" y="20"/>
                </a:lnTo>
                <a:lnTo>
                  <a:pt x="131" y="30"/>
                </a:lnTo>
                <a:lnTo>
                  <a:pt x="140" y="30"/>
                </a:lnTo>
                <a:lnTo>
                  <a:pt x="140" y="39"/>
                </a:lnTo>
                <a:lnTo>
                  <a:pt x="140" y="49"/>
                </a:lnTo>
                <a:lnTo>
                  <a:pt x="148" y="49"/>
                </a:lnTo>
                <a:lnTo>
                  <a:pt x="159" y="70"/>
                </a:lnTo>
                <a:lnTo>
                  <a:pt x="168" y="70"/>
                </a:lnTo>
                <a:lnTo>
                  <a:pt x="177" y="80"/>
                </a:lnTo>
                <a:lnTo>
                  <a:pt x="186" y="80"/>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9" name="Google Shape;949;p48"/>
          <p:cNvSpPr/>
          <p:nvPr/>
        </p:nvSpPr>
        <p:spPr>
          <a:xfrm>
            <a:off x="5099050" y="1621631"/>
            <a:ext cx="904875" cy="714375"/>
          </a:xfrm>
          <a:custGeom>
            <a:avLst/>
            <a:gdLst/>
            <a:ahLst/>
            <a:cxnLst/>
            <a:rect l="l" t="t" r="r" b="b"/>
            <a:pathLst>
              <a:path w="223" h="232" extrusionOk="0">
                <a:moveTo>
                  <a:pt x="223" y="232"/>
                </a:moveTo>
                <a:lnTo>
                  <a:pt x="168" y="222"/>
                </a:lnTo>
                <a:lnTo>
                  <a:pt x="121" y="212"/>
                </a:lnTo>
                <a:lnTo>
                  <a:pt x="74" y="212"/>
                </a:lnTo>
                <a:lnTo>
                  <a:pt x="56" y="192"/>
                </a:lnTo>
                <a:lnTo>
                  <a:pt x="47" y="172"/>
                </a:lnTo>
                <a:lnTo>
                  <a:pt x="28" y="152"/>
                </a:lnTo>
                <a:lnTo>
                  <a:pt x="19" y="141"/>
                </a:lnTo>
                <a:lnTo>
                  <a:pt x="19" y="130"/>
                </a:lnTo>
                <a:lnTo>
                  <a:pt x="10" y="130"/>
                </a:lnTo>
                <a:lnTo>
                  <a:pt x="0" y="130"/>
                </a:lnTo>
                <a:lnTo>
                  <a:pt x="0" y="121"/>
                </a:lnTo>
                <a:lnTo>
                  <a:pt x="0" y="111"/>
                </a:lnTo>
                <a:lnTo>
                  <a:pt x="0" y="121"/>
                </a:lnTo>
                <a:lnTo>
                  <a:pt x="0" y="111"/>
                </a:lnTo>
                <a:lnTo>
                  <a:pt x="10" y="111"/>
                </a:lnTo>
                <a:lnTo>
                  <a:pt x="19" y="111"/>
                </a:lnTo>
                <a:lnTo>
                  <a:pt x="19" y="101"/>
                </a:lnTo>
                <a:lnTo>
                  <a:pt x="19" y="91"/>
                </a:lnTo>
                <a:lnTo>
                  <a:pt x="19" y="80"/>
                </a:lnTo>
                <a:lnTo>
                  <a:pt x="19" y="70"/>
                </a:lnTo>
                <a:lnTo>
                  <a:pt x="28" y="70"/>
                </a:lnTo>
                <a:lnTo>
                  <a:pt x="28" y="60"/>
                </a:lnTo>
                <a:lnTo>
                  <a:pt x="38" y="60"/>
                </a:lnTo>
                <a:lnTo>
                  <a:pt x="38" y="49"/>
                </a:lnTo>
                <a:lnTo>
                  <a:pt x="38" y="40"/>
                </a:lnTo>
                <a:lnTo>
                  <a:pt x="47" y="30"/>
                </a:lnTo>
                <a:lnTo>
                  <a:pt x="47" y="19"/>
                </a:lnTo>
                <a:lnTo>
                  <a:pt x="47" y="10"/>
                </a:lnTo>
                <a:lnTo>
                  <a:pt x="47" y="0"/>
                </a:lnTo>
                <a:lnTo>
                  <a:pt x="56" y="0"/>
                </a:lnTo>
                <a:lnTo>
                  <a:pt x="84" y="10"/>
                </a:lnTo>
                <a:lnTo>
                  <a:pt x="112" y="19"/>
                </a:lnTo>
                <a:lnTo>
                  <a:pt x="140" y="30"/>
                </a:lnTo>
                <a:lnTo>
                  <a:pt x="149" y="40"/>
                </a:lnTo>
                <a:lnTo>
                  <a:pt x="168" y="49"/>
                </a:lnTo>
                <a:lnTo>
                  <a:pt x="176" y="60"/>
                </a:lnTo>
                <a:lnTo>
                  <a:pt x="187" y="60"/>
                </a:lnTo>
                <a:lnTo>
                  <a:pt x="187" y="70"/>
                </a:lnTo>
                <a:lnTo>
                  <a:pt x="195" y="80"/>
                </a:lnTo>
                <a:lnTo>
                  <a:pt x="204" y="80"/>
                </a:lnTo>
                <a:lnTo>
                  <a:pt x="204" y="91"/>
                </a:lnTo>
                <a:lnTo>
                  <a:pt x="204" y="101"/>
                </a:lnTo>
                <a:lnTo>
                  <a:pt x="213" y="111"/>
                </a:lnTo>
                <a:lnTo>
                  <a:pt x="213" y="121"/>
                </a:lnTo>
                <a:lnTo>
                  <a:pt x="204" y="121"/>
                </a:lnTo>
                <a:lnTo>
                  <a:pt x="204" y="130"/>
                </a:lnTo>
                <a:lnTo>
                  <a:pt x="204" y="141"/>
                </a:lnTo>
                <a:lnTo>
                  <a:pt x="204" y="152"/>
                </a:lnTo>
                <a:lnTo>
                  <a:pt x="204" y="162"/>
                </a:lnTo>
                <a:lnTo>
                  <a:pt x="213" y="162"/>
                </a:lnTo>
                <a:lnTo>
                  <a:pt x="213" y="172"/>
                </a:lnTo>
                <a:lnTo>
                  <a:pt x="213" y="182"/>
                </a:lnTo>
                <a:lnTo>
                  <a:pt x="223" y="182"/>
                </a:lnTo>
                <a:lnTo>
                  <a:pt x="223" y="192"/>
                </a:lnTo>
                <a:lnTo>
                  <a:pt x="223" y="222"/>
                </a:lnTo>
                <a:lnTo>
                  <a:pt x="223" y="232"/>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0" name="Google Shape;950;p48"/>
          <p:cNvSpPr/>
          <p:nvPr/>
        </p:nvSpPr>
        <p:spPr>
          <a:xfrm>
            <a:off x="4452938" y="2519363"/>
            <a:ext cx="796925" cy="1089423"/>
          </a:xfrm>
          <a:custGeom>
            <a:avLst/>
            <a:gdLst/>
            <a:ahLst/>
            <a:cxnLst/>
            <a:rect l="l" t="t" r="r" b="b"/>
            <a:pathLst>
              <a:path w="196" h="354" extrusionOk="0">
                <a:moveTo>
                  <a:pt x="93" y="343"/>
                </a:moveTo>
                <a:lnTo>
                  <a:pt x="84" y="343"/>
                </a:lnTo>
                <a:lnTo>
                  <a:pt x="75" y="333"/>
                </a:lnTo>
                <a:lnTo>
                  <a:pt x="65" y="333"/>
                </a:lnTo>
                <a:lnTo>
                  <a:pt x="57" y="313"/>
                </a:lnTo>
                <a:lnTo>
                  <a:pt x="47" y="313"/>
                </a:lnTo>
                <a:lnTo>
                  <a:pt x="47" y="304"/>
                </a:lnTo>
                <a:lnTo>
                  <a:pt x="47" y="294"/>
                </a:lnTo>
                <a:lnTo>
                  <a:pt x="37" y="294"/>
                </a:lnTo>
                <a:lnTo>
                  <a:pt x="37" y="283"/>
                </a:lnTo>
                <a:lnTo>
                  <a:pt x="28" y="283"/>
                </a:lnTo>
                <a:lnTo>
                  <a:pt x="28" y="273"/>
                </a:lnTo>
                <a:lnTo>
                  <a:pt x="28" y="263"/>
                </a:lnTo>
                <a:lnTo>
                  <a:pt x="19" y="263"/>
                </a:lnTo>
                <a:lnTo>
                  <a:pt x="19" y="242"/>
                </a:lnTo>
                <a:lnTo>
                  <a:pt x="19" y="233"/>
                </a:lnTo>
                <a:lnTo>
                  <a:pt x="10" y="222"/>
                </a:lnTo>
                <a:lnTo>
                  <a:pt x="10" y="213"/>
                </a:lnTo>
                <a:lnTo>
                  <a:pt x="10" y="203"/>
                </a:lnTo>
                <a:lnTo>
                  <a:pt x="0" y="203"/>
                </a:lnTo>
                <a:lnTo>
                  <a:pt x="0" y="192"/>
                </a:lnTo>
                <a:lnTo>
                  <a:pt x="10" y="192"/>
                </a:lnTo>
                <a:lnTo>
                  <a:pt x="10" y="182"/>
                </a:lnTo>
                <a:lnTo>
                  <a:pt x="10" y="172"/>
                </a:lnTo>
                <a:lnTo>
                  <a:pt x="19" y="172"/>
                </a:lnTo>
                <a:lnTo>
                  <a:pt x="19" y="161"/>
                </a:lnTo>
                <a:lnTo>
                  <a:pt x="19" y="152"/>
                </a:lnTo>
                <a:lnTo>
                  <a:pt x="10" y="152"/>
                </a:lnTo>
                <a:lnTo>
                  <a:pt x="10" y="142"/>
                </a:lnTo>
                <a:lnTo>
                  <a:pt x="0" y="142"/>
                </a:lnTo>
                <a:lnTo>
                  <a:pt x="0" y="131"/>
                </a:lnTo>
                <a:lnTo>
                  <a:pt x="0" y="121"/>
                </a:lnTo>
                <a:lnTo>
                  <a:pt x="0" y="112"/>
                </a:lnTo>
                <a:lnTo>
                  <a:pt x="0" y="101"/>
                </a:lnTo>
                <a:lnTo>
                  <a:pt x="0" y="91"/>
                </a:lnTo>
                <a:lnTo>
                  <a:pt x="10" y="91"/>
                </a:lnTo>
                <a:lnTo>
                  <a:pt x="10" y="81"/>
                </a:lnTo>
                <a:lnTo>
                  <a:pt x="19" y="81"/>
                </a:lnTo>
                <a:lnTo>
                  <a:pt x="19" y="71"/>
                </a:lnTo>
                <a:lnTo>
                  <a:pt x="28" y="71"/>
                </a:lnTo>
                <a:lnTo>
                  <a:pt x="28" y="60"/>
                </a:lnTo>
                <a:lnTo>
                  <a:pt x="28" y="50"/>
                </a:lnTo>
                <a:lnTo>
                  <a:pt x="28" y="39"/>
                </a:lnTo>
                <a:lnTo>
                  <a:pt x="28" y="30"/>
                </a:lnTo>
                <a:lnTo>
                  <a:pt x="37" y="21"/>
                </a:lnTo>
                <a:lnTo>
                  <a:pt x="37" y="10"/>
                </a:lnTo>
                <a:lnTo>
                  <a:pt x="47" y="0"/>
                </a:lnTo>
                <a:lnTo>
                  <a:pt x="84" y="10"/>
                </a:lnTo>
                <a:lnTo>
                  <a:pt x="93" y="10"/>
                </a:lnTo>
                <a:lnTo>
                  <a:pt x="103" y="21"/>
                </a:lnTo>
                <a:lnTo>
                  <a:pt x="112" y="30"/>
                </a:lnTo>
                <a:lnTo>
                  <a:pt x="131" y="39"/>
                </a:lnTo>
                <a:lnTo>
                  <a:pt x="149" y="50"/>
                </a:lnTo>
                <a:lnTo>
                  <a:pt x="186" y="91"/>
                </a:lnTo>
                <a:lnTo>
                  <a:pt x="196" y="91"/>
                </a:lnTo>
                <a:lnTo>
                  <a:pt x="186" y="91"/>
                </a:lnTo>
                <a:lnTo>
                  <a:pt x="186" y="101"/>
                </a:lnTo>
                <a:lnTo>
                  <a:pt x="186" y="112"/>
                </a:lnTo>
                <a:lnTo>
                  <a:pt x="177" y="121"/>
                </a:lnTo>
                <a:lnTo>
                  <a:pt x="177" y="131"/>
                </a:lnTo>
                <a:lnTo>
                  <a:pt x="168" y="131"/>
                </a:lnTo>
                <a:lnTo>
                  <a:pt x="168" y="142"/>
                </a:lnTo>
                <a:lnTo>
                  <a:pt x="168" y="152"/>
                </a:lnTo>
                <a:lnTo>
                  <a:pt x="157" y="161"/>
                </a:lnTo>
                <a:lnTo>
                  <a:pt x="149" y="172"/>
                </a:lnTo>
                <a:lnTo>
                  <a:pt x="139" y="182"/>
                </a:lnTo>
                <a:lnTo>
                  <a:pt x="131" y="182"/>
                </a:lnTo>
                <a:lnTo>
                  <a:pt x="131" y="192"/>
                </a:lnTo>
                <a:lnTo>
                  <a:pt x="121" y="192"/>
                </a:lnTo>
                <a:lnTo>
                  <a:pt x="121" y="203"/>
                </a:lnTo>
                <a:lnTo>
                  <a:pt x="131" y="213"/>
                </a:lnTo>
                <a:lnTo>
                  <a:pt x="139" y="213"/>
                </a:lnTo>
                <a:lnTo>
                  <a:pt x="139" y="222"/>
                </a:lnTo>
                <a:lnTo>
                  <a:pt x="149" y="222"/>
                </a:lnTo>
                <a:lnTo>
                  <a:pt x="149" y="233"/>
                </a:lnTo>
                <a:lnTo>
                  <a:pt x="149" y="242"/>
                </a:lnTo>
                <a:lnTo>
                  <a:pt x="157" y="252"/>
                </a:lnTo>
                <a:lnTo>
                  <a:pt x="157" y="263"/>
                </a:lnTo>
                <a:lnTo>
                  <a:pt x="157" y="273"/>
                </a:lnTo>
                <a:lnTo>
                  <a:pt x="168" y="283"/>
                </a:lnTo>
                <a:lnTo>
                  <a:pt x="168" y="294"/>
                </a:lnTo>
                <a:lnTo>
                  <a:pt x="177" y="294"/>
                </a:lnTo>
                <a:lnTo>
                  <a:pt x="177" y="304"/>
                </a:lnTo>
                <a:lnTo>
                  <a:pt x="186" y="304"/>
                </a:lnTo>
                <a:lnTo>
                  <a:pt x="196" y="304"/>
                </a:lnTo>
                <a:lnTo>
                  <a:pt x="186" y="313"/>
                </a:lnTo>
                <a:lnTo>
                  <a:pt x="177" y="324"/>
                </a:lnTo>
                <a:lnTo>
                  <a:pt x="168" y="333"/>
                </a:lnTo>
                <a:lnTo>
                  <a:pt x="157" y="343"/>
                </a:lnTo>
                <a:lnTo>
                  <a:pt x="149" y="354"/>
                </a:lnTo>
                <a:lnTo>
                  <a:pt x="139" y="354"/>
                </a:lnTo>
                <a:lnTo>
                  <a:pt x="131" y="354"/>
                </a:lnTo>
                <a:lnTo>
                  <a:pt x="121" y="354"/>
                </a:lnTo>
                <a:lnTo>
                  <a:pt x="112" y="354"/>
                </a:lnTo>
                <a:lnTo>
                  <a:pt x="103" y="354"/>
                </a:lnTo>
                <a:lnTo>
                  <a:pt x="93" y="343"/>
                </a:lnTo>
                <a:close/>
              </a:path>
            </a:pathLst>
          </a:custGeom>
          <a:solidFill>
            <a:srgbClr val="FDE9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1" name="Google Shape;951;p48"/>
          <p:cNvSpPr/>
          <p:nvPr/>
        </p:nvSpPr>
        <p:spPr>
          <a:xfrm>
            <a:off x="4721225" y="1956197"/>
            <a:ext cx="1282700" cy="406003"/>
          </a:xfrm>
          <a:custGeom>
            <a:avLst/>
            <a:gdLst/>
            <a:ahLst/>
            <a:cxnLst/>
            <a:rect l="l" t="t" r="r" b="b"/>
            <a:pathLst>
              <a:path w="316" h="132" extrusionOk="0">
                <a:moveTo>
                  <a:pt x="0" y="132"/>
                </a:moveTo>
                <a:lnTo>
                  <a:pt x="0" y="122"/>
                </a:lnTo>
                <a:lnTo>
                  <a:pt x="0" y="113"/>
                </a:lnTo>
                <a:lnTo>
                  <a:pt x="10" y="113"/>
                </a:lnTo>
                <a:lnTo>
                  <a:pt x="10" y="122"/>
                </a:lnTo>
                <a:lnTo>
                  <a:pt x="19" y="122"/>
                </a:lnTo>
                <a:lnTo>
                  <a:pt x="28" y="113"/>
                </a:lnTo>
                <a:lnTo>
                  <a:pt x="28" y="101"/>
                </a:lnTo>
                <a:lnTo>
                  <a:pt x="19" y="91"/>
                </a:lnTo>
                <a:lnTo>
                  <a:pt x="28" y="82"/>
                </a:lnTo>
                <a:lnTo>
                  <a:pt x="38" y="82"/>
                </a:lnTo>
                <a:lnTo>
                  <a:pt x="38" y="71"/>
                </a:lnTo>
                <a:lnTo>
                  <a:pt x="47" y="71"/>
                </a:lnTo>
                <a:lnTo>
                  <a:pt x="47" y="62"/>
                </a:lnTo>
                <a:lnTo>
                  <a:pt x="56" y="62"/>
                </a:lnTo>
                <a:lnTo>
                  <a:pt x="56" y="52"/>
                </a:lnTo>
                <a:lnTo>
                  <a:pt x="56" y="42"/>
                </a:lnTo>
                <a:lnTo>
                  <a:pt x="66" y="31"/>
                </a:lnTo>
                <a:lnTo>
                  <a:pt x="74" y="21"/>
                </a:lnTo>
                <a:lnTo>
                  <a:pt x="83" y="10"/>
                </a:lnTo>
                <a:lnTo>
                  <a:pt x="92" y="0"/>
                </a:lnTo>
                <a:lnTo>
                  <a:pt x="92" y="10"/>
                </a:lnTo>
                <a:lnTo>
                  <a:pt x="92" y="21"/>
                </a:lnTo>
                <a:lnTo>
                  <a:pt x="102" y="21"/>
                </a:lnTo>
                <a:lnTo>
                  <a:pt x="111" y="21"/>
                </a:lnTo>
                <a:lnTo>
                  <a:pt x="111" y="31"/>
                </a:lnTo>
                <a:lnTo>
                  <a:pt x="120" y="42"/>
                </a:lnTo>
                <a:lnTo>
                  <a:pt x="140" y="62"/>
                </a:lnTo>
                <a:lnTo>
                  <a:pt x="149" y="82"/>
                </a:lnTo>
                <a:lnTo>
                  <a:pt x="167" y="101"/>
                </a:lnTo>
                <a:lnTo>
                  <a:pt x="213" y="101"/>
                </a:lnTo>
                <a:lnTo>
                  <a:pt x="260" y="113"/>
                </a:lnTo>
                <a:lnTo>
                  <a:pt x="316" y="122"/>
                </a:lnTo>
                <a:lnTo>
                  <a:pt x="149" y="132"/>
                </a:lnTo>
                <a:lnTo>
                  <a:pt x="0" y="132"/>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2" name="Google Shape;952;p48"/>
          <p:cNvSpPr/>
          <p:nvPr/>
        </p:nvSpPr>
        <p:spPr>
          <a:xfrm>
            <a:off x="3333750" y="2025253"/>
            <a:ext cx="1392238" cy="1925240"/>
          </a:xfrm>
          <a:custGeom>
            <a:avLst/>
            <a:gdLst/>
            <a:ahLst/>
            <a:cxnLst/>
            <a:rect l="l" t="t" r="r" b="b"/>
            <a:pathLst>
              <a:path w="343" h="626" extrusionOk="0">
                <a:moveTo>
                  <a:pt x="297" y="425"/>
                </a:moveTo>
                <a:lnTo>
                  <a:pt x="270" y="444"/>
                </a:lnTo>
                <a:lnTo>
                  <a:pt x="251" y="465"/>
                </a:lnTo>
                <a:lnTo>
                  <a:pt x="251" y="475"/>
                </a:lnTo>
                <a:lnTo>
                  <a:pt x="241" y="486"/>
                </a:lnTo>
                <a:lnTo>
                  <a:pt x="233" y="496"/>
                </a:lnTo>
                <a:lnTo>
                  <a:pt x="213" y="516"/>
                </a:lnTo>
                <a:lnTo>
                  <a:pt x="205" y="556"/>
                </a:lnTo>
                <a:lnTo>
                  <a:pt x="196" y="577"/>
                </a:lnTo>
                <a:lnTo>
                  <a:pt x="185" y="617"/>
                </a:lnTo>
                <a:lnTo>
                  <a:pt x="177" y="626"/>
                </a:lnTo>
                <a:lnTo>
                  <a:pt x="168" y="626"/>
                </a:lnTo>
                <a:lnTo>
                  <a:pt x="158" y="626"/>
                </a:lnTo>
                <a:lnTo>
                  <a:pt x="149" y="626"/>
                </a:lnTo>
                <a:lnTo>
                  <a:pt x="140" y="626"/>
                </a:lnTo>
                <a:lnTo>
                  <a:pt x="168" y="566"/>
                </a:lnTo>
                <a:lnTo>
                  <a:pt x="177" y="526"/>
                </a:lnTo>
                <a:lnTo>
                  <a:pt x="185" y="506"/>
                </a:lnTo>
                <a:lnTo>
                  <a:pt x="177" y="496"/>
                </a:lnTo>
                <a:lnTo>
                  <a:pt x="168" y="486"/>
                </a:lnTo>
                <a:lnTo>
                  <a:pt x="158" y="486"/>
                </a:lnTo>
                <a:lnTo>
                  <a:pt x="158" y="475"/>
                </a:lnTo>
                <a:lnTo>
                  <a:pt x="149" y="475"/>
                </a:lnTo>
                <a:lnTo>
                  <a:pt x="140" y="475"/>
                </a:lnTo>
                <a:lnTo>
                  <a:pt x="130" y="465"/>
                </a:lnTo>
                <a:lnTo>
                  <a:pt x="121" y="465"/>
                </a:lnTo>
                <a:lnTo>
                  <a:pt x="112" y="455"/>
                </a:lnTo>
                <a:lnTo>
                  <a:pt x="102" y="455"/>
                </a:lnTo>
                <a:lnTo>
                  <a:pt x="92" y="434"/>
                </a:lnTo>
                <a:lnTo>
                  <a:pt x="92" y="425"/>
                </a:lnTo>
                <a:lnTo>
                  <a:pt x="36" y="314"/>
                </a:lnTo>
                <a:lnTo>
                  <a:pt x="19" y="252"/>
                </a:lnTo>
                <a:lnTo>
                  <a:pt x="0" y="232"/>
                </a:lnTo>
                <a:lnTo>
                  <a:pt x="9" y="202"/>
                </a:lnTo>
                <a:lnTo>
                  <a:pt x="19" y="142"/>
                </a:lnTo>
                <a:lnTo>
                  <a:pt x="19" y="49"/>
                </a:lnTo>
                <a:lnTo>
                  <a:pt x="28" y="0"/>
                </a:lnTo>
                <a:lnTo>
                  <a:pt x="102" y="0"/>
                </a:lnTo>
                <a:lnTo>
                  <a:pt x="121" y="0"/>
                </a:lnTo>
                <a:lnTo>
                  <a:pt x="130" y="21"/>
                </a:lnTo>
                <a:lnTo>
                  <a:pt x="130" y="30"/>
                </a:lnTo>
                <a:lnTo>
                  <a:pt x="140" y="30"/>
                </a:lnTo>
                <a:lnTo>
                  <a:pt x="140" y="40"/>
                </a:lnTo>
                <a:lnTo>
                  <a:pt x="149" y="40"/>
                </a:lnTo>
                <a:lnTo>
                  <a:pt x="196" y="49"/>
                </a:lnTo>
                <a:lnTo>
                  <a:pt x="279" y="81"/>
                </a:lnTo>
                <a:lnTo>
                  <a:pt x="343" y="91"/>
                </a:lnTo>
                <a:lnTo>
                  <a:pt x="343" y="101"/>
                </a:lnTo>
                <a:lnTo>
                  <a:pt x="343" y="110"/>
                </a:lnTo>
                <a:lnTo>
                  <a:pt x="343" y="122"/>
                </a:lnTo>
                <a:lnTo>
                  <a:pt x="343" y="131"/>
                </a:lnTo>
                <a:lnTo>
                  <a:pt x="334" y="142"/>
                </a:lnTo>
                <a:lnTo>
                  <a:pt x="334" y="152"/>
                </a:lnTo>
                <a:lnTo>
                  <a:pt x="325" y="161"/>
                </a:lnTo>
                <a:lnTo>
                  <a:pt x="316" y="171"/>
                </a:lnTo>
                <a:lnTo>
                  <a:pt x="316" y="182"/>
                </a:lnTo>
                <a:lnTo>
                  <a:pt x="307" y="192"/>
                </a:lnTo>
                <a:lnTo>
                  <a:pt x="307" y="202"/>
                </a:lnTo>
                <a:lnTo>
                  <a:pt x="307" y="213"/>
                </a:lnTo>
                <a:lnTo>
                  <a:pt x="307" y="223"/>
                </a:lnTo>
                <a:lnTo>
                  <a:pt x="307" y="232"/>
                </a:lnTo>
                <a:lnTo>
                  <a:pt x="297" y="232"/>
                </a:lnTo>
                <a:lnTo>
                  <a:pt x="297" y="242"/>
                </a:lnTo>
                <a:lnTo>
                  <a:pt x="288" y="242"/>
                </a:lnTo>
                <a:lnTo>
                  <a:pt x="288" y="252"/>
                </a:lnTo>
                <a:lnTo>
                  <a:pt x="279" y="252"/>
                </a:lnTo>
                <a:lnTo>
                  <a:pt x="279" y="262"/>
                </a:lnTo>
                <a:lnTo>
                  <a:pt x="279" y="273"/>
                </a:lnTo>
                <a:lnTo>
                  <a:pt x="279" y="283"/>
                </a:lnTo>
                <a:lnTo>
                  <a:pt x="279" y="293"/>
                </a:lnTo>
                <a:lnTo>
                  <a:pt x="279" y="304"/>
                </a:lnTo>
                <a:lnTo>
                  <a:pt x="288" y="304"/>
                </a:lnTo>
                <a:lnTo>
                  <a:pt x="288" y="314"/>
                </a:lnTo>
                <a:lnTo>
                  <a:pt x="297" y="314"/>
                </a:lnTo>
                <a:lnTo>
                  <a:pt x="297" y="323"/>
                </a:lnTo>
                <a:lnTo>
                  <a:pt x="297" y="334"/>
                </a:lnTo>
                <a:lnTo>
                  <a:pt x="288" y="334"/>
                </a:lnTo>
                <a:lnTo>
                  <a:pt x="288" y="343"/>
                </a:lnTo>
                <a:lnTo>
                  <a:pt x="288" y="353"/>
                </a:lnTo>
                <a:lnTo>
                  <a:pt x="279" y="353"/>
                </a:lnTo>
                <a:lnTo>
                  <a:pt x="279" y="364"/>
                </a:lnTo>
                <a:lnTo>
                  <a:pt x="288" y="364"/>
                </a:lnTo>
                <a:lnTo>
                  <a:pt x="288" y="374"/>
                </a:lnTo>
                <a:lnTo>
                  <a:pt x="288" y="384"/>
                </a:lnTo>
                <a:lnTo>
                  <a:pt x="297" y="395"/>
                </a:lnTo>
                <a:lnTo>
                  <a:pt x="297" y="405"/>
                </a:lnTo>
                <a:lnTo>
                  <a:pt x="297" y="425"/>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3" name="Google Shape;953;p48"/>
          <p:cNvSpPr/>
          <p:nvPr/>
        </p:nvSpPr>
        <p:spPr>
          <a:xfrm>
            <a:off x="3333750" y="2025253"/>
            <a:ext cx="1392238" cy="1925240"/>
          </a:xfrm>
          <a:custGeom>
            <a:avLst/>
            <a:gdLst/>
            <a:ahLst/>
            <a:cxnLst/>
            <a:rect l="l" t="t" r="r" b="b"/>
            <a:pathLst>
              <a:path w="343" h="626" extrusionOk="0">
                <a:moveTo>
                  <a:pt x="297" y="425"/>
                </a:moveTo>
                <a:lnTo>
                  <a:pt x="270" y="444"/>
                </a:lnTo>
                <a:lnTo>
                  <a:pt x="251" y="465"/>
                </a:lnTo>
                <a:lnTo>
                  <a:pt x="251" y="475"/>
                </a:lnTo>
                <a:lnTo>
                  <a:pt x="241" y="486"/>
                </a:lnTo>
                <a:lnTo>
                  <a:pt x="233" y="496"/>
                </a:lnTo>
                <a:lnTo>
                  <a:pt x="213" y="516"/>
                </a:lnTo>
                <a:lnTo>
                  <a:pt x="205" y="556"/>
                </a:lnTo>
                <a:lnTo>
                  <a:pt x="196" y="577"/>
                </a:lnTo>
                <a:lnTo>
                  <a:pt x="185" y="617"/>
                </a:lnTo>
                <a:lnTo>
                  <a:pt x="177" y="626"/>
                </a:lnTo>
                <a:lnTo>
                  <a:pt x="168" y="626"/>
                </a:lnTo>
                <a:lnTo>
                  <a:pt x="158" y="626"/>
                </a:lnTo>
                <a:lnTo>
                  <a:pt x="149" y="626"/>
                </a:lnTo>
                <a:lnTo>
                  <a:pt x="140" y="626"/>
                </a:lnTo>
                <a:lnTo>
                  <a:pt x="168" y="566"/>
                </a:lnTo>
                <a:lnTo>
                  <a:pt x="177" y="526"/>
                </a:lnTo>
                <a:lnTo>
                  <a:pt x="185" y="506"/>
                </a:lnTo>
                <a:lnTo>
                  <a:pt x="177" y="496"/>
                </a:lnTo>
                <a:lnTo>
                  <a:pt x="168" y="486"/>
                </a:lnTo>
                <a:lnTo>
                  <a:pt x="158" y="486"/>
                </a:lnTo>
                <a:lnTo>
                  <a:pt x="158" y="475"/>
                </a:lnTo>
                <a:lnTo>
                  <a:pt x="149" y="475"/>
                </a:lnTo>
                <a:lnTo>
                  <a:pt x="140" y="475"/>
                </a:lnTo>
                <a:lnTo>
                  <a:pt x="130" y="465"/>
                </a:lnTo>
                <a:lnTo>
                  <a:pt x="121" y="465"/>
                </a:lnTo>
                <a:lnTo>
                  <a:pt x="112" y="455"/>
                </a:lnTo>
                <a:lnTo>
                  <a:pt x="102" y="455"/>
                </a:lnTo>
                <a:lnTo>
                  <a:pt x="92" y="434"/>
                </a:lnTo>
                <a:lnTo>
                  <a:pt x="92" y="425"/>
                </a:lnTo>
                <a:lnTo>
                  <a:pt x="36" y="314"/>
                </a:lnTo>
                <a:lnTo>
                  <a:pt x="19" y="252"/>
                </a:lnTo>
                <a:lnTo>
                  <a:pt x="0" y="232"/>
                </a:lnTo>
                <a:lnTo>
                  <a:pt x="9" y="202"/>
                </a:lnTo>
                <a:lnTo>
                  <a:pt x="19" y="142"/>
                </a:lnTo>
                <a:lnTo>
                  <a:pt x="19" y="49"/>
                </a:lnTo>
                <a:lnTo>
                  <a:pt x="28" y="0"/>
                </a:lnTo>
                <a:lnTo>
                  <a:pt x="102" y="0"/>
                </a:lnTo>
                <a:lnTo>
                  <a:pt x="121" y="0"/>
                </a:lnTo>
                <a:lnTo>
                  <a:pt x="130" y="21"/>
                </a:lnTo>
                <a:lnTo>
                  <a:pt x="130" y="30"/>
                </a:lnTo>
                <a:lnTo>
                  <a:pt x="140" y="30"/>
                </a:lnTo>
                <a:lnTo>
                  <a:pt x="140" y="40"/>
                </a:lnTo>
                <a:lnTo>
                  <a:pt x="149" y="40"/>
                </a:lnTo>
                <a:lnTo>
                  <a:pt x="196" y="49"/>
                </a:lnTo>
                <a:lnTo>
                  <a:pt x="279" y="81"/>
                </a:lnTo>
                <a:lnTo>
                  <a:pt x="343" y="91"/>
                </a:lnTo>
                <a:lnTo>
                  <a:pt x="343" y="101"/>
                </a:lnTo>
                <a:lnTo>
                  <a:pt x="343" y="110"/>
                </a:lnTo>
                <a:lnTo>
                  <a:pt x="343" y="122"/>
                </a:lnTo>
                <a:lnTo>
                  <a:pt x="343" y="131"/>
                </a:lnTo>
                <a:lnTo>
                  <a:pt x="334" y="142"/>
                </a:lnTo>
                <a:lnTo>
                  <a:pt x="334" y="152"/>
                </a:lnTo>
                <a:lnTo>
                  <a:pt x="325" y="161"/>
                </a:lnTo>
                <a:lnTo>
                  <a:pt x="316" y="171"/>
                </a:lnTo>
                <a:lnTo>
                  <a:pt x="316" y="182"/>
                </a:lnTo>
                <a:lnTo>
                  <a:pt x="307" y="192"/>
                </a:lnTo>
                <a:lnTo>
                  <a:pt x="307" y="202"/>
                </a:lnTo>
                <a:lnTo>
                  <a:pt x="307" y="213"/>
                </a:lnTo>
                <a:lnTo>
                  <a:pt x="307" y="223"/>
                </a:lnTo>
                <a:lnTo>
                  <a:pt x="307" y="232"/>
                </a:lnTo>
                <a:lnTo>
                  <a:pt x="297" y="232"/>
                </a:lnTo>
                <a:lnTo>
                  <a:pt x="297" y="242"/>
                </a:lnTo>
                <a:lnTo>
                  <a:pt x="288" y="242"/>
                </a:lnTo>
                <a:lnTo>
                  <a:pt x="288" y="252"/>
                </a:lnTo>
                <a:lnTo>
                  <a:pt x="279" y="252"/>
                </a:lnTo>
                <a:lnTo>
                  <a:pt x="279" y="262"/>
                </a:lnTo>
                <a:lnTo>
                  <a:pt x="279" y="273"/>
                </a:lnTo>
                <a:lnTo>
                  <a:pt x="279" y="283"/>
                </a:lnTo>
                <a:lnTo>
                  <a:pt x="279" y="293"/>
                </a:lnTo>
                <a:lnTo>
                  <a:pt x="279" y="304"/>
                </a:lnTo>
                <a:lnTo>
                  <a:pt x="288" y="304"/>
                </a:lnTo>
                <a:lnTo>
                  <a:pt x="288" y="314"/>
                </a:lnTo>
                <a:lnTo>
                  <a:pt x="297" y="314"/>
                </a:lnTo>
                <a:lnTo>
                  <a:pt x="297" y="323"/>
                </a:lnTo>
                <a:lnTo>
                  <a:pt x="297" y="334"/>
                </a:lnTo>
                <a:lnTo>
                  <a:pt x="288" y="334"/>
                </a:lnTo>
                <a:lnTo>
                  <a:pt x="288" y="343"/>
                </a:lnTo>
                <a:lnTo>
                  <a:pt x="288" y="353"/>
                </a:lnTo>
                <a:lnTo>
                  <a:pt x="279" y="353"/>
                </a:lnTo>
                <a:lnTo>
                  <a:pt x="279" y="364"/>
                </a:lnTo>
                <a:lnTo>
                  <a:pt x="288" y="364"/>
                </a:lnTo>
                <a:lnTo>
                  <a:pt x="288" y="374"/>
                </a:lnTo>
                <a:lnTo>
                  <a:pt x="288" y="384"/>
                </a:lnTo>
                <a:lnTo>
                  <a:pt x="297" y="395"/>
                </a:lnTo>
                <a:lnTo>
                  <a:pt x="297" y="405"/>
                </a:lnTo>
                <a:lnTo>
                  <a:pt x="297" y="425"/>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4" name="Google Shape;954;p48"/>
          <p:cNvSpPr/>
          <p:nvPr/>
        </p:nvSpPr>
        <p:spPr>
          <a:xfrm>
            <a:off x="3106738" y="3295650"/>
            <a:ext cx="977900" cy="688181"/>
          </a:xfrm>
          <a:custGeom>
            <a:avLst/>
            <a:gdLst/>
            <a:ahLst/>
            <a:cxnLst/>
            <a:rect l="l" t="t" r="r" b="b"/>
            <a:pathLst>
              <a:path w="241" h="224" extrusionOk="0">
                <a:moveTo>
                  <a:pt x="195" y="213"/>
                </a:moveTo>
                <a:lnTo>
                  <a:pt x="186" y="213"/>
                </a:lnTo>
                <a:lnTo>
                  <a:pt x="176" y="213"/>
                </a:lnTo>
                <a:lnTo>
                  <a:pt x="158" y="224"/>
                </a:lnTo>
                <a:lnTo>
                  <a:pt x="148" y="224"/>
                </a:lnTo>
                <a:lnTo>
                  <a:pt x="139" y="224"/>
                </a:lnTo>
                <a:lnTo>
                  <a:pt x="130" y="224"/>
                </a:lnTo>
                <a:lnTo>
                  <a:pt x="112" y="224"/>
                </a:lnTo>
                <a:lnTo>
                  <a:pt x="103" y="224"/>
                </a:lnTo>
                <a:lnTo>
                  <a:pt x="84" y="224"/>
                </a:lnTo>
                <a:lnTo>
                  <a:pt x="75" y="213"/>
                </a:lnTo>
                <a:lnTo>
                  <a:pt x="56" y="194"/>
                </a:lnTo>
                <a:lnTo>
                  <a:pt x="28" y="173"/>
                </a:lnTo>
                <a:lnTo>
                  <a:pt x="10" y="153"/>
                </a:lnTo>
                <a:lnTo>
                  <a:pt x="0" y="113"/>
                </a:lnTo>
                <a:lnTo>
                  <a:pt x="10" y="51"/>
                </a:lnTo>
                <a:lnTo>
                  <a:pt x="10" y="0"/>
                </a:lnTo>
                <a:lnTo>
                  <a:pt x="19" y="11"/>
                </a:lnTo>
                <a:lnTo>
                  <a:pt x="28" y="11"/>
                </a:lnTo>
                <a:lnTo>
                  <a:pt x="28" y="21"/>
                </a:lnTo>
                <a:lnTo>
                  <a:pt x="38" y="21"/>
                </a:lnTo>
                <a:lnTo>
                  <a:pt x="38" y="31"/>
                </a:lnTo>
                <a:lnTo>
                  <a:pt x="47" y="31"/>
                </a:lnTo>
                <a:lnTo>
                  <a:pt x="56" y="31"/>
                </a:lnTo>
                <a:lnTo>
                  <a:pt x="64" y="31"/>
                </a:lnTo>
                <a:lnTo>
                  <a:pt x="75" y="21"/>
                </a:lnTo>
                <a:lnTo>
                  <a:pt x="84" y="11"/>
                </a:lnTo>
                <a:lnTo>
                  <a:pt x="93" y="11"/>
                </a:lnTo>
                <a:lnTo>
                  <a:pt x="93" y="21"/>
                </a:lnTo>
                <a:lnTo>
                  <a:pt x="93" y="31"/>
                </a:lnTo>
                <a:lnTo>
                  <a:pt x="93" y="41"/>
                </a:lnTo>
                <a:lnTo>
                  <a:pt x="103" y="41"/>
                </a:lnTo>
                <a:lnTo>
                  <a:pt x="112" y="51"/>
                </a:lnTo>
                <a:lnTo>
                  <a:pt x="120" y="41"/>
                </a:lnTo>
                <a:lnTo>
                  <a:pt x="120" y="31"/>
                </a:lnTo>
                <a:lnTo>
                  <a:pt x="120" y="21"/>
                </a:lnTo>
                <a:lnTo>
                  <a:pt x="130" y="21"/>
                </a:lnTo>
                <a:lnTo>
                  <a:pt x="139" y="11"/>
                </a:lnTo>
                <a:lnTo>
                  <a:pt x="148" y="11"/>
                </a:lnTo>
                <a:lnTo>
                  <a:pt x="148" y="21"/>
                </a:lnTo>
                <a:lnTo>
                  <a:pt x="158" y="41"/>
                </a:lnTo>
                <a:lnTo>
                  <a:pt x="168" y="41"/>
                </a:lnTo>
                <a:lnTo>
                  <a:pt x="176" y="51"/>
                </a:lnTo>
                <a:lnTo>
                  <a:pt x="186" y="51"/>
                </a:lnTo>
                <a:lnTo>
                  <a:pt x="195" y="61"/>
                </a:lnTo>
                <a:lnTo>
                  <a:pt x="204" y="61"/>
                </a:lnTo>
                <a:lnTo>
                  <a:pt x="213" y="61"/>
                </a:lnTo>
                <a:lnTo>
                  <a:pt x="213" y="72"/>
                </a:lnTo>
                <a:lnTo>
                  <a:pt x="223" y="72"/>
                </a:lnTo>
                <a:lnTo>
                  <a:pt x="232" y="82"/>
                </a:lnTo>
                <a:lnTo>
                  <a:pt x="241" y="92"/>
                </a:lnTo>
                <a:lnTo>
                  <a:pt x="232" y="113"/>
                </a:lnTo>
                <a:lnTo>
                  <a:pt x="223" y="153"/>
                </a:lnTo>
                <a:lnTo>
                  <a:pt x="195" y="213"/>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5" name="Google Shape;955;p48"/>
          <p:cNvSpPr/>
          <p:nvPr/>
        </p:nvSpPr>
        <p:spPr>
          <a:xfrm>
            <a:off x="2984650" y="3867287"/>
            <a:ext cx="912813" cy="648891"/>
          </a:xfrm>
          <a:custGeom>
            <a:avLst/>
            <a:gdLst/>
            <a:ahLst/>
            <a:cxnLst/>
            <a:rect l="l" t="t" r="r" b="b"/>
            <a:pathLst>
              <a:path w="225" h="211" extrusionOk="0">
                <a:moveTo>
                  <a:pt x="103" y="211"/>
                </a:moveTo>
                <a:lnTo>
                  <a:pt x="0" y="109"/>
                </a:lnTo>
                <a:lnTo>
                  <a:pt x="74" y="0"/>
                </a:lnTo>
                <a:lnTo>
                  <a:pt x="84" y="6"/>
                </a:lnTo>
                <a:lnTo>
                  <a:pt x="112" y="38"/>
                </a:lnTo>
                <a:lnTo>
                  <a:pt x="189" y="38"/>
                </a:lnTo>
                <a:lnTo>
                  <a:pt x="207" y="27"/>
                </a:lnTo>
                <a:lnTo>
                  <a:pt x="224" y="27"/>
                </a:lnTo>
                <a:lnTo>
                  <a:pt x="225" y="48"/>
                </a:lnTo>
                <a:lnTo>
                  <a:pt x="215" y="58"/>
                </a:lnTo>
                <a:lnTo>
                  <a:pt x="215" y="77"/>
                </a:lnTo>
                <a:lnTo>
                  <a:pt x="206" y="98"/>
                </a:lnTo>
                <a:lnTo>
                  <a:pt x="197" y="169"/>
                </a:lnTo>
                <a:lnTo>
                  <a:pt x="140" y="140"/>
                </a:lnTo>
                <a:lnTo>
                  <a:pt x="140" y="170"/>
                </a:lnTo>
                <a:lnTo>
                  <a:pt x="131" y="170"/>
                </a:lnTo>
                <a:lnTo>
                  <a:pt x="132" y="180"/>
                </a:lnTo>
                <a:lnTo>
                  <a:pt x="122" y="180"/>
                </a:lnTo>
                <a:lnTo>
                  <a:pt x="122" y="189"/>
                </a:lnTo>
                <a:lnTo>
                  <a:pt x="103" y="211"/>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6" name="Google Shape;956;p48"/>
          <p:cNvSpPr/>
          <p:nvPr/>
        </p:nvSpPr>
        <p:spPr>
          <a:xfrm>
            <a:off x="5870575" y="3412331"/>
            <a:ext cx="1204913" cy="538163"/>
          </a:xfrm>
          <a:custGeom>
            <a:avLst/>
            <a:gdLst/>
            <a:ahLst/>
            <a:cxnLst/>
            <a:rect l="l" t="t" r="r" b="b"/>
            <a:pathLst>
              <a:path w="297" h="175" extrusionOk="0">
                <a:moveTo>
                  <a:pt x="0" y="55"/>
                </a:moveTo>
                <a:lnTo>
                  <a:pt x="13" y="10"/>
                </a:lnTo>
                <a:lnTo>
                  <a:pt x="20" y="1"/>
                </a:lnTo>
                <a:lnTo>
                  <a:pt x="30" y="0"/>
                </a:lnTo>
                <a:lnTo>
                  <a:pt x="61" y="2"/>
                </a:lnTo>
                <a:lnTo>
                  <a:pt x="80" y="8"/>
                </a:lnTo>
                <a:lnTo>
                  <a:pt x="98" y="10"/>
                </a:lnTo>
                <a:lnTo>
                  <a:pt x="131" y="10"/>
                </a:lnTo>
                <a:lnTo>
                  <a:pt x="153" y="10"/>
                </a:lnTo>
                <a:lnTo>
                  <a:pt x="176" y="14"/>
                </a:lnTo>
                <a:lnTo>
                  <a:pt x="194" y="21"/>
                </a:lnTo>
                <a:lnTo>
                  <a:pt x="214" y="32"/>
                </a:lnTo>
                <a:lnTo>
                  <a:pt x="230" y="32"/>
                </a:lnTo>
                <a:lnTo>
                  <a:pt x="241" y="25"/>
                </a:lnTo>
                <a:lnTo>
                  <a:pt x="259" y="18"/>
                </a:lnTo>
                <a:lnTo>
                  <a:pt x="271" y="17"/>
                </a:lnTo>
                <a:lnTo>
                  <a:pt x="283" y="15"/>
                </a:lnTo>
                <a:lnTo>
                  <a:pt x="297" y="6"/>
                </a:lnTo>
                <a:lnTo>
                  <a:pt x="289" y="22"/>
                </a:lnTo>
                <a:lnTo>
                  <a:pt x="288" y="40"/>
                </a:lnTo>
                <a:lnTo>
                  <a:pt x="275" y="101"/>
                </a:lnTo>
                <a:lnTo>
                  <a:pt x="271" y="125"/>
                </a:lnTo>
                <a:lnTo>
                  <a:pt x="280" y="157"/>
                </a:lnTo>
                <a:lnTo>
                  <a:pt x="261" y="175"/>
                </a:lnTo>
                <a:lnTo>
                  <a:pt x="258" y="175"/>
                </a:lnTo>
                <a:lnTo>
                  <a:pt x="253" y="168"/>
                </a:lnTo>
                <a:lnTo>
                  <a:pt x="231" y="168"/>
                </a:lnTo>
                <a:lnTo>
                  <a:pt x="226" y="157"/>
                </a:lnTo>
                <a:lnTo>
                  <a:pt x="204" y="157"/>
                </a:lnTo>
                <a:lnTo>
                  <a:pt x="204" y="145"/>
                </a:lnTo>
                <a:lnTo>
                  <a:pt x="197" y="145"/>
                </a:lnTo>
                <a:lnTo>
                  <a:pt x="194" y="134"/>
                </a:lnTo>
                <a:lnTo>
                  <a:pt x="175" y="115"/>
                </a:lnTo>
                <a:lnTo>
                  <a:pt x="152" y="106"/>
                </a:lnTo>
                <a:lnTo>
                  <a:pt x="122" y="94"/>
                </a:lnTo>
                <a:lnTo>
                  <a:pt x="110" y="87"/>
                </a:lnTo>
                <a:lnTo>
                  <a:pt x="80" y="80"/>
                </a:lnTo>
                <a:lnTo>
                  <a:pt x="67" y="77"/>
                </a:lnTo>
                <a:lnTo>
                  <a:pt x="58" y="64"/>
                </a:lnTo>
                <a:lnTo>
                  <a:pt x="49" y="65"/>
                </a:lnTo>
                <a:lnTo>
                  <a:pt x="42" y="75"/>
                </a:lnTo>
                <a:lnTo>
                  <a:pt x="17" y="75"/>
                </a:lnTo>
                <a:lnTo>
                  <a:pt x="1" y="54"/>
                </a:lnTo>
                <a:lnTo>
                  <a:pt x="0" y="55"/>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7" name="Google Shape;957;p48"/>
          <p:cNvSpPr/>
          <p:nvPr/>
        </p:nvSpPr>
        <p:spPr>
          <a:xfrm>
            <a:off x="4483100" y="3138487"/>
            <a:ext cx="755650" cy="470297"/>
          </a:xfrm>
          <a:custGeom>
            <a:avLst/>
            <a:gdLst/>
            <a:ahLst/>
            <a:cxnLst/>
            <a:rect l="l" t="t" r="r" b="b"/>
            <a:pathLst>
              <a:path w="186" h="153" extrusionOk="0">
                <a:moveTo>
                  <a:pt x="1" y="0"/>
                </a:moveTo>
                <a:lnTo>
                  <a:pt x="74" y="46"/>
                </a:lnTo>
                <a:lnTo>
                  <a:pt x="150" y="49"/>
                </a:lnTo>
                <a:lnTo>
                  <a:pt x="151" y="72"/>
                </a:lnTo>
                <a:lnTo>
                  <a:pt x="160" y="82"/>
                </a:lnTo>
                <a:lnTo>
                  <a:pt x="159" y="92"/>
                </a:lnTo>
                <a:lnTo>
                  <a:pt x="169" y="93"/>
                </a:lnTo>
                <a:lnTo>
                  <a:pt x="168" y="101"/>
                </a:lnTo>
                <a:lnTo>
                  <a:pt x="186" y="104"/>
                </a:lnTo>
                <a:lnTo>
                  <a:pt x="141" y="153"/>
                </a:lnTo>
                <a:lnTo>
                  <a:pt x="90" y="153"/>
                </a:lnTo>
                <a:lnTo>
                  <a:pt x="85" y="143"/>
                </a:lnTo>
                <a:lnTo>
                  <a:pt x="73" y="143"/>
                </a:lnTo>
                <a:lnTo>
                  <a:pt x="68" y="131"/>
                </a:lnTo>
                <a:lnTo>
                  <a:pt x="57" y="133"/>
                </a:lnTo>
                <a:lnTo>
                  <a:pt x="48" y="112"/>
                </a:lnTo>
                <a:lnTo>
                  <a:pt x="39" y="114"/>
                </a:lnTo>
                <a:lnTo>
                  <a:pt x="39" y="93"/>
                </a:lnTo>
                <a:lnTo>
                  <a:pt x="30" y="92"/>
                </a:lnTo>
                <a:lnTo>
                  <a:pt x="30" y="82"/>
                </a:lnTo>
                <a:lnTo>
                  <a:pt x="20" y="81"/>
                </a:lnTo>
                <a:lnTo>
                  <a:pt x="20" y="62"/>
                </a:lnTo>
                <a:lnTo>
                  <a:pt x="10" y="62"/>
                </a:lnTo>
                <a:lnTo>
                  <a:pt x="9" y="32"/>
                </a:lnTo>
                <a:lnTo>
                  <a:pt x="0" y="23"/>
                </a:lnTo>
                <a:lnTo>
                  <a:pt x="1" y="23"/>
                </a:lnTo>
                <a:lnTo>
                  <a:pt x="1" y="0"/>
                </a:lnTo>
                <a:close/>
              </a:path>
            </a:pathLst>
          </a:custGeom>
          <a:solidFill>
            <a:srgbClr val="B6DDE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8" name="Google Shape;958;p48"/>
          <p:cNvSpPr/>
          <p:nvPr/>
        </p:nvSpPr>
        <p:spPr>
          <a:xfrm>
            <a:off x="3670300" y="2451497"/>
            <a:ext cx="130194" cy="90450"/>
          </a:xfrm>
          <a:custGeom>
            <a:avLst/>
            <a:gdLst/>
            <a:ahLst/>
            <a:cxnLst/>
            <a:rect l="l" t="t" r="r" b="b"/>
            <a:pathLst>
              <a:path w="21600" h="21600" extrusionOk="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33CC33"/>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9" name="Google Shape;959;p48"/>
          <p:cNvSpPr/>
          <p:nvPr/>
        </p:nvSpPr>
        <p:spPr>
          <a:xfrm>
            <a:off x="2843808" y="257767"/>
            <a:ext cx="3816300" cy="20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8ª REGIÃO DE SAÚDE -  AÇU</a:t>
            </a:r>
            <a:endParaRPr sz="2400" b="0" i="0" u="none" strike="noStrike" cap="none">
              <a:solidFill>
                <a:srgbClr val="17365D"/>
              </a:solidFill>
              <a:latin typeface="Balthazar"/>
              <a:ea typeface="Balthazar"/>
              <a:cs typeface="Balthazar"/>
              <a:sym typeface="Balthazar"/>
            </a:endParaRPr>
          </a:p>
        </p:txBody>
      </p:sp>
      <p:sp>
        <p:nvSpPr>
          <p:cNvPr id="960" name="Google Shape;960;p48"/>
          <p:cNvSpPr txBox="1"/>
          <p:nvPr/>
        </p:nvSpPr>
        <p:spPr>
          <a:xfrm>
            <a:off x="4416425" y="1168004"/>
            <a:ext cx="652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Porto do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Mangue</a:t>
            </a:r>
            <a:endParaRPr sz="1400" b="0" i="0" u="none" strike="noStrike" cap="none">
              <a:solidFill>
                <a:srgbClr val="000000"/>
              </a:solidFill>
              <a:latin typeface="Arial"/>
              <a:ea typeface="Arial"/>
              <a:cs typeface="Arial"/>
              <a:sym typeface="Arial"/>
            </a:endParaRPr>
          </a:p>
        </p:txBody>
      </p:sp>
      <p:sp>
        <p:nvSpPr>
          <p:cNvPr id="961" name="Google Shape;961;p48"/>
          <p:cNvSpPr txBox="1"/>
          <p:nvPr/>
        </p:nvSpPr>
        <p:spPr>
          <a:xfrm>
            <a:off x="5148064" y="1858566"/>
            <a:ext cx="7875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Pendências</a:t>
            </a:r>
            <a:endParaRPr sz="1400" b="0" i="0" u="none" strike="noStrike" cap="none">
              <a:solidFill>
                <a:srgbClr val="000000"/>
              </a:solidFill>
              <a:latin typeface="Arial"/>
              <a:ea typeface="Arial"/>
              <a:cs typeface="Arial"/>
              <a:sym typeface="Arial"/>
            </a:endParaRPr>
          </a:p>
        </p:txBody>
      </p:sp>
      <p:sp>
        <p:nvSpPr>
          <p:cNvPr id="962" name="Google Shape;962;p48"/>
          <p:cNvSpPr txBox="1"/>
          <p:nvPr/>
        </p:nvSpPr>
        <p:spPr>
          <a:xfrm>
            <a:off x="4341877" y="1696548"/>
            <a:ext cx="7746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Carnaubais</a:t>
            </a:r>
            <a:endParaRPr sz="1400" b="0" i="0" u="none" strike="noStrike" cap="none">
              <a:solidFill>
                <a:srgbClr val="000000"/>
              </a:solidFill>
              <a:latin typeface="Arial"/>
              <a:ea typeface="Arial"/>
              <a:cs typeface="Arial"/>
              <a:sym typeface="Arial"/>
            </a:endParaRPr>
          </a:p>
        </p:txBody>
      </p:sp>
      <p:sp>
        <p:nvSpPr>
          <p:cNvPr id="963" name="Google Shape;963;p48"/>
          <p:cNvSpPr txBox="1"/>
          <p:nvPr/>
        </p:nvSpPr>
        <p:spPr>
          <a:xfrm>
            <a:off x="3668713" y="2769394"/>
            <a:ext cx="4383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Assu</a:t>
            </a:r>
            <a:endParaRPr sz="1400" b="0" i="0" u="none" strike="noStrike" cap="none">
              <a:solidFill>
                <a:srgbClr val="000000"/>
              </a:solidFill>
              <a:latin typeface="Arial"/>
              <a:ea typeface="Arial"/>
              <a:cs typeface="Arial"/>
              <a:sym typeface="Arial"/>
            </a:endParaRPr>
          </a:p>
        </p:txBody>
      </p:sp>
      <p:sp>
        <p:nvSpPr>
          <p:cNvPr id="964" name="Google Shape;964;p48"/>
          <p:cNvSpPr txBox="1"/>
          <p:nvPr/>
        </p:nvSpPr>
        <p:spPr>
          <a:xfrm>
            <a:off x="4860925" y="2064544"/>
            <a:ext cx="654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Alto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pt-BR" sz="800" b="0" i="0" u="none" strike="noStrike" cap="none">
                <a:solidFill>
                  <a:schemeClr val="dk1"/>
                </a:solidFill>
                <a:latin typeface="Calibri"/>
                <a:ea typeface="Calibri"/>
                <a:cs typeface="Calibri"/>
                <a:sym typeface="Calibri"/>
              </a:rPr>
              <a:t>Rodrigues</a:t>
            </a:r>
            <a:endParaRPr sz="1400" b="0" i="0" u="none" strike="noStrike" cap="none">
              <a:solidFill>
                <a:srgbClr val="000000"/>
              </a:solidFill>
              <a:latin typeface="Arial"/>
              <a:ea typeface="Arial"/>
              <a:cs typeface="Arial"/>
              <a:sym typeface="Arial"/>
            </a:endParaRPr>
          </a:p>
        </p:txBody>
      </p:sp>
      <p:sp>
        <p:nvSpPr>
          <p:cNvPr id="965" name="Google Shape;965;p48"/>
          <p:cNvSpPr txBox="1"/>
          <p:nvPr/>
        </p:nvSpPr>
        <p:spPr>
          <a:xfrm>
            <a:off x="3059113" y="4022943"/>
            <a:ext cx="614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Triunfo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Potiguar</a:t>
            </a:r>
            <a:endParaRPr sz="1400" b="0" i="0" u="none" strike="noStrike" cap="none">
              <a:solidFill>
                <a:srgbClr val="000000"/>
              </a:solidFill>
              <a:latin typeface="Arial"/>
              <a:ea typeface="Arial"/>
              <a:cs typeface="Arial"/>
              <a:sym typeface="Arial"/>
            </a:endParaRPr>
          </a:p>
        </p:txBody>
      </p:sp>
      <p:sp>
        <p:nvSpPr>
          <p:cNvPr id="966" name="Google Shape;966;p48"/>
          <p:cNvSpPr txBox="1"/>
          <p:nvPr/>
        </p:nvSpPr>
        <p:spPr>
          <a:xfrm>
            <a:off x="4159407" y="3598069"/>
            <a:ext cx="7554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São Rafael</a:t>
            </a:r>
            <a:endParaRPr sz="1400" b="0" i="0" u="none" strike="noStrike" cap="none">
              <a:solidFill>
                <a:srgbClr val="000000"/>
              </a:solidFill>
              <a:latin typeface="Arial"/>
              <a:ea typeface="Arial"/>
              <a:cs typeface="Arial"/>
              <a:sym typeface="Arial"/>
            </a:endParaRPr>
          </a:p>
        </p:txBody>
      </p:sp>
      <p:sp>
        <p:nvSpPr>
          <p:cNvPr id="967" name="Google Shape;967;p48"/>
          <p:cNvSpPr txBox="1"/>
          <p:nvPr/>
        </p:nvSpPr>
        <p:spPr>
          <a:xfrm>
            <a:off x="4684988" y="3295650"/>
            <a:ext cx="4026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Itajá</a:t>
            </a:r>
            <a:endParaRPr sz="900" b="0" i="0" u="none" strike="noStrike" cap="none">
              <a:solidFill>
                <a:schemeClr val="dk1"/>
              </a:solidFill>
              <a:latin typeface="Calibri"/>
              <a:ea typeface="Calibri"/>
              <a:cs typeface="Calibri"/>
              <a:sym typeface="Calibri"/>
            </a:endParaRPr>
          </a:p>
        </p:txBody>
      </p:sp>
      <p:sp>
        <p:nvSpPr>
          <p:cNvPr id="968" name="Google Shape;968;p48"/>
          <p:cNvSpPr txBox="1"/>
          <p:nvPr/>
        </p:nvSpPr>
        <p:spPr>
          <a:xfrm>
            <a:off x="6227763" y="3482883"/>
            <a:ext cx="71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Fernando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Pedrosa</a:t>
            </a:r>
            <a:endParaRPr sz="1400" b="0" i="0" u="none" strike="noStrike" cap="none">
              <a:solidFill>
                <a:srgbClr val="000000"/>
              </a:solidFill>
              <a:latin typeface="Arial"/>
              <a:ea typeface="Arial"/>
              <a:cs typeface="Arial"/>
              <a:sym typeface="Arial"/>
            </a:endParaRPr>
          </a:p>
        </p:txBody>
      </p:sp>
      <p:sp>
        <p:nvSpPr>
          <p:cNvPr id="969" name="Google Shape;969;p48"/>
          <p:cNvSpPr txBox="1"/>
          <p:nvPr/>
        </p:nvSpPr>
        <p:spPr>
          <a:xfrm>
            <a:off x="4480238" y="2727722"/>
            <a:ext cx="7233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Ipanguaçu</a:t>
            </a:r>
            <a:endParaRPr sz="1400" b="0" i="0" u="none" strike="noStrike" cap="none">
              <a:solidFill>
                <a:srgbClr val="000000"/>
              </a:solidFill>
              <a:latin typeface="Arial"/>
              <a:ea typeface="Arial"/>
              <a:cs typeface="Arial"/>
              <a:sym typeface="Arial"/>
            </a:endParaRPr>
          </a:p>
        </p:txBody>
      </p:sp>
      <p:sp>
        <p:nvSpPr>
          <p:cNvPr id="970" name="Google Shape;970;p48"/>
          <p:cNvSpPr txBox="1"/>
          <p:nvPr/>
        </p:nvSpPr>
        <p:spPr>
          <a:xfrm>
            <a:off x="5566707" y="3100704"/>
            <a:ext cx="5949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Angicos</a:t>
            </a:r>
            <a:endParaRPr sz="1400" b="0" i="0" u="none" strike="noStrike" cap="none">
              <a:solidFill>
                <a:srgbClr val="000000"/>
              </a:solidFill>
              <a:latin typeface="Arial"/>
              <a:ea typeface="Arial"/>
              <a:cs typeface="Arial"/>
              <a:sym typeface="Arial"/>
            </a:endParaRPr>
          </a:p>
        </p:txBody>
      </p:sp>
      <p:sp>
        <p:nvSpPr>
          <p:cNvPr id="971" name="Google Shape;971;p48"/>
          <p:cNvSpPr/>
          <p:nvPr/>
        </p:nvSpPr>
        <p:spPr>
          <a:xfrm>
            <a:off x="3455988" y="2432447"/>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2" name="Google Shape;972;p48"/>
          <p:cNvSpPr/>
          <p:nvPr/>
        </p:nvSpPr>
        <p:spPr>
          <a:xfrm>
            <a:off x="3468688" y="2215754"/>
            <a:ext cx="142800" cy="105900"/>
          </a:xfrm>
          <a:prstGeom prst="downArrow">
            <a:avLst>
              <a:gd name="adj1" fmla="val 50000"/>
              <a:gd name="adj2" fmla="val 25000"/>
            </a:avLst>
          </a:prstGeom>
          <a:solidFill>
            <a:srgbClr val="F3C20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3" name="Google Shape;973;p48"/>
          <p:cNvSpPr/>
          <p:nvPr/>
        </p:nvSpPr>
        <p:spPr>
          <a:xfrm>
            <a:off x="3459163" y="2603897"/>
            <a:ext cx="144600" cy="107100"/>
          </a:xfrm>
          <a:prstGeom prst="upArrow">
            <a:avLst>
              <a:gd name="adj1" fmla="val 50000"/>
              <a:gd name="adj2" fmla="val 25000"/>
            </a:avLst>
          </a:prstGeom>
          <a:solidFill>
            <a:srgbClr val="331CE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4" name="Google Shape;974;p48"/>
          <p:cNvSpPr/>
          <p:nvPr/>
        </p:nvSpPr>
        <p:spPr>
          <a:xfrm>
            <a:off x="3332163" y="2025253"/>
            <a:ext cx="1392238" cy="1925240"/>
          </a:xfrm>
          <a:custGeom>
            <a:avLst/>
            <a:gdLst/>
            <a:ahLst/>
            <a:cxnLst/>
            <a:rect l="l" t="t" r="r" b="b"/>
            <a:pathLst>
              <a:path w="343" h="626" extrusionOk="0">
                <a:moveTo>
                  <a:pt x="297" y="425"/>
                </a:moveTo>
                <a:lnTo>
                  <a:pt x="270" y="444"/>
                </a:lnTo>
                <a:lnTo>
                  <a:pt x="251" y="465"/>
                </a:lnTo>
                <a:lnTo>
                  <a:pt x="251" y="475"/>
                </a:lnTo>
                <a:lnTo>
                  <a:pt x="241" y="486"/>
                </a:lnTo>
                <a:lnTo>
                  <a:pt x="233" y="496"/>
                </a:lnTo>
                <a:lnTo>
                  <a:pt x="213" y="516"/>
                </a:lnTo>
                <a:lnTo>
                  <a:pt x="205" y="556"/>
                </a:lnTo>
                <a:lnTo>
                  <a:pt x="196" y="577"/>
                </a:lnTo>
                <a:lnTo>
                  <a:pt x="185" y="617"/>
                </a:lnTo>
                <a:lnTo>
                  <a:pt x="177" y="626"/>
                </a:lnTo>
                <a:lnTo>
                  <a:pt x="168" y="626"/>
                </a:lnTo>
                <a:lnTo>
                  <a:pt x="158" y="626"/>
                </a:lnTo>
                <a:lnTo>
                  <a:pt x="149" y="626"/>
                </a:lnTo>
                <a:lnTo>
                  <a:pt x="140" y="626"/>
                </a:lnTo>
                <a:lnTo>
                  <a:pt x="168" y="566"/>
                </a:lnTo>
                <a:lnTo>
                  <a:pt x="177" y="526"/>
                </a:lnTo>
                <a:lnTo>
                  <a:pt x="185" y="506"/>
                </a:lnTo>
                <a:lnTo>
                  <a:pt x="177" y="496"/>
                </a:lnTo>
                <a:lnTo>
                  <a:pt x="168" y="486"/>
                </a:lnTo>
                <a:lnTo>
                  <a:pt x="158" y="486"/>
                </a:lnTo>
                <a:lnTo>
                  <a:pt x="158" y="475"/>
                </a:lnTo>
                <a:lnTo>
                  <a:pt x="149" y="475"/>
                </a:lnTo>
                <a:lnTo>
                  <a:pt x="140" y="475"/>
                </a:lnTo>
                <a:lnTo>
                  <a:pt x="130" y="465"/>
                </a:lnTo>
                <a:lnTo>
                  <a:pt x="121" y="465"/>
                </a:lnTo>
                <a:lnTo>
                  <a:pt x="112" y="455"/>
                </a:lnTo>
                <a:lnTo>
                  <a:pt x="102" y="455"/>
                </a:lnTo>
                <a:lnTo>
                  <a:pt x="92" y="434"/>
                </a:lnTo>
                <a:lnTo>
                  <a:pt x="92" y="425"/>
                </a:lnTo>
                <a:lnTo>
                  <a:pt x="36" y="314"/>
                </a:lnTo>
                <a:lnTo>
                  <a:pt x="19" y="252"/>
                </a:lnTo>
                <a:lnTo>
                  <a:pt x="0" y="232"/>
                </a:lnTo>
                <a:lnTo>
                  <a:pt x="9" y="202"/>
                </a:lnTo>
                <a:lnTo>
                  <a:pt x="19" y="142"/>
                </a:lnTo>
                <a:lnTo>
                  <a:pt x="19" y="49"/>
                </a:lnTo>
                <a:lnTo>
                  <a:pt x="28" y="0"/>
                </a:lnTo>
                <a:lnTo>
                  <a:pt x="102" y="0"/>
                </a:lnTo>
                <a:lnTo>
                  <a:pt x="121" y="0"/>
                </a:lnTo>
                <a:lnTo>
                  <a:pt x="130" y="21"/>
                </a:lnTo>
                <a:lnTo>
                  <a:pt x="130" y="30"/>
                </a:lnTo>
                <a:lnTo>
                  <a:pt x="140" y="30"/>
                </a:lnTo>
                <a:lnTo>
                  <a:pt x="140" y="40"/>
                </a:lnTo>
                <a:lnTo>
                  <a:pt x="149" y="40"/>
                </a:lnTo>
                <a:lnTo>
                  <a:pt x="196" y="49"/>
                </a:lnTo>
                <a:lnTo>
                  <a:pt x="279" y="81"/>
                </a:lnTo>
                <a:lnTo>
                  <a:pt x="343" y="91"/>
                </a:lnTo>
                <a:lnTo>
                  <a:pt x="343" y="101"/>
                </a:lnTo>
                <a:lnTo>
                  <a:pt x="343" y="110"/>
                </a:lnTo>
                <a:lnTo>
                  <a:pt x="343" y="122"/>
                </a:lnTo>
                <a:lnTo>
                  <a:pt x="343" y="131"/>
                </a:lnTo>
                <a:lnTo>
                  <a:pt x="334" y="142"/>
                </a:lnTo>
                <a:lnTo>
                  <a:pt x="334" y="152"/>
                </a:lnTo>
                <a:lnTo>
                  <a:pt x="325" y="161"/>
                </a:lnTo>
                <a:lnTo>
                  <a:pt x="316" y="171"/>
                </a:lnTo>
                <a:lnTo>
                  <a:pt x="316" y="182"/>
                </a:lnTo>
                <a:lnTo>
                  <a:pt x="307" y="192"/>
                </a:lnTo>
                <a:lnTo>
                  <a:pt x="307" y="202"/>
                </a:lnTo>
                <a:lnTo>
                  <a:pt x="307" y="213"/>
                </a:lnTo>
                <a:lnTo>
                  <a:pt x="307" y="223"/>
                </a:lnTo>
                <a:lnTo>
                  <a:pt x="307" y="232"/>
                </a:lnTo>
                <a:lnTo>
                  <a:pt x="297" y="232"/>
                </a:lnTo>
                <a:lnTo>
                  <a:pt x="297" y="242"/>
                </a:lnTo>
                <a:lnTo>
                  <a:pt x="288" y="242"/>
                </a:lnTo>
                <a:lnTo>
                  <a:pt x="288" y="252"/>
                </a:lnTo>
                <a:lnTo>
                  <a:pt x="279" y="252"/>
                </a:lnTo>
                <a:lnTo>
                  <a:pt x="279" y="262"/>
                </a:lnTo>
                <a:lnTo>
                  <a:pt x="279" y="273"/>
                </a:lnTo>
                <a:lnTo>
                  <a:pt x="279" y="283"/>
                </a:lnTo>
                <a:lnTo>
                  <a:pt x="279" y="293"/>
                </a:lnTo>
                <a:lnTo>
                  <a:pt x="279" y="304"/>
                </a:lnTo>
                <a:lnTo>
                  <a:pt x="288" y="304"/>
                </a:lnTo>
                <a:lnTo>
                  <a:pt x="288" y="314"/>
                </a:lnTo>
                <a:lnTo>
                  <a:pt x="297" y="314"/>
                </a:lnTo>
                <a:lnTo>
                  <a:pt x="297" y="323"/>
                </a:lnTo>
                <a:lnTo>
                  <a:pt x="297" y="334"/>
                </a:lnTo>
                <a:lnTo>
                  <a:pt x="288" y="334"/>
                </a:lnTo>
                <a:lnTo>
                  <a:pt x="288" y="343"/>
                </a:lnTo>
                <a:lnTo>
                  <a:pt x="288" y="353"/>
                </a:lnTo>
                <a:lnTo>
                  <a:pt x="279" y="353"/>
                </a:lnTo>
                <a:lnTo>
                  <a:pt x="279" y="364"/>
                </a:lnTo>
                <a:lnTo>
                  <a:pt x="288" y="364"/>
                </a:lnTo>
                <a:lnTo>
                  <a:pt x="288" y="374"/>
                </a:lnTo>
                <a:lnTo>
                  <a:pt x="288" y="384"/>
                </a:lnTo>
                <a:lnTo>
                  <a:pt x="297" y="395"/>
                </a:lnTo>
                <a:lnTo>
                  <a:pt x="297" y="405"/>
                </a:lnTo>
                <a:lnTo>
                  <a:pt x="297" y="425"/>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5" name="Google Shape;975;p48"/>
          <p:cNvSpPr txBox="1"/>
          <p:nvPr/>
        </p:nvSpPr>
        <p:spPr>
          <a:xfrm>
            <a:off x="3787865" y="2680097"/>
            <a:ext cx="4410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Assu</a:t>
            </a:r>
            <a:endParaRPr sz="900" b="0" i="0" u="none" strike="noStrike" cap="none">
              <a:solidFill>
                <a:schemeClr val="dk1"/>
              </a:solidFill>
              <a:latin typeface="Calibri"/>
              <a:ea typeface="Calibri"/>
              <a:cs typeface="Calibri"/>
              <a:sym typeface="Calibri"/>
            </a:endParaRPr>
          </a:p>
        </p:txBody>
      </p:sp>
      <p:sp>
        <p:nvSpPr>
          <p:cNvPr id="976" name="Google Shape;976;p48"/>
          <p:cNvSpPr txBox="1"/>
          <p:nvPr/>
        </p:nvSpPr>
        <p:spPr>
          <a:xfrm>
            <a:off x="3118852" y="3536889"/>
            <a:ext cx="909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Espírito Santo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do Oeste</a:t>
            </a:r>
            <a:endParaRPr sz="1400" b="0" i="0" u="none" strike="noStrike" cap="none">
              <a:solidFill>
                <a:srgbClr val="000000"/>
              </a:solidFill>
              <a:latin typeface="Arial"/>
              <a:ea typeface="Arial"/>
              <a:cs typeface="Arial"/>
              <a:sym typeface="Arial"/>
            </a:endParaRPr>
          </a:p>
        </p:txBody>
      </p:sp>
      <p:sp>
        <p:nvSpPr>
          <p:cNvPr id="977" name="Google Shape;977;p48"/>
          <p:cNvSpPr/>
          <p:nvPr/>
        </p:nvSpPr>
        <p:spPr>
          <a:xfrm>
            <a:off x="202593" y="2022298"/>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8" name="Google Shape;978;p48"/>
          <p:cNvSpPr txBox="1"/>
          <p:nvPr/>
        </p:nvSpPr>
        <p:spPr>
          <a:xfrm>
            <a:off x="475370" y="1995269"/>
            <a:ext cx="689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59 ESF</a:t>
            </a:r>
            <a:endParaRPr sz="1200" b="0" i="0" u="none" strike="noStrike" cap="none">
              <a:solidFill>
                <a:schemeClr val="dk1"/>
              </a:solidFill>
              <a:latin typeface="Calibri"/>
              <a:ea typeface="Calibri"/>
              <a:cs typeface="Calibri"/>
              <a:sym typeface="Calibri"/>
            </a:endParaRPr>
          </a:p>
        </p:txBody>
      </p:sp>
      <p:sp>
        <p:nvSpPr>
          <p:cNvPr id="979" name="Google Shape;979;p48"/>
          <p:cNvSpPr/>
          <p:nvPr/>
        </p:nvSpPr>
        <p:spPr>
          <a:xfrm>
            <a:off x="3635896" y="2355726"/>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0" name="Google Shape;980;p48"/>
          <p:cNvSpPr txBox="1"/>
          <p:nvPr/>
        </p:nvSpPr>
        <p:spPr>
          <a:xfrm>
            <a:off x="177121" y="4607660"/>
            <a:ext cx="3168300" cy="276900"/>
          </a:xfrm>
          <a:prstGeom prst="rect">
            <a:avLst/>
          </a:prstGeom>
          <a:solidFill>
            <a:srgbClr val="D9FFD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a:t>
            </a:r>
            <a:r>
              <a:rPr lang="pt-BR" sz="1200" b="1" i="0" u="none" strike="noStrike" cap="none">
                <a:solidFill>
                  <a:schemeClr val="dk1"/>
                </a:solidFill>
                <a:latin typeface="Candara"/>
                <a:ea typeface="Candara"/>
                <a:cs typeface="Candara"/>
                <a:sym typeface="Candara"/>
              </a:rPr>
              <a:t> </a:t>
            </a:r>
            <a:r>
              <a:rPr lang="pt-BR" sz="1200" b="1" i="0" u="none" strike="noStrike" cap="none">
                <a:solidFill>
                  <a:schemeClr val="dk1"/>
                </a:solidFill>
                <a:latin typeface="Calibri"/>
                <a:ea typeface="Calibri"/>
                <a:cs typeface="Calibri"/>
                <a:sym typeface="Calibri"/>
              </a:rPr>
              <a:t>157.246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81" name="Google Shape;981;p48"/>
          <p:cNvSpPr txBox="1"/>
          <p:nvPr/>
        </p:nvSpPr>
        <p:spPr>
          <a:xfrm>
            <a:off x="166812" y="4296495"/>
            <a:ext cx="2304300" cy="276900"/>
          </a:xfrm>
          <a:prstGeom prst="rect">
            <a:avLst/>
          </a:prstGeom>
          <a:solidFill>
            <a:srgbClr val="D9FFD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de leitos propostos : 08.</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49"/>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a:p>
        </p:txBody>
      </p:sp>
      <p:pic>
        <p:nvPicPr>
          <p:cNvPr id="987" name="Google Shape;987;p49"/>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988" name="Google Shape;988;p49"/>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989" name="Google Shape;989;p49"/>
          <p:cNvSpPr txBox="1"/>
          <p:nvPr/>
        </p:nvSpPr>
        <p:spPr>
          <a:xfrm>
            <a:off x="277875" y="81525"/>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8ª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990" name="Google Shape;990;p49"/>
          <p:cNvGraphicFramePr/>
          <p:nvPr/>
        </p:nvGraphicFramePr>
        <p:xfrm>
          <a:off x="2048850" y="925575"/>
          <a:ext cx="4990100" cy="574040"/>
        </p:xfrm>
        <a:graphic>
          <a:graphicData uri="http://schemas.openxmlformats.org/drawingml/2006/table">
            <a:tbl>
              <a:tblPr>
                <a:noFill/>
                <a:tableStyleId>{85349F07-1815-41CE-AE1B-F1A3D08518FE}</a:tableStyleId>
              </a:tblPr>
              <a:tblGrid>
                <a:gridCol w="1242350"/>
                <a:gridCol w="962825"/>
                <a:gridCol w="1314825"/>
                <a:gridCol w="1470100"/>
              </a:tblGrid>
              <a:tr h="0">
                <a:tc>
                  <a:txBody>
                    <a:bodyPr/>
                    <a:lstStyle/>
                    <a:p>
                      <a:pPr marL="0" lvl="0" indent="0" algn="ctr" rtl="0">
                        <a:spcBef>
                          <a:spcPts val="0"/>
                        </a:spcBef>
                        <a:spcAft>
                          <a:spcPts val="0"/>
                        </a:spcAft>
                        <a:buNone/>
                      </a:pPr>
                      <a:r>
                        <a:rPr lang="pt-BR" sz="1100" b="1"/>
                        <a:t>Município</a:t>
                      </a:r>
                      <a:endParaRPr sz="11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8D8D8"/>
                    </a:solidFill>
                  </a:tcPr>
                </a:tc>
                <a:tc>
                  <a:txBody>
                    <a:bodyPr/>
                    <a:lstStyle/>
                    <a:p>
                      <a:pPr marL="0" lvl="0" indent="0" algn="ctr" rtl="0">
                        <a:spcBef>
                          <a:spcPts val="0"/>
                        </a:spcBef>
                        <a:spcAft>
                          <a:spcPts val="0"/>
                        </a:spcAft>
                        <a:buNone/>
                      </a:pPr>
                      <a:r>
                        <a:rPr lang="pt-BR" sz="1100" b="1"/>
                        <a:t>Implantados</a:t>
                      </a:r>
                      <a:endParaRPr sz="11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333333"/>
                      </a:solidFill>
                      <a:prstDash val="solid"/>
                      <a:round/>
                      <a:headEnd type="none" w="sm" len="sm"/>
                      <a:tailEnd type="none" w="sm" len="sm"/>
                    </a:lnB>
                    <a:solidFill>
                      <a:srgbClr val="D8D8D8"/>
                    </a:solidFill>
                  </a:tcPr>
                </a:tc>
                <a:tc>
                  <a:txBody>
                    <a:bodyPr/>
                    <a:lstStyle/>
                    <a:p>
                      <a:pPr marL="0" lvl="0" indent="0" algn="ctr" rtl="0">
                        <a:spcBef>
                          <a:spcPts val="0"/>
                        </a:spcBef>
                        <a:spcAft>
                          <a:spcPts val="0"/>
                        </a:spcAft>
                        <a:buNone/>
                      </a:pPr>
                      <a:r>
                        <a:rPr lang="pt-BR" sz="1100" b="1"/>
                        <a:t>CNES</a:t>
                      </a:r>
                      <a:endParaRPr sz="11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333333"/>
                      </a:solidFill>
                      <a:prstDash val="solid"/>
                      <a:round/>
                      <a:headEnd type="none" w="sm" len="sm"/>
                      <a:tailEnd type="none" w="sm" len="sm"/>
                    </a:lnB>
                    <a:solidFill>
                      <a:srgbClr val="D8D8D8"/>
                    </a:solidFill>
                  </a:tcPr>
                </a:tc>
                <a:tc>
                  <a:txBody>
                    <a:bodyPr/>
                    <a:lstStyle/>
                    <a:p>
                      <a:pPr marL="0" lvl="0" indent="0" algn="ctr" rtl="0">
                        <a:spcBef>
                          <a:spcPts val="0"/>
                        </a:spcBef>
                        <a:spcAft>
                          <a:spcPts val="0"/>
                        </a:spcAft>
                        <a:buNone/>
                      </a:pPr>
                      <a:r>
                        <a:rPr lang="pt-BR" sz="1100" b="1"/>
                        <a:t>Abrangência</a:t>
                      </a:r>
                      <a:endParaRPr sz="1100" b="1"/>
                    </a:p>
                  </a:txBody>
                  <a:tcPr marL="63500" marR="63500" marT="63500" marB="63500"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8D8D8"/>
                    </a:solidFill>
                  </a:tcPr>
                </a:tc>
              </a:tr>
              <a:tr h="0">
                <a:tc>
                  <a:txBody>
                    <a:bodyPr/>
                    <a:lstStyle/>
                    <a:p>
                      <a:pPr marL="0" lvl="0" indent="0" algn="ctr" rtl="0">
                        <a:spcBef>
                          <a:spcPts val="0"/>
                        </a:spcBef>
                        <a:spcAft>
                          <a:spcPts val="0"/>
                        </a:spcAft>
                        <a:buNone/>
                      </a:pPr>
                      <a:r>
                        <a:rPr lang="pt-BR" sz="1000" b="1"/>
                        <a:t>Assu</a:t>
                      </a:r>
                      <a:endParaRPr sz="1000" b="1"/>
                    </a:p>
                  </a:txBody>
                  <a:tcPr marL="63500" marR="63500" marT="63500" marB="63500" anchor="ctr">
                    <a:lnR w="12700" cap="flat" cmpd="sng">
                      <a:solidFill>
                        <a:srgbClr val="333333"/>
                      </a:solidFill>
                      <a:prstDash val="solid"/>
                      <a:round/>
                      <a:headEnd type="none" w="sm" len="sm"/>
                      <a:tailEnd type="none" w="sm" len="sm"/>
                    </a:lnR>
                    <a:lnT w="6350" cap="flat" cmpd="sng">
                      <a:solidFill>
                        <a:srgbClr val="000000"/>
                      </a:solidFill>
                      <a:prstDash val="solid"/>
                      <a:round/>
                      <a:headEnd type="none" w="sm" len="sm"/>
                      <a:tailEnd type="none" w="sm" len="sm"/>
                    </a:lnT>
                    <a:solidFill>
                      <a:srgbClr val="FFF2CC"/>
                    </a:solidFill>
                  </a:tcPr>
                </a:tc>
                <a:tc>
                  <a:txBody>
                    <a:bodyPr/>
                    <a:lstStyle/>
                    <a:p>
                      <a:pPr marL="0" lvl="0" indent="0" algn="ctr" rtl="0">
                        <a:spcBef>
                          <a:spcPts val="0"/>
                        </a:spcBef>
                        <a:spcAft>
                          <a:spcPts val="0"/>
                        </a:spcAft>
                        <a:buNone/>
                      </a:pPr>
                      <a:r>
                        <a:rPr lang="pt-BR" sz="1000"/>
                        <a:t>CAPS I</a:t>
                      </a:r>
                      <a:endParaRPr sz="1000"/>
                    </a:p>
                  </a:txBody>
                  <a:tcPr marL="63500" marR="63500" marT="63500" marB="63500" anchor="ctr">
                    <a:lnL w="12700" cap="flat" cmpd="sng">
                      <a:solidFill>
                        <a:srgbClr val="333333"/>
                      </a:solidFill>
                      <a:prstDash val="solid"/>
                      <a:round/>
                      <a:headEnd type="none" w="sm" len="sm"/>
                      <a:tailEnd type="none" w="sm" len="sm"/>
                    </a:lnL>
                    <a:lnR w="6350" cap="flat" cmpd="sng">
                      <a:solidFill>
                        <a:srgbClr val="333333"/>
                      </a:solidFill>
                      <a:prstDash val="solid"/>
                      <a:round/>
                      <a:headEnd type="none" w="sm" len="sm"/>
                      <a:tailEnd type="none" w="sm" len="sm"/>
                    </a:lnR>
                    <a:lnT w="635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000"/>
                        <a:t>3906280</a:t>
                      </a:r>
                      <a:endParaRPr sz="1000"/>
                    </a:p>
                  </a:txBody>
                  <a:tcPr marL="63500" marR="63500" marT="63500" marB="63500" anchor="ctr">
                    <a:lnL w="6350" cap="flat" cmpd="sng">
                      <a:solidFill>
                        <a:srgbClr val="333333"/>
                      </a:solidFill>
                      <a:prstDash val="solid"/>
                      <a:round/>
                      <a:headEnd type="none" w="sm" len="sm"/>
                      <a:tailEnd type="none" w="sm" len="sm"/>
                    </a:lnL>
                    <a:lnT w="6350" cap="flat" cmpd="sng">
                      <a:solidFill>
                        <a:srgbClr val="333333"/>
                      </a:solidFill>
                      <a:prstDash val="solid"/>
                      <a:round/>
                      <a:headEnd type="none" w="sm" len="sm"/>
                      <a:tailEnd type="none" w="sm" len="sm"/>
                    </a:lnT>
                    <a:lnB w="12700" cap="flat" cmpd="sng">
                      <a:solidFill>
                        <a:srgbClr val="33333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1000"/>
                        <a:t> Municipal</a:t>
                      </a:r>
                      <a:endParaRPr sz="1000"/>
                    </a:p>
                  </a:txBody>
                  <a:tcPr marL="63500" marR="63500" marT="63500" marB="63500" anchor="ctr">
                    <a:lnT w="6350" cap="flat" cmpd="sng">
                      <a:solidFill>
                        <a:srgbClr val="000000"/>
                      </a:solidFill>
                      <a:prstDash val="solid"/>
                      <a:round/>
                      <a:headEnd type="none" w="sm" len="sm"/>
                      <a:tailEnd type="none" w="sm" len="sm"/>
                    </a:lnT>
                    <a:solidFill>
                      <a:srgbClr val="FFF2CC"/>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50"/>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a:p>
        </p:txBody>
      </p:sp>
      <p:pic>
        <p:nvPicPr>
          <p:cNvPr id="996" name="Google Shape;996;p50"/>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997" name="Google Shape;997;p50"/>
          <p:cNvPicPr preferRelativeResize="0"/>
          <p:nvPr/>
        </p:nvPicPr>
        <p:blipFill rotWithShape="1">
          <a:blip r:embed="rId4">
            <a:alphaModFix/>
          </a:blip>
          <a:srcRect/>
          <a:stretch/>
        </p:blipFill>
        <p:spPr>
          <a:xfrm>
            <a:off x="1328168" y="4648701"/>
            <a:ext cx="1043855" cy="393498"/>
          </a:xfrm>
          <a:prstGeom prst="rect">
            <a:avLst/>
          </a:prstGeom>
          <a:noFill/>
          <a:ln>
            <a:noFill/>
          </a:ln>
        </p:spPr>
      </p:pic>
      <p:graphicFrame>
        <p:nvGraphicFramePr>
          <p:cNvPr id="998" name="Google Shape;998;p50"/>
          <p:cNvGraphicFramePr/>
          <p:nvPr/>
        </p:nvGraphicFramePr>
        <p:xfrm>
          <a:off x="449550" y="814350"/>
          <a:ext cx="8100775" cy="3319450"/>
        </p:xfrm>
        <a:graphic>
          <a:graphicData uri="http://schemas.openxmlformats.org/drawingml/2006/table">
            <a:tbl>
              <a:tblPr>
                <a:noFill/>
                <a:tableStyleId>{9625997A-2233-4DBB-B0FB-0D81867FBE20}</a:tableStyleId>
              </a:tblPr>
              <a:tblGrid>
                <a:gridCol w="1577275"/>
                <a:gridCol w="1463475"/>
                <a:gridCol w="833625"/>
                <a:gridCol w="4226400"/>
              </a:tblGrid>
              <a:tr h="302050">
                <a:tc>
                  <a:txBody>
                    <a:bodyPr/>
                    <a:lstStyle/>
                    <a:p>
                      <a:pPr marL="0" marR="0" lvl="0" indent="0" algn="ctr" rtl="0">
                        <a:lnSpc>
                          <a:spcPct val="100000"/>
                        </a:lnSpc>
                        <a:spcBef>
                          <a:spcPts val="0"/>
                        </a:spcBef>
                        <a:spcAft>
                          <a:spcPts val="0"/>
                        </a:spcAft>
                        <a:buNone/>
                      </a:pPr>
                      <a:r>
                        <a:rPr lang="pt-BR" sz="900" b="1"/>
                        <a:t>MUNICÍPIO</a:t>
                      </a:r>
                      <a:endParaRPr sz="900" b="1"/>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pt-BR" sz="900" b="1"/>
                        <a:t>SERVIÇO</a:t>
                      </a:r>
                      <a:endParaRPr sz="900" b="1"/>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pt-BR" sz="900" b="1"/>
                        <a:t>QUANTIDADE</a:t>
                      </a:r>
                      <a:endParaRPr sz="900" b="1"/>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pt-BR" sz="900" b="1"/>
                        <a:t>ABRANGÊNCIA</a:t>
                      </a:r>
                      <a:endParaRPr sz="900" b="1"/>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r>
              <a:tr h="168700">
                <a:tc rowSpan="2">
                  <a:txBody>
                    <a:bodyPr/>
                    <a:lstStyle/>
                    <a:p>
                      <a:pPr marL="0" lvl="0" indent="0" algn="l" rtl="0">
                        <a:spcBef>
                          <a:spcPts val="0"/>
                        </a:spcBef>
                        <a:spcAft>
                          <a:spcPts val="0"/>
                        </a:spcAft>
                        <a:buNone/>
                      </a:pPr>
                      <a:r>
                        <a:rPr lang="pt-BR" sz="1000"/>
                        <a:t>Alto do Rodrigues</a:t>
                      </a:r>
                      <a:endParaRPr sz="10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CAPS AD</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À definir Angicos, Assú, Carnaubais, Fernando Pedroza,Ipanguaçu, Itajá, Paraú, Pendências Porto do Mangue, São Rafael e Triunfo Potiguar.</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vMerge="1">
                  <a:txBody>
                    <a:bodyPr/>
                    <a:lstStyle/>
                    <a:p>
                      <a:endParaRPr lang="pt-BR"/>
                    </a:p>
                  </a:txBody>
                  <a:tcPr/>
                </a:tc>
                <a:tc>
                  <a:txBody>
                    <a:bodyPr/>
                    <a:lstStyle/>
                    <a:p>
                      <a:pPr marL="0" marR="0" lvl="0" indent="0" algn="l" rtl="0">
                        <a:lnSpc>
                          <a:spcPct val="100000"/>
                        </a:lnSpc>
                        <a:spcBef>
                          <a:spcPts val="0"/>
                        </a:spcBef>
                        <a:spcAft>
                          <a:spcPts val="0"/>
                        </a:spcAft>
                        <a:buNone/>
                      </a:pPr>
                      <a:r>
                        <a:rPr lang="pt-BR" sz="1000"/>
                        <a:t>UA</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Clr>
                          <a:schemeClr val="dk1"/>
                        </a:buClr>
                        <a:buSzPts val="1100"/>
                        <a:buFont typeface="Arial"/>
                        <a:buNone/>
                      </a:pPr>
                      <a:r>
                        <a:rPr lang="pt-BR" sz="1000">
                          <a:solidFill>
                            <a:schemeClr val="dk1"/>
                          </a:solidFill>
                        </a:rPr>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Á definir Angicos, Assú, Carnaubais, Fernando pedroza, Ipanguaçu  Itajá, Paraú, Pendências Porto do Mangue, São rafael e Triunfo Potiguar</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rowSpan="2">
                  <a:txBody>
                    <a:bodyPr/>
                    <a:lstStyle/>
                    <a:p>
                      <a:pPr marL="0" marR="0" lvl="0" indent="0" algn="l" rtl="0">
                        <a:lnSpc>
                          <a:spcPct val="100000"/>
                        </a:lnSpc>
                        <a:spcBef>
                          <a:spcPts val="0"/>
                        </a:spcBef>
                        <a:spcAft>
                          <a:spcPts val="0"/>
                        </a:spcAft>
                        <a:buNone/>
                      </a:pPr>
                      <a:r>
                        <a:rPr lang="pt-BR" sz="1000"/>
                        <a:t>Angicos</a:t>
                      </a:r>
                      <a:endParaRPr sz="10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CAPS IA</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Alto Rodrigues,Fernando Pedroza, Ipanguaçu, Paraú , Pendências, São Rafael eTriunfo Potiguar</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vMerge="1">
                  <a:txBody>
                    <a:bodyPr/>
                    <a:lstStyle/>
                    <a:p>
                      <a:endParaRPr lang="pt-BR"/>
                    </a:p>
                  </a:txBody>
                  <a:tcPr/>
                </a:tc>
                <a:tc>
                  <a:txBody>
                    <a:bodyPr/>
                    <a:lstStyle/>
                    <a:p>
                      <a:pPr marL="0" marR="0" lvl="0" indent="0" algn="l" rtl="0">
                        <a:lnSpc>
                          <a:spcPct val="100000"/>
                        </a:lnSpc>
                        <a:spcBef>
                          <a:spcPts val="0"/>
                        </a:spcBef>
                        <a:spcAft>
                          <a:spcPts val="0"/>
                        </a:spcAft>
                        <a:buNone/>
                      </a:pPr>
                      <a:r>
                        <a:rPr lang="pt-BR" sz="1000"/>
                        <a:t>UA IA</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Alto do Rodrigues, Assu, Carnaubais, Fernando pedroza, Ipanguaçu, Itajá, Paraú , Pendências Porto do Mangue, São Rafael e Triunfo Potiguar</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rowSpan="2">
                  <a:txBody>
                    <a:bodyPr/>
                    <a:lstStyle/>
                    <a:p>
                      <a:pPr marL="0" lvl="0" indent="0" algn="l" rtl="0">
                        <a:spcBef>
                          <a:spcPts val="0"/>
                        </a:spcBef>
                        <a:spcAft>
                          <a:spcPts val="0"/>
                        </a:spcAft>
                        <a:buNone/>
                      </a:pPr>
                      <a:r>
                        <a:rPr lang="pt-BR" sz="1000"/>
                        <a:t>Assú</a:t>
                      </a:r>
                      <a:endParaRPr sz="10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Qualificação de CAPS I para CAPS II</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73275">
                <a:tc vMerge="1">
                  <a:txBody>
                    <a:bodyPr/>
                    <a:lstStyle/>
                    <a:p>
                      <a:endParaRPr lang="pt-BR"/>
                    </a:p>
                  </a:txBody>
                  <a:tcPr/>
                </a:tc>
                <a:tc>
                  <a:txBody>
                    <a:bodyPr/>
                    <a:lstStyle/>
                    <a:p>
                      <a:pPr marL="0" marR="0" lvl="0" indent="0" algn="l" rtl="0">
                        <a:lnSpc>
                          <a:spcPct val="100000"/>
                        </a:lnSpc>
                        <a:spcBef>
                          <a:spcPts val="0"/>
                        </a:spcBef>
                        <a:spcAft>
                          <a:spcPts val="0"/>
                        </a:spcAft>
                        <a:buNone/>
                      </a:pPr>
                      <a:r>
                        <a:rPr lang="pt-BR" sz="1000"/>
                        <a:t>CAPS IA</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Carnaubais</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a:txBody>
                    <a:bodyPr/>
                    <a:lstStyle/>
                    <a:p>
                      <a:pPr marL="0" marR="0" lvl="0" indent="0" algn="l" rtl="0">
                        <a:lnSpc>
                          <a:spcPct val="100000"/>
                        </a:lnSpc>
                        <a:spcBef>
                          <a:spcPts val="0"/>
                        </a:spcBef>
                        <a:spcAft>
                          <a:spcPts val="0"/>
                        </a:spcAft>
                        <a:buNone/>
                      </a:pPr>
                      <a:r>
                        <a:rPr lang="pt-BR" sz="1000"/>
                        <a:t>Ipanguaçu</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CAPS I</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Angicos, Fernando pedroza (à definir) e Itajá</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168700">
                <a:tc>
                  <a:txBody>
                    <a:bodyPr/>
                    <a:lstStyle/>
                    <a:p>
                      <a:pPr marL="0" marR="0" lvl="0" indent="0" algn="l" rtl="0">
                        <a:lnSpc>
                          <a:spcPct val="100000"/>
                        </a:lnSpc>
                        <a:spcBef>
                          <a:spcPts val="0"/>
                        </a:spcBef>
                        <a:spcAft>
                          <a:spcPts val="0"/>
                        </a:spcAft>
                        <a:buNone/>
                      </a:pPr>
                      <a:r>
                        <a:rPr lang="pt-BR" sz="1000"/>
                        <a:t>Pendências</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CAPS I</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None/>
                      </a:pPr>
                      <a:r>
                        <a:rPr lang="pt-BR" sz="1000"/>
                        <a:t>01</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pt-BR" sz="1000"/>
                        <a:t>Alto do Rodrigues, Carnaubais, Fernando pedroza (à definir), Porto do Mangue e São Rafael</a:t>
                      </a:r>
                      <a:endParaRPr sz="1000"/>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
        <p:nvSpPr>
          <p:cNvPr id="999" name="Google Shape;999;p50"/>
          <p:cNvSpPr txBox="1"/>
          <p:nvPr/>
        </p:nvSpPr>
        <p:spPr>
          <a:xfrm>
            <a:off x="233525" y="231750"/>
            <a:ext cx="8660400" cy="2616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1700" b="1">
                <a:solidFill>
                  <a:srgbClr val="BF3B6D"/>
                </a:solidFill>
                <a:latin typeface="Montserrat"/>
                <a:ea typeface="Montserrat"/>
                <a:cs typeface="Montserrat"/>
                <a:sym typeface="Montserrat"/>
              </a:rPr>
              <a:t>PLANO DE REGIONALIZAÇÃO DA RAPS DA 8a REGIÃO CIR 029/2024</a:t>
            </a:r>
            <a:endParaRPr sz="1700" b="1">
              <a:solidFill>
                <a:srgbClr val="BF3B6D"/>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003"/>
        <p:cNvGrpSpPr/>
        <p:nvPr/>
      </p:nvGrpSpPr>
      <p:grpSpPr>
        <a:xfrm>
          <a:off x="0" y="0"/>
          <a:ext cx="0" cy="0"/>
          <a:chOff x="0" y="0"/>
          <a:chExt cx="0" cy="0"/>
        </a:xfrm>
      </p:grpSpPr>
      <p:sp>
        <p:nvSpPr>
          <p:cNvPr id="1004" name="Google Shape;1004;p51"/>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a:p>
        </p:txBody>
      </p:sp>
      <p:pic>
        <p:nvPicPr>
          <p:cNvPr id="1005" name="Google Shape;1005;p51"/>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1006" name="Google Shape;1006;p51"/>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1007" name="Google Shape;1007;p51"/>
          <p:cNvSpPr txBox="1"/>
          <p:nvPr/>
        </p:nvSpPr>
        <p:spPr>
          <a:xfrm>
            <a:off x="1149850" y="199100"/>
            <a:ext cx="6030900" cy="354000"/>
          </a:xfrm>
          <a:prstGeom prst="rect">
            <a:avLst/>
          </a:prstGeom>
          <a:noFill/>
          <a:ln>
            <a:noFill/>
          </a:ln>
        </p:spPr>
        <p:txBody>
          <a:bodyPr spcFirstLastPara="1" wrap="square" lIns="0" tIns="0" rIns="0" bIns="0" anchor="t" anchorCtr="0">
            <a:spAutoFit/>
          </a:bodyPr>
          <a:lstStyle/>
          <a:p>
            <a:pPr marL="0" marR="0" lvl="0" indent="0" algn="ctr" rtl="0">
              <a:lnSpc>
                <a:spcPct val="175000"/>
              </a:lnSpc>
              <a:spcBef>
                <a:spcPts val="0"/>
              </a:spcBef>
              <a:spcAft>
                <a:spcPts val="0"/>
              </a:spcAft>
              <a:buClr>
                <a:srgbClr val="000000"/>
              </a:buClr>
              <a:buSzPts val="2800"/>
              <a:buFont typeface="Arial"/>
              <a:buNone/>
            </a:pPr>
            <a:r>
              <a:rPr lang="pt-BR" sz="2300" b="1">
                <a:solidFill>
                  <a:srgbClr val="BF3B6D"/>
                </a:solidFill>
                <a:latin typeface="Montserrat"/>
                <a:ea typeface="Montserrat"/>
                <a:cs typeface="Montserrat"/>
                <a:sym typeface="Montserrat"/>
              </a:rPr>
              <a:t>PLANO DE REGIONALIZAÇÃO DA RAPS </a:t>
            </a:r>
            <a:endParaRPr sz="4000" b="1" i="0" u="none" strike="noStrike" cap="none">
              <a:solidFill>
                <a:srgbClr val="3E0952"/>
              </a:solidFill>
              <a:latin typeface="Montserrat"/>
              <a:ea typeface="Montserrat"/>
              <a:cs typeface="Montserrat"/>
              <a:sym typeface="Montserrat"/>
            </a:endParaRPr>
          </a:p>
        </p:txBody>
      </p:sp>
      <p:sp>
        <p:nvSpPr>
          <p:cNvPr id="1008" name="Google Shape;1008;p51"/>
          <p:cNvSpPr txBox="1"/>
          <p:nvPr/>
        </p:nvSpPr>
        <p:spPr>
          <a:xfrm>
            <a:off x="470975" y="1089200"/>
            <a:ext cx="8333400" cy="10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u="sng" dirty="0" smtClean="0">
                <a:solidFill>
                  <a:schemeClr val="hlink"/>
                </a:solidFill>
                <a:hlinkClick r:id="rId5"/>
              </a:rPr>
              <a:t>https://docs.google.com/spreadsheets/d/1Ldnuyv-IbGy6F1xGcEkRVMX3iC_fld6I9tYZ9Xi--FM/edit?usp=sharing</a:t>
            </a:r>
            <a:endParaRPr sz="1800" dirty="0">
              <a:solidFill>
                <a:schemeClr val="dk2"/>
              </a:solidFill>
            </a:endParaRPr>
          </a:p>
        </p:txBody>
      </p:sp>
      <p:sp>
        <p:nvSpPr>
          <p:cNvPr id="1009" name="Google Shape;1009;p51"/>
          <p:cNvSpPr txBox="1"/>
          <p:nvPr/>
        </p:nvSpPr>
        <p:spPr>
          <a:xfrm>
            <a:off x="540125" y="2679800"/>
            <a:ext cx="8099700" cy="8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u="sng">
                <a:solidFill>
                  <a:schemeClr val="hlink"/>
                </a:solidFill>
                <a:hlinkClick r:id="rId6"/>
              </a:rPr>
              <a:t>https://docs.google.com/spreadsheets/d/1uzlKD-u9H8jyHtS5Bewmjhm84WcMZmH-RRIFjELxJQ8/edit?usp=sharing</a:t>
            </a: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1013"/>
        <p:cNvGrpSpPr/>
        <p:nvPr/>
      </p:nvGrpSpPr>
      <p:grpSpPr>
        <a:xfrm>
          <a:off x="0" y="0"/>
          <a:ext cx="0" cy="0"/>
          <a:chOff x="0" y="0"/>
          <a:chExt cx="0" cy="0"/>
        </a:xfrm>
      </p:grpSpPr>
      <p:sp>
        <p:nvSpPr>
          <p:cNvPr id="1014" name="Google Shape;1014;p52"/>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a:p>
        </p:txBody>
      </p:sp>
      <p:pic>
        <p:nvPicPr>
          <p:cNvPr id="1015" name="Google Shape;1015;p52"/>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1016" name="Google Shape;1016;p52"/>
          <p:cNvPicPr preferRelativeResize="0"/>
          <p:nvPr/>
        </p:nvPicPr>
        <p:blipFill rotWithShape="1">
          <a:blip r:embed="rId4">
            <a:alphaModFix/>
          </a:blip>
          <a:srcRect/>
          <a:stretch/>
        </p:blipFill>
        <p:spPr>
          <a:xfrm>
            <a:off x="1328168" y="4648701"/>
            <a:ext cx="1043855" cy="393498"/>
          </a:xfrm>
          <a:prstGeom prst="rect">
            <a:avLst/>
          </a:prstGeom>
          <a:noFill/>
          <a:ln>
            <a:noFill/>
          </a:ln>
        </p:spPr>
      </p:pic>
      <p:graphicFrame>
        <p:nvGraphicFramePr>
          <p:cNvPr id="1017" name="Google Shape;1017;p52"/>
          <p:cNvGraphicFramePr/>
          <p:nvPr/>
        </p:nvGraphicFramePr>
        <p:xfrm>
          <a:off x="152400" y="609600"/>
          <a:ext cx="8583175" cy="3525520"/>
        </p:xfrm>
        <a:graphic>
          <a:graphicData uri="http://schemas.openxmlformats.org/drawingml/2006/table">
            <a:tbl>
              <a:tblPr>
                <a:noFill/>
                <a:tableStyleId>{85349F07-1815-41CE-AE1B-F1A3D08518FE}</a:tableStyleId>
              </a:tblPr>
              <a:tblGrid>
                <a:gridCol w="1060875"/>
                <a:gridCol w="2627525"/>
                <a:gridCol w="2531500"/>
                <a:gridCol w="2363275"/>
              </a:tblGrid>
              <a:tr h="628925">
                <a:tc>
                  <a:txBody>
                    <a:bodyPr/>
                    <a:lstStyle/>
                    <a:p>
                      <a:pPr marL="0" lvl="0" indent="0" algn="ctr" rtl="0">
                        <a:spcBef>
                          <a:spcPts val="0"/>
                        </a:spcBef>
                        <a:spcAft>
                          <a:spcPts val="0"/>
                        </a:spcAft>
                        <a:buNone/>
                      </a:pPr>
                      <a:r>
                        <a:rPr lang="pt-BR" sz="1100"/>
                        <a:t>REGIÃO</a:t>
                      </a:r>
                      <a:endParaRPr sz="1100"/>
                    </a:p>
                  </a:txBody>
                  <a:tcPr marL="63500" marR="63500" marT="63500" marB="63500" anchor="ctr">
                    <a:solidFill>
                      <a:schemeClr val="lt2"/>
                    </a:solidFill>
                  </a:tcPr>
                </a:tc>
                <a:tc>
                  <a:txBody>
                    <a:bodyPr/>
                    <a:lstStyle/>
                    <a:p>
                      <a:pPr marL="0" lvl="0" indent="0" algn="ctr" rtl="0">
                        <a:spcBef>
                          <a:spcPts val="0"/>
                        </a:spcBef>
                        <a:spcAft>
                          <a:spcPts val="0"/>
                        </a:spcAft>
                        <a:buNone/>
                      </a:pPr>
                      <a:r>
                        <a:rPr lang="pt-BR" sz="1100"/>
                        <a:t>NECESSIDADE</a:t>
                      </a:r>
                      <a:endParaRPr sz="1100"/>
                    </a:p>
                    <a:p>
                      <a:pPr marL="0" lvl="0" indent="0" algn="ctr" rtl="0">
                        <a:spcBef>
                          <a:spcPts val="0"/>
                        </a:spcBef>
                        <a:spcAft>
                          <a:spcPts val="0"/>
                        </a:spcAft>
                        <a:buNone/>
                      </a:pPr>
                      <a:r>
                        <a:rPr lang="pt-BR" sz="1100"/>
                        <a:t>(segundo parâmetro estabelecido pela portaria de consolidação nº 3/2017)</a:t>
                      </a:r>
                      <a:endParaRPr sz="1100"/>
                    </a:p>
                  </a:txBody>
                  <a:tcPr marL="63500" marR="63500" marT="63500" marB="63500" anchor="ctr">
                    <a:solidFill>
                      <a:schemeClr val="lt2"/>
                    </a:solidFill>
                  </a:tcPr>
                </a:tc>
                <a:tc>
                  <a:txBody>
                    <a:bodyPr/>
                    <a:lstStyle/>
                    <a:p>
                      <a:pPr marL="0" lvl="0" indent="0" algn="ctr" rtl="0">
                        <a:spcBef>
                          <a:spcPts val="0"/>
                        </a:spcBef>
                        <a:spcAft>
                          <a:spcPts val="0"/>
                        </a:spcAft>
                        <a:buNone/>
                      </a:pPr>
                      <a:r>
                        <a:rPr lang="pt-BR" sz="1100"/>
                        <a:t>SOLICITADO</a:t>
                      </a:r>
                      <a:endParaRPr sz="1100"/>
                    </a:p>
                    <a:p>
                      <a:pPr marL="0" lvl="0" indent="0" algn="ctr" rtl="0">
                        <a:spcBef>
                          <a:spcPts val="0"/>
                        </a:spcBef>
                        <a:spcAft>
                          <a:spcPts val="0"/>
                        </a:spcAft>
                        <a:buNone/>
                      </a:pPr>
                      <a:endParaRPr sz="1100"/>
                    </a:p>
                  </a:txBody>
                  <a:tcPr marL="63500" marR="63500" marT="63500" marB="63500" anchor="ctr">
                    <a:solidFill>
                      <a:schemeClr val="lt2"/>
                    </a:solidFill>
                  </a:tcPr>
                </a:tc>
                <a:tc>
                  <a:txBody>
                    <a:bodyPr/>
                    <a:lstStyle/>
                    <a:p>
                      <a:pPr marL="0" lvl="0" indent="0" algn="ctr" rtl="0">
                        <a:spcBef>
                          <a:spcPts val="0"/>
                        </a:spcBef>
                        <a:spcAft>
                          <a:spcPts val="0"/>
                        </a:spcAft>
                        <a:buNone/>
                      </a:pPr>
                      <a:r>
                        <a:rPr lang="pt-BR" sz="1100"/>
                        <a:t>DÉFICIT</a:t>
                      </a:r>
                      <a:endParaRPr sz="1100"/>
                    </a:p>
                    <a:p>
                      <a:pPr marL="0" lvl="0" indent="0" algn="ctr" rtl="0">
                        <a:spcBef>
                          <a:spcPts val="0"/>
                        </a:spcBef>
                        <a:spcAft>
                          <a:spcPts val="0"/>
                        </a:spcAft>
                        <a:buNone/>
                      </a:pPr>
                      <a:r>
                        <a:rPr lang="pt-BR" sz="1100"/>
                        <a:t>(por Região de Saúde)</a:t>
                      </a:r>
                      <a:endParaRPr sz="1100"/>
                    </a:p>
                  </a:txBody>
                  <a:tcPr marL="63500" marR="63500" marT="63500" marB="63500" anchor="ctr">
                    <a:solidFill>
                      <a:schemeClr val="lt2"/>
                    </a:solidFill>
                  </a:tcPr>
                </a:tc>
              </a:tr>
              <a:tr h="554125">
                <a:tc>
                  <a:txBody>
                    <a:bodyPr/>
                    <a:lstStyle/>
                    <a:p>
                      <a:pPr marL="0" lvl="0" indent="0" algn="ctr" rtl="0">
                        <a:spcBef>
                          <a:spcPts val="0"/>
                        </a:spcBef>
                        <a:spcAft>
                          <a:spcPts val="0"/>
                        </a:spcAft>
                        <a:buNone/>
                      </a:pPr>
                      <a:r>
                        <a:rPr lang="pt-BR" sz="1100"/>
                        <a:t>1ª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17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Lindolfo Gomes - 04</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13 leitos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pt-BR" sz="1100"/>
                        <a:t>Análise Hospital Monsenhor Antônio Barros</a:t>
                      </a:r>
                      <a:endParaRPr sz="1100"/>
                    </a:p>
                  </a:txBody>
                  <a:tcPr marL="63500" marR="63500" marT="63500" marB="63500">
                    <a:solidFill>
                      <a:srgbClr val="FFF2CC"/>
                    </a:solidFill>
                  </a:tcPr>
                </a:tc>
              </a:tr>
              <a:tr h="852700">
                <a:tc>
                  <a:txBody>
                    <a:bodyPr/>
                    <a:lstStyle/>
                    <a:p>
                      <a:pPr marL="0" lvl="0" indent="0" algn="ctr" rtl="0">
                        <a:spcBef>
                          <a:spcPts val="0"/>
                        </a:spcBef>
                        <a:spcAft>
                          <a:spcPts val="0"/>
                        </a:spcAft>
                        <a:buNone/>
                      </a:pPr>
                      <a:r>
                        <a:rPr lang="pt-BR" sz="1100"/>
                        <a:t>2ª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19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Tarcísio Maia = e 4 (quatro) leitos adulto</a:t>
                      </a:r>
                      <a:endParaRPr sz="1100"/>
                    </a:p>
                    <a:p>
                      <a:pPr marL="0" lvl="0" indent="0" algn="l" rtl="0">
                        <a:spcBef>
                          <a:spcPts val="0"/>
                        </a:spcBef>
                        <a:spcAft>
                          <a:spcPts val="0"/>
                        </a:spcAft>
                        <a:buNone/>
                      </a:pPr>
                      <a:r>
                        <a:rPr lang="pt-BR" sz="1100"/>
                        <a:t>Hospital da Mulher</a:t>
                      </a:r>
                      <a:endParaRPr sz="1100"/>
                    </a:p>
                    <a:p>
                      <a:pPr marL="0" lvl="0" indent="0" algn="l" rtl="0">
                        <a:spcBef>
                          <a:spcPts val="0"/>
                        </a:spcBef>
                        <a:spcAft>
                          <a:spcPts val="0"/>
                        </a:spcAft>
                        <a:buNone/>
                      </a:pPr>
                      <a:r>
                        <a:rPr lang="pt-BR" sz="1100"/>
                        <a:t>3 (três) leitos infantil</a:t>
                      </a:r>
                      <a:endParaRPr sz="1100"/>
                    </a:p>
                    <a:p>
                      <a:pPr marL="0" lvl="0" indent="0" algn="l" rtl="0">
                        <a:spcBef>
                          <a:spcPts val="0"/>
                        </a:spcBef>
                        <a:spcAft>
                          <a:spcPts val="0"/>
                        </a:spcAft>
                        <a:buNone/>
                      </a:pPr>
                      <a:r>
                        <a:rPr lang="pt-BR" sz="1100"/>
                        <a:t>Hospital de Apodi:</a:t>
                      </a:r>
                      <a:endParaRPr sz="1100"/>
                    </a:p>
                    <a:p>
                      <a:pPr marL="0" lvl="0" indent="0" algn="l" rtl="0">
                        <a:spcBef>
                          <a:spcPts val="0"/>
                        </a:spcBef>
                        <a:spcAft>
                          <a:spcPts val="0"/>
                        </a:spcAft>
                        <a:buNone/>
                      </a:pPr>
                      <a:r>
                        <a:rPr lang="pt-BR" sz="1100"/>
                        <a:t>8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4 leitos</a:t>
                      </a:r>
                      <a:endParaRPr sz="11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1100"/>
                        <a:t>3ª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15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Regional de João Câmara - 4</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11 leitos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pt-BR" sz="1100"/>
                        <a:t>Negociação com o Hospital de Macau - pós eleição e retomar Touros e Poço Branco</a:t>
                      </a:r>
                      <a:endParaRPr sz="1100"/>
                    </a:p>
                  </a:txBody>
                  <a:tcPr marL="63500" marR="63500" marT="63500" marB="63500">
                    <a:solidFill>
                      <a:srgbClr val="FFF2CC"/>
                    </a:solidFill>
                  </a:tcPr>
                </a:tc>
              </a:tr>
            </a:tbl>
          </a:graphicData>
        </a:graphic>
      </p:graphicFrame>
      <p:sp>
        <p:nvSpPr>
          <p:cNvPr id="1018" name="Google Shape;1018;p52"/>
          <p:cNvSpPr txBox="1"/>
          <p:nvPr/>
        </p:nvSpPr>
        <p:spPr>
          <a:xfrm>
            <a:off x="233525" y="231750"/>
            <a:ext cx="8660400" cy="292500"/>
          </a:xfrm>
          <a:prstGeom prst="rect">
            <a:avLst/>
          </a:prstGeom>
          <a:noFill/>
          <a:ln>
            <a:noFill/>
          </a:ln>
        </p:spPr>
        <p:txBody>
          <a:bodyPr spcFirstLastPara="1" wrap="square" lIns="0" tIns="0" rIns="0" bIns="0" anchor="t" anchorCtr="0">
            <a:spAutoFit/>
          </a:bodyPr>
          <a:lstStyle/>
          <a:p>
            <a:pPr marL="0" marR="0" lvl="0" indent="0" algn="ctr" rtl="0">
              <a:lnSpc>
                <a:spcPct val="175000"/>
              </a:lnSpc>
              <a:spcBef>
                <a:spcPts val="0"/>
              </a:spcBef>
              <a:spcAft>
                <a:spcPts val="0"/>
              </a:spcAft>
              <a:buClr>
                <a:srgbClr val="000000"/>
              </a:buClr>
              <a:buSzPts val="2800"/>
              <a:buFont typeface="Arial"/>
              <a:buNone/>
            </a:pPr>
            <a:r>
              <a:rPr lang="pt-BR" sz="1900" b="1">
                <a:solidFill>
                  <a:srgbClr val="BF3B6D"/>
                </a:solidFill>
                <a:latin typeface="Montserrat"/>
                <a:ea typeface="Montserrat"/>
                <a:cs typeface="Montserrat"/>
                <a:sym typeface="Montserrat"/>
              </a:rPr>
              <a:t>PLANO DE IMPLANTAÇÃO DOS LEITOS DE SAÚDE MENTAL DO RN </a:t>
            </a:r>
            <a:endParaRPr sz="3600" b="1" i="0" u="none" strike="noStrike" cap="none">
              <a:solidFill>
                <a:srgbClr val="3E0952"/>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1022"/>
        <p:cNvGrpSpPr/>
        <p:nvPr/>
      </p:nvGrpSpPr>
      <p:grpSpPr>
        <a:xfrm>
          <a:off x="0" y="0"/>
          <a:ext cx="0" cy="0"/>
          <a:chOff x="0" y="0"/>
          <a:chExt cx="0" cy="0"/>
        </a:xfrm>
      </p:grpSpPr>
      <p:sp>
        <p:nvSpPr>
          <p:cNvPr id="1023" name="Google Shape;1023;p53"/>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a:p>
        </p:txBody>
      </p:sp>
      <p:pic>
        <p:nvPicPr>
          <p:cNvPr id="1024" name="Google Shape;1024;p53"/>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1025" name="Google Shape;1025;p53"/>
          <p:cNvPicPr preferRelativeResize="0"/>
          <p:nvPr/>
        </p:nvPicPr>
        <p:blipFill rotWithShape="1">
          <a:blip r:embed="rId4">
            <a:alphaModFix/>
          </a:blip>
          <a:srcRect/>
          <a:stretch/>
        </p:blipFill>
        <p:spPr>
          <a:xfrm>
            <a:off x="1328168" y="4648701"/>
            <a:ext cx="1043855" cy="393498"/>
          </a:xfrm>
          <a:prstGeom prst="rect">
            <a:avLst/>
          </a:prstGeom>
          <a:noFill/>
          <a:ln>
            <a:noFill/>
          </a:ln>
        </p:spPr>
      </p:pic>
      <p:graphicFrame>
        <p:nvGraphicFramePr>
          <p:cNvPr id="1026" name="Google Shape;1026;p53"/>
          <p:cNvGraphicFramePr/>
          <p:nvPr/>
        </p:nvGraphicFramePr>
        <p:xfrm>
          <a:off x="152400" y="685800"/>
          <a:ext cx="8775325" cy="3444240"/>
        </p:xfrm>
        <a:graphic>
          <a:graphicData uri="http://schemas.openxmlformats.org/drawingml/2006/table">
            <a:tbl>
              <a:tblPr>
                <a:noFill/>
                <a:tableStyleId>{85349F07-1815-41CE-AE1B-F1A3D08518FE}</a:tableStyleId>
              </a:tblPr>
              <a:tblGrid>
                <a:gridCol w="1278000"/>
                <a:gridCol w="1750950"/>
                <a:gridCol w="3236375"/>
                <a:gridCol w="2510000"/>
              </a:tblGrid>
              <a:tr h="0">
                <a:tc>
                  <a:txBody>
                    <a:bodyPr/>
                    <a:lstStyle/>
                    <a:p>
                      <a:pPr marL="0" lvl="0" indent="0" algn="ctr" rtl="0">
                        <a:spcBef>
                          <a:spcPts val="0"/>
                        </a:spcBef>
                        <a:spcAft>
                          <a:spcPts val="0"/>
                        </a:spcAft>
                        <a:buNone/>
                      </a:pPr>
                      <a:r>
                        <a:rPr lang="pt-BR" sz="1100"/>
                        <a:t>4ª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13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Mariano Coelho - 5</a:t>
                      </a:r>
                      <a:endParaRPr sz="1100"/>
                    </a:p>
                    <a:p>
                      <a:pPr marL="0" lvl="0" indent="0" algn="l" rtl="0">
                        <a:spcBef>
                          <a:spcPts val="0"/>
                        </a:spcBef>
                        <a:spcAft>
                          <a:spcPts val="0"/>
                        </a:spcAft>
                        <a:buNone/>
                      </a:pPr>
                      <a:r>
                        <a:rPr lang="pt-BR" sz="1100"/>
                        <a:t>Hospital Telecila Freitas - 8</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0</a:t>
                      </a:r>
                      <a:endParaRPr sz="11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1100"/>
                        <a:t>5ª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8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São Paulo do Potengi - 4</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4</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pt-BR" sz="1100"/>
                        <a:t>Negociação com o Hospital de Santa Cruz (4 leitos)</a:t>
                      </a:r>
                      <a:endParaRPr sz="11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1100"/>
                        <a:t>6ª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11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Cleodon Carlos de Andrade - 8</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3 leitos</a:t>
                      </a:r>
                      <a:endParaRPr sz="11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1100"/>
                        <a:t>7ª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55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Maria Alice Fernandes - 6  </a:t>
                      </a:r>
                      <a:endParaRPr sz="1100"/>
                    </a:p>
                    <a:p>
                      <a:pPr marL="0" lvl="0" indent="0" algn="l" rtl="0">
                        <a:spcBef>
                          <a:spcPts val="0"/>
                        </a:spcBef>
                        <a:spcAft>
                          <a:spcPts val="0"/>
                        </a:spcAft>
                        <a:buNone/>
                      </a:pPr>
                      <a:r>
                        <a:rPr lang="pt-BR" sz="1100"/>
                        <a:t>Hospital Geral Dr. João Machado -18</a:t>
                      </a:r>
                      <a:endParaRPr sz="1100"/>
                    </a:p>
                    <a:p>
                      <a:pPr marL="0" lvl="0" indent="0" algn="l" rtl="0">
                        <a:spcBef>
                          <a:spcPts val="0"/>
                        </a:spcBef>
                        <a:spcAft>
                          <a:spcPts val="0"/>
                        </a:spcAft>
                        <a:buNone/>
                      </a:pPr>
                      <a:r>
                        <a:rPr lang="pt-BR" sz="1100"/>
                        <a:t>Hospital Belarmina Monte - 5 - São Gonçalo do Amarante</a:t>
                      </a:r>
                      <a:endParaRPr sz="1100"/>
                    </a:p>
                    <a:p>
                      <a:pPr marL="0" lvl="0" indent="0" algn="l" rtl="0">
                        <a:spcBef>
                          <a:spcPts val="0"/>
                        </a:spcBef>
                        <a:spcAft>
                          <a:spcPts val="0"/>
                        </a:spcAft>
                        <a:buNone/>
                      </a:pPr>
                      <a:r>
                        <a:rPr lang="pt-BR" sz="1100"/>
                        <a:t>Hospital Municipal de Parnamirim -4 </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26 leitos</a:t>
                      </a:r>
                      <a:endParaRPr sz="11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1100"/>
                        <a:t>8ª</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6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Hospital de Assú</a:t>
                      </a:r>
                      <a:endParaRPr sz="1100"/>
                    </a:p>
                    <a:p>
                      <a:pPr marL="0" lvl="0" indent="0" algn="l" rtl="0">
                        <a:spcBef>
                          <a:spcPts val="0"/>
                        </a:spcBef>
                        <a:spcAft>
                          <a:spcPts val="0"/>
                        </a:spcAft>
                        <a:buNone/>
                      </a:pPr>
                      <a:r>
                        <a:rPr lang="pt-BR" sz="1100"/>
                        <a:t>4 leitos</a:t>
                      </a:r>
                      <a:endParaRPr sz="1100"/>
                    </a:p>
                  </a:txBody>
                  <a:tcPr marL="63500" marR="63500" marT="63500" marB="63500">
                    <a:solidFill>
                      <a:srgbClr val="FFF2CC"/>
                    </a:solidFill>
                  </a:tcPr>
                </a:tc>
                <a:tc>
                  <a:txBody>
                    <a:bodyPr/>
                    <a:lstStyle/>
                    <a:p>
                      <a:pPr marL="0" lvl="0" indent="0" algn="l" rtl="0">
                        <a:spcBef>
                          <a:spcPts val="0"/>
                        </a:spcBef>
                        <a:spcAft>
                          <a:spcPts val="0"/>
                        </a:spcAft>
                        <a:buNone/>
                      </a:pPr>
                      <a:endParaRPr sz="1100"/>
                    </a:p>
                  </a:txBody>
                  <a:tcPr marL="63500" marR="63500" marT="63500" marB="63500">
                    <a:solidFill>
                      <a:srgbClr val="FFF2CC"/>
                    </a:solidFill>
                  </a:tcPr>
                </a:tc>
              </a:tr>
              <a:tr h="0">
                <a:tc>
                  <a:txBody>
                    <a:bodyPr/>
                    <a:lstStyle/>
                    <a:p>
                      <a:pPr marL="0" lvl="0" indent="0" algn="ctr" rtl="0">
                        <a:spcBef>
                          <a:spcPts val="0"/>
                        </a:spcBef>
                        <a:spcAft>
                          <a:spcPts val="0"/>
                        </a:spcAft>
                        <a:buNone/>
                      </a:pPr>
                      <a:r>
                        <a:rPr lang="pt-BR" sz="1100"/>
                        <a:t>TOTAL</a:t>
                      </a:r>
                      <a:endParaRPr sz="1100"/>
                    </a:p>
                  </a:txBody>
                  <a:tcPr marL="63500" marR="63500" marT="63500" marB="63500">
                    <a:solidFill>
                      <a:srgbClr val="FFF2CC"/>
                    </a:solidFill>
                  </a:tcPr>
                </a:tc>
                <a:tc>
                  <a:txBody>
                    <a:bodyPr/>
                    <a:lstStyle/>
                    <a:p>
                      <a:pPr marL="0" lvl="0" indent="0" algn="ctr" rtl="0">
                        <a:spcBef>
                          <a:spcPts val="0"/>
                        </a:spcBef>
                        <a:spcAft>
                          <a:spcPts val="0"/>
                        </a:spcAft>
                        <a:buNone/>
                      </a:pPr>
                      <a:r>
                        <a:rPr lang="pt-BR" sz="1100"/>
                        <a:t>144</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68 leitos estaduais (considerando os leitos estaduais e do HJM)</a:t>
                      </a:r>
                      <a:endParaRPr sz="1100"/>
                    </a:p>
                  </a:txBody>
                  <a:tcPr marL="63500" marR="63500" marT="63500" marB="63500">
                    <a:solidFill>
                      <a:srgbClr val="FFF2CC"/>
                    </a:solidFill>
                  </a:tcPr>
                </a:tc>
                <a:tc>
                  <a:txBody>
                    <a:bodyPr/>
                    <a:lstStyle/>
                    <a:p>
                      <a:pPr marL="0" lvl="0" indent="0" algn="l" rtl="0">
                        <a:spcBef>
                          <a:spcPts val="0"/>
                        </a:spcBef>
                        <a:spcAft>
                          <a:spcPts val="0"/>
                        </a:spcAft>
                        <a:buNone/>
                      </a:pPr>
                      <a:r>
                        <a:rPr lang="pt-BR" sz="1100"/>
                        <a:t>76</a:t>
                      </a:r>
                      <a:endParaRPr sz="1100"/>
                    </a:p>
                  </a:txBody>
                  <a:tcPr marL="63500" marR="63500" marT="63500" marB="63500">
                    <a:solidFill>
                      <a:srgbClr val="FFF2CC"/>
                    </a:solidFill>
                  </a:tcPr>
                </a:tc>
              </a:tr>
            </a:tbl>
          </a:graphicData>
        </a:graphic>
      </p:graphicFrame>
      <p:sp>
        <p:nvSpPr>
          <p:cNvPr id="1027" name="Google Shape;1027;p53"/>
          <p:cNvSpPr txBox="1"/>
          <p:nvPr/>
        </p:nvSpPr>
        <p:spPr>
          <a:xfrm>
            <a:off x="233525" y="231750"/>
            <a:ext cx="8660400" cy="292500"/>
          </a:xfrm>
          <a:prstGeom prst="rect">
            <a:avLst/>
          </a:prstGeom>
          <a:noFill/>
          <a:ln>
            <a:noFill/>
          </a:ln>
        </p:spPr>
        <p:txBody>
          <a:bodyPr spcFirstLastPara="1" wrap="square" lIns="0" tIns="0" rIns="0" bIns="0" anchor="t" anchorCtr="0">
            <a:spAutoFit/>
          </a:bodyPr>
          <a:lstStyle/>
          <a:p>
            <a:pPr marL="0" marR="0" lvl="0" indent="0" algn="ctr" rtl="0">
              <a:lnSpc>
                <a:spcPct val="175000"/>
              </a:lnSpc>
              <a:spcBef>
                <a:spcPts val="0"/>
              </a:spcBef>
              <a:spcAft>
                <a:spcPts val="0"/>
              </a:spcAft>
              <a:buClr>
                <a:srgbClr val="000000"/>
              </a:buClr>
              <a:buSzPts val="2800"/>
              <a:buFont typeface="Arial"/>
              <a:buNone/>
            </a:pPr>
            <a:r>
              <a:rPr lang="pt-BR" sz="1900" b="1">
                <a:solidFill>
                  <a:srgbClr val="BF3B6D"/>
                </a:solidFill>
                <a:latin typeface="Montserrat"/>
                <a:ea typeface="Montserrat"/>
                <a:cs typeface="Montserrat"/>
                <a:sym typeface="Montserrat"/>
              </a:rPr>
              <a:t>PLANO DE IMPLANTAÇÃO DOS LEITOS DE SAÚDE MENTAL DO RN </a:t>
            </a:r>
            <a:endParaRPr sz="3600" b="1" i="0" u="none" strike="noStrike" cap="none">
              <a:solidFill>
                <a:srgbClr val="3E0952"/>
              </a:solidFill>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p:nvPr/>
        </p:nvSpPr>
        <p:spPr>
          <a:xfrm>
            <a:off x="2627325" y="195275"/>
            <a:ext cx="5514600" cy="369300"/>
          </a:xfrm>
          <a:prstGeom prst="rect">
            <a:avLst/>
          </a:prstGeom>
          <a:solidFill>
            <a:srgbClr val="FBD4B4"/>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1ª REGIÃO DE SAÚDE -  SÃO JOSÉ DE MIPIBU</a:t>
            </a:r>
            <a:endParaRPr sz="2400" b="0" i="0" u="none" strike="noStrike" cap="none">
              <a:solidFill>
                <a:srgbClr val="17365D"/>
              </a:solidFill>
              <a:latin typeface="Balthazar"/>
              <a:ea typeface="Balthazar"/>
              <a:cs typeface="Balthazar"/>
              <a:sym typeface="Balthazar"/>
            </a:endParaRPr>
          </a:p>
        </p:txBody>
      </p:sp>
      <p:sp>
        <p:nvSpPr>
          <p:cNvPr id="110" name="Google Shape;110;p20"/>
          <p:cNvSpPr/>
          <p:nvPr/>
        </p:nvSpPr>
        <p:spPr>
          <a:xfrm>
            <a:off x="1652588" y="905407"/>
            <a:ext cx="5734200" cy="2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20"/>
          <p:cNvSpPr/>
          <p:nvPr/>
        </p:nvSpPr>
        <p:spPr>
          <a:xfrm>
            <a:off x="2106613" y="571500"/>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20"/>
          <p:cNvSpPr/>
          <p:nvPr/>
        </p:nvSpPr>
        <p:spPr>
          <a:xfrm>
            <a:off x="2106613" y="578644"/>
            <a:ext cx="5099100" cy="2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20"/>
          <p:cNvSpPr/>
          <p:nvPr/>
        </p:nvSpPr>
        <p:spPr>
          <a:xfrm>
            <a:off x="2051720" y="573528"/>
            <a:ext cx="4889400" cy="19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20"/>
          <p:cNvSpPr/>
          <p:nvPr/>
        </p:nvSpPr>
        <p:spPr>
          <a:xfrm>
            <a:off x="7204075" y="1457325"/>
            <a:ext cx="1049400" cy="12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20"/>
          <p:cNvSpPr/>
          <p:nvPr/>
        </p:nvSpPr>
        <p:spPr>
          <a:xfrm>
            <a:off x="7204075" y="1462088"/>
            <a:ext cx="1143000" cy="15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20"/>
          <p:cNvSpPr/>
          <p:nvPr/>
        </p:nvSpPr>
        <p:spPr>
          <a:xfrm>
            <a:off x="5348288" y="2316956"/>
            <a:ext cx="495300" cy="802481"/>
          </a:xfrm>
          <a:custGeom>
            <a:avLst/>
            <a:gdLst/>
            <a:ahLst/>
            <a:cxnLst/>
            <a:rect l="l" t="t" r="r" b="b"/>
            <a:pathLst>
              <a:path w="298" h="608" extrusionOk="0">
                <a:moveTo>
                  <a:pt x="24" y="560"/>
                </a:moveTo>
                <a:cubicBezTo>
                  <a:pt x="18" y="562"/>
                  <a:pt x="0" y="563"/>
                  <a:pt x="6" y="566"/>
                </a:cubicBezTo>
                <a:cubicBezTo>
                  <a:pt x="19" y="572"/>
                  <a:pt x="35" y="567"/>
                  <a:pt x="48" y="572"/>
                </a:cubicBezTo>
                <a:cubicBezTo>
                  <a:pt x="56" y="575"/>
                  <a:pt x="59" y="586"/>
                  <a:pt x="66" y="590"/>
                </a:cubicBezTo>
                <a:cubicBezTo>
                  <a:pt x="82" y="599"/>
                  <a:pt x="102" y="601"/>
                  <a:pt x="120" y="608"/>
                </a:cubicBezTo>
                <a:cubicBezTo>
                  <a:pt x="179" y="596"/>
                  <a:pt x="163" y="572"/>
                  <a:pt x="168" y="506"/>
                </a:cubicBezTo>
                <a:cubicBezTo>
                  <a:pt x="173" y="430"/>
                  <a:pt x="174" y="354"/>
                  <a:pt x="180" y="278"/>
                </a:cubicBezTo>
                <a:cubicBezTo>
                  <a:pt x="184" y="226"/>
                  <a:pt x="182" y="263"/>
                  <a:pt x="222" y="236"/>
                </a:cubicBezTo>
                <a:cubicBezTo>
                  <a:pt x="234" y="228"/>
                  <a:pt x="258" y="212"/>
                  <a:pt x="258" y="212"/>
                </a:cubicBezTo>
                <a:cubicBezTo>
                  <a:pt x="286" y="170"/>
                  <a:pt x="298" y="173"/>
                  <a:pt x="252" y="146"/>
                </a:cubicBezTo>
                <a:cubicBezTo>
                  <a:pt x="246" y="142"/>
                  <a:pt x="240" y="138"/>
                  <a:pt x="234" y="134"/>
                </a:cubicBezTo>
                <a:cubicBezTo>
                  <a:pt x="220" y="113"/>
                  <a:pt x="210" y="100"/>
                  <a:pt x="186" y="92"/>
                </a:cubicBezTo>
                <a:cubicBezTo>
                  <a:pt x="171" y="154"/>
                  <a:pt x="159" y="110"/>
                  <a:pt x="132" y="92"/>
                </a:cubicBezTo>
                <a:cubicBezTo>
                  <a:pt x="118" y="72"/>
                  <a:pt x="88" y="52"/>
                  <a:pt x="66" y="38"/>
                </a:cubicBezTo>
                <a:cubicBezTo>
                  <a:pt x="48" y="11"/>
                  <a:pt x="39" y="0"/>
                  <a:pt x="18" y="32"/>
                </a:cubicBezTo>
                <a:cubicBezTo>
                  <a:pt x="25" y="52"/>
                  <a:pt x="35" y="66"/>
                  <a:pt x="42" y="86"/>
                </a:cubicBezTo>
                <a:cubicBezTo>
                  <a:pt x="44" y="144"/>
                  <a:pt x="40" y="202"/>
                  <a:pt x="48" y="260"/>
                </a:cubicBezTo>
                <a:cubicBezTo>
                  <a:pt x="49" y="266"/>
                  <a:pt x="61" y="262"/>
                  <a:pt x="66" y="266"/>
                </a:cubicBezTo>
                <a:cubicBezTo>
                  <a:pt x="72" y="271"/>
                  <a:pt x="74" y="278"/>
                  <a:pt x="78" y="284"/>
                </a:cubicBezTo>
                <a:cubicBezTo>
                  <a:pt x="69" y="378"/>
                  <a:pt x="86" y="331"/>
                  <a:pt x="12" y="356"/>
                </a:cubicBezTo>
                <a:cubicBezTo>
                  <a:pt x="28" y="467"/>
                  <a:pt x="7" y="309"/>
                  <a:pt x="24" y="542"/>
                </a:cubicBezTo>
                <a:cubicBezTo>
                  <a:pt x="25" y="562"/>
                  <a:pt x="38" y="560"/>
                  <a:pt x="24" y="560"/>
                </a:cubicBezTo>
                <a:close/>
              </a:path>
            </a:pathLst>
          </a:custGeom>
          <a:solidFill>
            <a:srgbClr val="FFEAA7"/>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20"/>
          <p:cNvSpPr/>
          <p:nvPr/>
        </p:nvSpPr>
        <p:spPr>
          <a:xfrm>
            <a:off x="4906963" y="2957513"/>
            <a:ext cx="936625" cy="738188"/>
          </a:xfrm>
          <a:custGeom>
            <a:avLst/>
            <a:gdLst/>
            <a:ahLst/>
            <a:cxnLst/>
            <a:rect l="l" t="t" r="r" b="b"/>
            <a:pathLst>
              <a:path w="474" h="610" extrusionOk="0">
                <a:moveTo>
                  <a:pt x="197" y="0"/>
                </a:moveTo>
                <a:cubicBezTo>
                  <a:pt x="243" y="15"/>
                  <a:pt x="274" y="44"/>
                  <a:pt x="323" y="54"/>
                </a:cubicBezTo>
                <a:cubicBezTo>
                  <a:pt x="329" y="60"/>
                  <a:pt x="334" y="68"/>
                  <a:pt x="341" y="72"/>
                </a:cubicBezTo>
                <a:cubicBezTo>
                  <a:pt x="348" y="76"/>
                  <a:pt x="361" y="71"/>
                  <a:pt x="365" y="78"/>
                </a:cubicBezTo>
                <a:cubicBezTo>
                  <a:pt x="369" y="85"/>
                  <a:pt x="361" y="94"/>
                  <a:pt x="359" y="102"/>
                </a:cubicBezTo>
                <a:cubicBezTo>
                  <a:pt x="349" y="136"/>
                  <a:pt x="350" y="150"/>
                  <a:pt x="323" y="168"/>
                </a:cubicBezTo>
                <a:cubicBezTo>
                  <a:pt x="307" y="216"/>
                  <a:pt x="313" y="192"/>
                  <a:pt x="305" y="240"/>
                </a:cubicBezTo>
                <a:cubicBezTo>
                  <a:pt x="307" y="296"/>
                  <a:pt x="298" y="353"/>
                  <a:pt x="311" y="408"/>
                </a:cubicBezTo>
                <a:cubicBezTo>
                  <a:pt x="314" y="420"/>
                  <a:pt x="335" y="416"/>
                  <a:pt x="347" y="420"/>
                </a:cubicBezTo>
                <a:cubicBezTo>
                  <a:pt x="359" y="424"/>
                  <a:pt x="383" y="432"/>
                  <a:pt x="383" y="432"/>
                </a:cubicBezTo>
                <a:cubicBezTo>
                  <a:pt x="331" y="510"/>
                  <a:pt x="416" y="491"/>
                  <a:pt x="473" y="498"/>
                </a:cubicBezTo>
                <a:cubicBezTo>
                  <a:pt x="459" y="507"/>
                  <a:pt x="438" y="506"/>
                  <a:pt x="425" y="516"/>
                </a:cubicBezTo>
                <a:cubicBezTo>
                  <a:pt x="351" y="574"/>
                  <a:pt x="474" y="545"/>
                  <a:pt x="335" y="558"/>
                </a:cubicBezTo>
                <a:cubicBezTo>
                  <a:pt x="318" y="610"/>
                  <a:pt x="238" y="578"/>
                  <a:pt x="197" y="576"/>
                </a:cubicBezTo>
                <a:cubicBezTo>
                  <a:pt x="165" y="555"/>
                  <a:pt x="160" y="517"/>
                  <a:pt x="131" y="498"/>
                </a:cubicBezTo>
                <a:cubicBezTo>
                  <a:pt x="0" y="509"/>
                  <a:pt x="102" y="490"/>
                  <a:pt x="35" y="534"/>
                </a:cubicBezTo>
                <a:cubicBezTo>
                  <a:pt x="27" y="559"/>
                  <a:pt x="29" y="588"/>
                  <a:pt x="5" y="552"/>
                </a:cubicBezTo>
                <a:cubicBezTo>
                  <a:pt x="10" y="474"/>
                  <a:pt x="9" y="455"/>
                  <a:pt x="35" y="396"/>
                </a:cubicBezTo>
                <a:cubicBezTo>
                  <a:pt x="68" y="321"/>
                  <a:pt x="21" y="399"/>
                  <a:pt x="71" y="324"/>
                </a:cubicBezTo>
                <a:cubicBezTo>
                  <a:pt x="75" y="318"/>
                  <a:pt x="83" y="306"/>
                  <a:pt x="83" y="306"/>
                </a:cubicBezTo>
                <a:cubicBezTo>
                  <a:pt x="93" y="265"/>
                  <a:pt x="131" y="174"/>
                  <a:pt x="167" y="150"/>
                </a:cubicBezTo>
                <a:cubicBezTo>
                  <a:pt x="174" y="139"/>
                  <a:pt x="176" y="123"/>
                  <a:pt x="185" y="114"/>
                </a:cubicBezTo>
                <a:cubicBezTo>
                  <a:pt x="195" y="104"/>
                  <a:pt x="221" y="90"/>
                  <a:pt x="221" y="90"/>
                </a:cubicBezTo>
                <a:cubicBezTo>
                  <a:pt x="223" y="84"/>
                  <a:pt x="229" y="78"/>
                  <a:pt x="227" y="72"/>
                </a:cubicBezTo>
                <a:cubicBezTo>
                  <a:pt x="214" y="32"/>
                  <a:pt x="197" y="41"/>
                  <a:pt x="197" y="0"/>
                </a:cubicBezTo>
                <a:close/>
              </a:path>
            </a:pathLst>
          </a:custGeom>
          <a:solidFill>
            <a:srgbClr val="FFE79B"/>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20"/>
          <p:cNvSpPr/>
          <p:nvPr/>
        </p:nvSpPr>
        <p:spPr>
          <a:xfrm>
            <a:off x="5219700" y="1006079"/>
            <a:ext cx="1155700" cy="1540669"/>
          </a:xfrm>
          <a:custGeom>
            <a:avLst/>
            <a:gdLst/>
            <a:ahLst/>
            <a:cxnLst/>
            <a:rect l="l" t="t" r="r" b="b"/>
            <a:pathLst>
              <a:path w="176" h="294" extrusionOk="0">
                <a:moveTo>
                  <a:pt x="84" y="284"/>
                </a:moveTo>
                <a:lnTo>
                  <a:pt x="74" y="273"/>
                </a:lnTo>
                <a:lnTo>
                  <a:pt x="65" y="253"/>
                </a:lnTo>
                <a:lnTo>
                  <a:pt x="65" y="242"/>
                </a:lnTo>
                <a:lnTo>
                  <a:pt x="65" y="233"/>
                </a:lnTo>
                <a:lnTo>
                  <a:pt x="74" y="224"/>
                </a:lnTo>
                <a:lnTo>
                  <a:pt x="74" y="213"/>
                </a:lnTo>
                <a:lnTo>
                  <a:pt x="84" y="213"/>
                </a:lnTo>
                <a:lnTo>
                  <a:pt x="84" y="203"/>
                </a:lnTo>
                <a:lnTo>
                  <a:pt x="84" y="193"/>
                </a:lnTo>
                <a:lnTo>
                  <a:pt x="93" y="182"/>
                </a:lnTo>
                <a:lnTo>
                  <a:pt x="93" y="172"/>
                </a:lnTo>
                <a:lnTo>
                  <a:pt x="112" y="172"/>
                </a:lnTo>
                <a:lnTo>
                  <a:pt x="112" y="163"/>
                </a:lnTo>
                <a:lnTo>
                  <a:pt x="121" y="152"/>
                </a:lnTo>
                <a:lnTo>
                  <a:pt x="112" y="152"/>
                </a:lnTo>
                <a:lnTo>
                  <a:pt x="112" y="142"/>
                </a:lnTo>
                <a:lnTo>
                  <a:pt x="93" y="142"/>
                </a:lnTo>
                <a:lnTo>
                  <a:pt x="74" y="121"/>
                </a:lnTo>
                <a:lnTo>
                  <a:pt x="65" y="121"/>
                </a:lnTo>
                <a:lnTo>
                  <a:pt x="46" y="112"/>
                </a:lnTo>
                <a:lnTo>
                  <a:pt x="36" y="91"/>
                </a:lnTo>
                <a:lnTo>
                  <a:pt x="27" y="81"/>
                </a:lnTo>
                <a:lnTo>
                  <a:pt x="9" y="72"/>
                </a:lnTo>
                <a:lnTo>
                  <a:pt x="0" y="51"/>
                </a:lnTo>
                <a:lnTo>
                  <a:pt x="9" y="51"/>
                </a:lnTo>
                <a:lnTo>
                  <a:pt x="36" y="51"/>
                </a:lnTo>
                <a:lnTo>
                  <a:pt x="84" y="30"/>
                </a:lnTo>
                <a:lnTo>
                  <a:pt x="84" y="20"/>
                </a:lnTo>
                <a:lnTo>
                  <a:pt x="93" y="20"/>
                </a:lnTo>
                <a:lnTo>
                  <a:pt x="102" y="20"/>
                </a:lnTo>
                <a:lnTo>
                  <a:pt x="112" y="20"/>
                </a:lnTo>
                <a:lnTo>
                  <a:pt x="121" y="20"/>
                </a:lnTo>
                <a:lnTo>
                  <a:pt x="129" y="20"/>
                </a:lnTo>
                <a:lnTo>
                  <a:pt x="138" y="20"/>
                </a:lnTo>
                <a:lnTo>
                  <a:pt x="149" y="20"/>
                </a:lnTo>
                <a:lnTo>
                  <a:pt x="157" y="0"/>
                </a:lnTo>
                <a:lnTo>
                  <a:pt x="157" y="11"/>
                </a:lnTo>
                <a:lnTo>
                  <a:pt x="157" y="20"/>
                </a:lnTo>
                <a:lnTo>
                  <a:pt x="157" y="30"/>
                </a:lnTo>
                <a:lnTo>
                  <a:pt x="157" y="41"/>
                </a:lnTo>
                <a:lnTo>
                  <a:pt x="166" y="51"/>
                </a:lnTo>
                <a:lnTo>
                  <a:pt x="166" y="72"/>
                </a:lnTo>
                <a:lnTo>
                  <a:pt x="166" y="81"/>
                </a:lnTo>
                <a:lnTo>
                  <a:pt x="166" y="101"/>
                </a:lnTo>
                <a:lnTo>
                  <a:pt x="157" y="112"/>
                </a:lnTo>
                <a:lnTo>
                  <a:pt x="166" y="121"/>
                </a:lnTo>
                <a:lnTo>
                  <a:pt x="157" y="132"/>
                </a:lnTo>
                <a:lnTo>
                  <a:pt x="166" y="142"/>
                </a:lnTo>
                <a:lnTo>
                  <a:pt x="166" y="152"/>
                </a:lnTo>
                <a:lnTo>
                  <a:pt x="166" y="172"/>
                </a:lnTo>
                <a:lnTo>
                  <a:pt x="166" y="193"/>
                </a:lnTo>
                <a:lnTo>
                  <a:pt x="166" y="203"/>
                </a:lnTo>
                <a:lnTo>
                  <a:pt x="176" y="213"/>
                </a:lnTo>
                <a:lnTo>
                  <a:pt x="176" y="224"/>
                </a:lnTo>
                <a:lnTo>
                  <a:pt x="176" y="233"/>
                </a:lnTo>
                <a:lnTo>
                  <a:pt x="176" y="242"/>
                </a:lnTo>
                <a:lnTo>
                  <a:pt x="176" y="253"/>
                </a:lnTo>
                <a:lnTo>
                  <a:pt x="166" y="253"/>
                </a:lnTo>
                <a:lnTo>
                  <a:pt x="157" y="253"/>
                </a:lnTo>
                <a:lnTo>
                  <a:pt x="149" y="253"/>
                </a:lnTo>
                <a:lnTo>
                  <a:pt x="138" y="253"/>
                </a:lnTo>
                <a:lnTo>
                  <a:pt x="129" y="253"/>
                </a:lnTo>
                <a:lnTo>
                  <a:pt x="121" y="242"/>
                </a:lnTo>
                <a:lnTo>
                  <a:pt x="112" y="242"/>
                </a:lnTo>
                <a:lnTo>
                  <a:pt x="112" y="253"/>
                </a:lnTo>
                <a:lnTo>
                  <a:pt x="102" y="253"/>
                </a:lnTo>
                <a:lnTo>
                  <a:pt x="102" y="263"/>
                </a:lnTo>
                <a:lnTo>
                  <a:pt x="102" y="273"/>
                </a:lnTo>
                <a:lnTo>
                  <a:pt x="93" y="273"/>
                </a:lnTo>
                <a:lnTo>
                  <a:pt x="93" y="284"/>
                </a:lnTo>
                <a:lnTo>
                  <a:pt x="93" y="294"/>
                </a:lnTo>
                <a:lnTo>
                  <a:pt x="84" y="284"/>
                </a:lnTo>
                <a:close/>
              </a:path>
            </a:pathLst>
          </a:custGeom>
          <a:solidFill>
            <a:srgbClr val="FF979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20"/>
          <p:cNvSpPr/>
          <p:nvPr/>
        </p:nvSpPr>
        <p:spPr>
          <a:xfrm>
            <a:off x="6960393" y="3184577"/>
            <a:ext cx="1089025" cy="1221581"/>
          </a:xfrm>
          <a:custGeom>
            <a:avLst/>
            <a:gdLst/>
            <a:ahLst/>
            <a:cxnLst/>
            <a:rect l="l" t="t" r="r" b="b"/>
            <a:pathLst>
              <a:path w="166" h="233" extrusionOk="0">
                <a:moveTo>
                  <a:pt x="102" y="0"/>
                </a:moveTo>
                <a:lnTo>
                  <a:pt x="102" y="10"/>
                </a:lnTo>
                <a:lnTo>
                  <a:pt x="102" y="21"/>
                </a:lnTo>
                <a:lnTo>
                  <a:pt x="102" y="30"/>
                </a:lnTo>
                <a:lnTo>
                  <a:pt x="102" y="40"/>
                </a:lnTo>
                <a:lnTo>
                  <a:pt x="102" y="50"/>
                </a:lnTo>
                <a:lnTo>
                  <a:pt x="111" y="50"/>
                </a:lnTo>
                <a:lnTo>
                  <a:pt x="111" y="60"/>
                </a:lnTo>
                <a:lnTo>
                  <a:pt x="121" y="60"/>
                </a:lnTo>
                <a:lnTo>
                  <a:pt x="130" y="60"/>
                </a:lnTo>
                <a:lnTo>
                  <a:pt x="138" y="60"/>
                </a:lnTo>
                <a:lnTo>
                  <a:pt x="138" y="70"/>
                </a:lnTo>
                <a:lnTo>
                  <a:pt x="148" y="70"/>
                </a:lnTo>
                <a:lnTo>
                  <a:pt x="148" y="81"/>
                </a:lnTo>
                <a:lnTo>
                  <a:pt x="148" y="91"/>
                </a:lnTo>
                <a:lnTo>
                  <a:pt x="157" y="91"/>
                </a:lnTo>
                <a:lnTo>
                  <a:pt x="157" y="101"/>
                </a:lnTo>
                <a:lnTo>
                  <a:pt x="157" y="112"/>
                </a:lnTo>
                <a:lnTo>
                  <a:pt x="157" y="121"/>
                </a:lnTo>
                <a:lnTo>
                  <a:pt x="157" y="131"/>
                </a:lnTo>
                <a:lnTo>
                  <a:pt x="166" y="131"/>
                </a:lnTo>
                <a:lnTo>
                  <a:pt x="166" y="140"/>
                </a:lnTo>
                <a:lnTo>
                  <a:pt x="166" y="151"/>
                </a:lnTo>
                <a:lnTo>
                  <a:pt x="166" y="161"/>
                </a:lnTo>
                <a:lnTo>
                  <a:pt x="166" y="172"/>
                </a:lnTo>
                <a:lnTo>
                  <a:pt x="166" y="182"/>
                </a:lnTo>
                <a:lnTo>
                  <a:pt x="166" y="192"/>
                </a:lnTo>
                <a:lnTo>
                  <a:pt x="157" y="192"/>
                </a:lnTo>
                <a:lnTo>
                  <a:pt x="157" y="201"/>
                </a:lnTo>
                <a:lnTo>
                  <a:pt x="148" y="201"/>
                </a:lnTo>
                <a:lnTo>
                  <a:pt x="138" y="201"/>
                </a:lnTo>
                <a:lnTo>
                  <a:pt x="138" y="212"/>
                </a:lnTo>
                <a:lnTo>
                  <a:pt x="130" y="212"/>
                </a:lnTo>
                <a:lnTo>
                  <a:pt x="121" y="212"/>
                </a:lnTo>
                <a:lnTo>
                  <a:pt x="111" y="212"/>
                </a:lnTo>
                <a:lnTo>
                  <a:pt x="111" y="222"/>
                </a:lnTo>
                <a:lnTo>
                  <a:pt x="102" y="222"/>
                </a:lnTo>
                <a:lnTo>
                  <a:pt x="102" y="233"/>
                </a:lnTo>
                <a:lnTo>
                  <a:pt x="93" y="233"/>
                </a:lnTo>
                <a:lnTo>
                  <a:pt x="84" y="233"/>
                </a:lnTo>
                <a:lnTo>
                  <a:pt x="73" y="233"/>
                </a:lnTo>
                <a:lnTo>
                  <a:pt x="73" y="222"/>
                </a:lnTo>
                <a:lnTo>
                  <a:pt x="64" y="222"/>
                </a:lnTo>
                <a:lnTo>
                  <a:pt x="64" y="212"/>
                </a:lnTo>
                <a:lnTo>
                  <a:pt x="55" y="212"/>
                </a:lnTo>
                <a:lnTo>
                  <a:pt x="45" y="201"/>
                </a:lnTo>
                <a:lnTo>
                  <a:pt x="37" y="201"/>
                </a:lnTo>
                <a:lnTo>
                  <a:pt x="27" y="212"/>
                </a:lnTo>
                <a:lnTo>
                  <a:pt x="27" y="222"/>
                </a:lnTo>
                <a:lnTo>
                  <a:pt x="18" y="222"/>
                </a:lnTo>
                <a:lnTo>
                  <a:pt x="18" y="233"/>
                </a:lnTo>
                <a:lnTo>
                  <a:pt x="18" y="222"/>
                </a:lnTo>
                <a:lnTo>
                  <a:pt x="18" y="192"/>
                </a:lnTo>
                <a:lnTo>
                  <a:pt x="27" y="151"/>
                </a:lnTo>
                <a:lnTo>
                  <a:pt x="0" y="112"/>
                </a:lnTo>
                <a:lnTo>
                  <a:pt x="9" y="112"/>
                </a:lnTo>
                <a:lnTo>
                  <a:pt x="18" y="112"/>
                </a:lnTo>
                <a:lnTo>
                  <a:pt x="18" y="101"/>
                </a:lnTo>
                <a:lnTo>
                  <a:pt x="27" y="101"/>
                </a:lnTo>
                <a:lnTo>
                  <a:pt x="27" y="91"/>
                </a:lnTo>
                <a:lnTo>
                  <a:pt x="37" y="91"/>
                </a:lnTo>
                <a:lnTo>
                  <a:pt x="37" y="81"/>
                </a:lnTo>
                <a:lnTo>
                  <a:pt x="45" y="81"/>
                </a:lnTo>
                <a:lnTo>
                  <a:pt x="45" y="70"/>
                </a:lnTo>
                <a:lnTo>
                  <a:pt x="55" y="70"/>
                </a:lnTo>
                <a:lnTo>
                  <a:pt x="64" y="60"/>
                </a:lnTo>
                <a:lnTo>
                  <a:pt x="73" y="60"/>
                </a:lnTo>
                <a:lnTo>
                  <a:pt x="64" y="50"/>
                </a:lnTo>
                <a:lnTo>
                  <a:pt x="64" y="40"/>
                </a:lnTo>
                <a:lnTo>
                  <a:pt x="73" y="30"/>
                </a:lnTo>
                <a:lnTo>
                  <a:pt x="84" y="21"/>
                </a:lnTo>
                <a:lnTo>
                  <a:pt x="93" y="10"/>
                </a:lnTo>
                <a:lnTo>
                  <a:pt x="102" y="0"/>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0"/>
          <p:cNvSpPr/>
          <p:nvPr/>
        </p:nvSpPr>
        <p:spPr>
          <a:xfrm>
            <a:off x="5991225" y="2971800"/>
            <a:ext cx="1641475" cy="1435894"/>
          </a:xfrm>
          <a:custGeom>
            <a:avLst/>
            <a:gdLst/>
            <a:ahLst/>
            <a:cxnLst/>
            <a:rect l="l" t="t" r="r" b="b"/>
            <a:pathLst>
              <a:path w="250" h="274" extrusionOk="0">
                <a:moveTo>
                  <a:pt x="165" y="274"/>
                </a:moveTo>
                <a:lnTo>
                  <a:pt x="148" y="274"/>
                </a:lnTo>
                <a:lnTo>
                  <a:pt x="139" y="274"/>
                </a:lnTo>
                <a:lnTo>
                  <a:pt x="129" y="274"/>
                </a:lnTo>
                <a:lnTo>
                  <a:pt x="120" y="274"/>
                </a:lnTo>
                <a:lnTo>
                  <a:pt x="111" y="274"/>
                </a:lnTo>
                <a:lnTo>
                  <a:pt x="101" y="274"/>
                </a:lnTo>
                <a:lnTo>
                  <a:pt x="101" y="263"/>
                </a:lnTo>
                <a:lnTo>
                  <a:pt x="101" y="253"/>
                </a:lnTo>
                <a:lnTo>
                  <a:pt x="92" y="253"/>
                </a:lnTo>
                <a:lnTo>
                  <a:pt x="92" y="242"/>
                </a:lnTo>
                <a:lnTo>
                  <a:pt x="101" y="232"/>
                </a:lnTo>
                <a:lnTo>
                  <a:pt x="101" y="222"/>
                </a:lnTo>
                <a:lnTo>
                  <a:pt x="101" y="211"/>
                </a:lnTo>
                <a:lnTo>
                  <a:pt x="101" y="202"/>
                </a:lnTo>
                <a:lnTo>
                  <a:pt x="92" y="202"/>
                </a:lnTo>
                <a:lnTo>
                  <a:pt x="101" y="192"/>
                </a:lnTo>
                <a:lnTo>
                  <a:pt x="101" y="181"/>
                </a:lnTo>
                <a:lnTo>
                  <a:pt x="101" y="171"/>
                </a:lnTo>
                <a:lnTo>
                  <a:pt x="92" y="171"/>
                </a:lnTo>
                <a:lnTo>
                  <a:pt x="92" y="161"/>
                </a:lnTo>
                <a:lnTo>
                  <a:pt x="92" y="152"/>
                </a:lnTo>
                <a:lnTo>
                  <a:pt x="83" y="152"/>
                </a:lnTo>
                <a:lnTo>
                  <a:pt x="73" y="152"/>
                </a:lnTo>
                <a:lnTo>
                  <a:pt x="64" y="152"/>
                </a:lnTo>
                <a:lnTo>
                  <a:pt x="55" y="152"/>
                </a:lnTo>
                <a:lnTo>
                  <a:pt x="45" y="152"/>
                </a:lnTo>
                <a:lnTo>
                  <a:pt x="37" y="141"/>
                </a:lnTo>
                <a:lnTo>
                  <a:pt x="37" y="131"/>
                </a:lnTo>
                <a:lnTo>
                  <a:pt x="28" y="131"/>
                </a:lnTo>
                <a:lnTo>
                  <a:pt x="19" y="121"/>
                </a:lnTo>
                <a:lnTo>
                  <a:pt x="9" y="121"/>
                </a:lnTo>
                <a:lnTo>
                  <a:pt x="0" y="121"/>
                </a:lnTo>
                <a:lnTo>
                  <a:pt x="9" y="110"/>
                </a:lnTo>
                <a:lnTo>
                  <a:pt x="9" y="100"/>
                </a:lnTo>
                <a:lnTo>
                  <a:pt x="19" y="100"/>
                </a:lnTo>
                <a:lnTo>
                  <a:pt x="28" y="91"/>
                </a:lnTo>
                <a:lnTo>
                  <a:pt x="37" y="80"/>
                </a:lnTo>
                <a:lnTo>
                  <a:pt x="45" y="80"/>
                </a:lnTo>
                <a:lnTo>
                  <a:pt x="55" y="80"/>
                </a:lnTo>
                <a:lnTo>
                  <a:pt x="64" y="80"/>
                </a:lnTo>
                <a:lnTo>
                  <a:pt x="73" y="80"/>
                </a:lnTo>
                <a:lnTo>
                  <a:pt x="83" y="80"/>
                </a:lnTo>
                <a:lnTo>
                  <a:pt x="92" y="80"/>
                </a:lnTo>
                <a:lnTo>
                  <a:pt x="101" y="71"/>
                </a:lnTo>
                <a:lnTo>
                  <a:pt x="111" y="61"/>
                </a:lnTo>
                <a:lnTo>
                  <a:pt x="111" y="50"/>
                </a:lnTo>
                <a:lnTo>
                  <a:pt x="101" y="50"/>
                </a:lnTo>
                <a:lnTo>
                  <a:pt x="111" y="40"/>
                </a:lnTo>
                <a:lnTo>
                  <a:pt x="120" y="40"/>
                </a:lnTo>
                <a:lnTo>
                  <a:pt x="120" y="30"/>
                </a:lnTo>
                <a:lnTo>
                  <a:pt x="120" y="18"/>
                </a:lnTo>
                <a:lnTo>
                  <a:pt x="139" y="9"/>
                </a:lnTo>
                <a:lnTo>
                  <a:pt x="148" y="9"/>
                </a:lnTo>
                <a:lnTo>
                  <a:pt x="148" y="0"/>
                </a:lnTo>
                <a:lnTo>
                  <a:pt x="157" y="0"/>
                </a:lnTo>
                <a:lnTo>
                  <a:pt x="157" y="18"/>
                </a:lnTo>
                <a:lnTo>
                  <a:pt x="157" y="30"/>
                </a:lnTo>
                <a:lnTo>
                  <a:pt x="165" y="50"/>
                </a:lnTo>
                <a:lnTo>
                  <a:pt x="165" y="61"/>
                </a:lnTo>
                <a:lnTo>
                  <a:pt x="165" y="71"/>
                </a:lnTo>
                <a:lnTo>
                  <a:pt x="176" y="71"/>
                </a:lnTo>
                <a:lnTo>
                  <a:pt x="185" y="71"/>
                </a:lnTo>
                <a:lnTo>
                  <a:pt x="185" y="61"/>
                </a:lnTo>
                <a:lnTo>
                  <a:pt x="194" y="61"/>
                </a:lnTo>
                <a:lnTo>
                  <a:pt x="194" y="50"/>
                </a:lnTo>
                <a:lnTo>
                  <a:pt x="203" y="50"/>
                </a:lnTo>
                <a:lnTo>
                  <a:pt x="213" y="50"/>
                </a:lnTo>
                <a:lnTo>
                  <a:pt x="213" y="40"/>
                </a:lnTo>
                <a:lnTo>
                  <a:pt x="221" y="40"/>
                </a:lnTo>
                <a:lnTo>
                  <a:pt x="221" y="30"/>
                </a:lnTo>
                <a:lnTo>
                  <a:pt x="231" y="30"/>
                </a:lnTo>
                <a:lnTo>
                  <a:pt x="231" y="18"/>
                </a:lnTo>
                <a:lnTo>
                  <a:pt x="241" y="18"/>
                </a:lnTo>
                <a:lnTo>
                  <a:pt x="241" y="9"/>
                </a:lnTo>
                <a:lnTo>
                  <a:pt x="250" y="9"/>
                </a:lnTo>
                <a:lnTo>
                  <a:pt x="250" y="18"/>
                </a:lnTo>
                <a:lnTo>
                  <a:pt x="250" y="30"/>
                </a:lnTo>
                <a:lnTo>
                  <a:pt x="250" y="40"/>
                </a:lnTo>
                <a:lnTo>
                  <a:pt x="241" y="50"/>
                </a:lnTo>
                <a:lnTo>
                  <a:pt x="231" y="61"/>
                </a:lnTo>
                <a:lnTo>
                  <a:pt x="221" y="71"/>
                </a:lnTo>
                <a:lnTo>
                  <a:pt x="213" y="80"/>
                </a:lnTo>
                <a:lnTo>
                  <a:pt x="213" y="91"/>
                </a:lnTo>
                <a:lnTo>
                  <a:pt x="221" y="100"/>
                </a:lnTo>
                <a:lnTo>
                  <a:pt x="213" y="100"/>
                </a:lnTo>
                <a:lnTo>
                  <a:pt x="203" y="110"/>
                </a:lnTo>
                <a:lnTo>
                  <a:pt x="194" y="110"/>
                </a:lnTo>
                <a:lnTo>
                  <a:pt x="194" y="121"/>
                </a:lnTo>
                <a:lnTo>
                  <a:pt x="185" y="121"/>
                </a:lnTo>
                <a:lnTo>
                  <a:pt x="185" y="131"/>
                </a:lnTo>
                <a:lnTo>
                  <a:pt x="176" y="131"/>
                </a:lnTo>
                <a:lnTo>
                  <a:pt x="176" y="141"/>
                </a:lnTo>
                <a:lnTo>
                  <a:pt x="165" y="141"/>
                </a:lnTo>
                <a:lnTo>
                  <a:pt x="165" y="152"/>
                </a:lnTo>
                <a:lnTo>
                  <a:pt x="157" y="152"/>
                </a:lnTo>
                <a:lnTo>
                  <a:pt x="148" y="152"/>
                </a:lnTo>
                <a:lnTo>
                  <a:pt x="176" y="192"/>
                </a:lnTo>
                <a:lnTo>
                  <a:pt x="165" y="232"/>
                </a:lnTo>
                <a:lnTo>
                  <a:pt x="165" y="263"/>
                </a:lnTo>
                <a:lnTo>
                  <a:pt x="165" y="274"/>
                </a:lnTo>
                <a:close/>
              </a:path>
            </a:pathLst>
          </a:custGeom>
          <a:solidFill>
            <a:srgbClr val="FF979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20"/>
          <p:cNvSpPr/>
          <p:nvPr/>
        </p:nvSpPr>
        <p:spPr>
          <a:xfrm>
            <a:off x="5618163" y="3544491"/>
            <a:ext cx="1036637" cy="953690"/>
          </a:xfrm>
          <a:custGeom>
            <a:avLst/>
            <a:gdLst/>
            <a:ahLst/>
            <a:cxnLst/>
            <a:rect l="l" t="t" r="r" b="b"/>
            <a:pathLst>
              <a:path w="158" h="182" extrusionOk="0">
                <a:moveTo>
                  <a:pt x="158" y="161"/>
                </a:moveTo>
                <a:lnTo>
                  <a:pt x="140" y="161"/>
                </a:lnTo>
                <a:lnTo>
                  <a:pt x="130" y="161"/>
                </a:lnTo>
                <a:lnTo>
                  <a:pt x="121" y="161"/>
                </a:lnTo>
                <a:lnTo>
                  <a:pt x="121" y="151"/>
                </a:lnTo>
                <a:lnTo>
                  <a:pt x="112" y="161"/>
                </a:lnTo>
                <a:lnTo>
                  <a:pt x="102" y="161"/>
                </a:lnTo>
                <a:lnTo>
                  <a:pt x="93" y="172"/>
                </a:lnTo>
                <a:lnTo>
                  <a:pt x="84" y="172"/>
                </a:lnTo>
                <a:lnTo>
                  <a:pt x="74" y="182"/>
                </a:lnTo>
                <a:lnTo>
                  <a:pt x="65" y="182"/>
                </a:lnTo>
                <a:lnTo>
                  <a:pt x="56" y="182"/>
                </a:lnTo>
                <a:lnTo>
                  <a:pt x="56" y="161"/>
                </a:lnTo>
                <a:lnTo>
                  <a:pt x="56" y="151"/>
                </a:lnTo>
                <a:lnTo>
                  <a:pt x="56" y="91"/>
                </a:lnTo>
                <a:lnTo>
                  <a:pt x="37" y="70"/>
                </a:lnTo>
                <a:lnTo>
                  <a:pt x="28" y="70"/>
                </a:lnTo>
                <a:lnTo>
                  <a:pt x="0" y="70"/>
                </a:lnTo>
                <a:lnTo>
                  <a:pt x="9" y="60"/>
                </a:lnTo>
                <a:lnTo>
                  <a:pt x="9" y="50"/>
                </a:lnTo>
                <a:lnTo>
                  <a:pt x="9" y="30"/>
                </a:lnTo>
                <a:lnTo>
                  <a:pt x="19" y="21"/>
                </a:lnTo>
                <a:lnTo>
                  <a:pt x="19" y="11"/>
                </a:lnTo>
                <a:lnTo>
                  <a:pt x="19" y="0"/>
                </a:lnTo>
                <a:lnTo>
                  <a:pt x="28" y="0"/>
                </a:lnTo>
                <a:lnTo>
                  <a:pt x="37" y="0"/>
                </a:lnTo>
                <a:lnTo>
                  <a:pt x="46" y="11"/>
                </a:lnTo>
                <a:lnTo>
                  <a:pt x="65" y="0"/>
                </a:lnTo>
                <a:lnTo>
                  <a:pt x="56" y="11"/>
                </a:lnTo>
                <a:lnTo>
                  <a:pt x="65" y="11"/>
                </a:lnTo>
                <a:lnTo>
                  <a:pt x="74" y="11"/>
                </a:lnTo>
                <a:lnTo>
                  <a:pt x="84" y="21"/>
                </a:lnTo>
                <a:lnTo>
                  <a:pt x="93" y="21"/>
                </a:lnTo>
                <a:lnTo>
                  <a:pt x="93" y="30"/>
                </a:lnTo>
                <a:lnTo>
                  <a:pt x="102" y="41"/>
                </a:lnTo>
                <a:lnTo>
                  <a:pt x="112" y="41"/>
                </a:lnTo>
                <a:lnTo>
                  <a:pt x="121" y="41"/>
                </a:lnTo>
                <a:lnTo>
                  <a:pt x="130" y="41"/>
                </a:lnTo>
                <a:lnTo>
                  <a:pt x="140" y="41"/>
                </a:lnTo>
                <a:lnTo>
                  <a:pt x="149" y="41"/>
                </a:lnTo>
                <a:lnTo>
                  <a:pt x="149" y="50"/>
                </a:lnTo>
                <a:lnTo>
                  <a:pt x="149" y="60"/>
                </a:lnTo>
                <a:lnTo>
                  <a:pt x="158" y="60"/>
                </a:lnTo>
                <a:lnTo>
                  <a:pt x="158" y="70"/>
                </a:lnTo>
                <a:lnTo>
                  <a:pt x="158" y="81"/>
                </a:lnTo>
                <a:lnTo>
                  <a:pt x="149" y="91"/>
                </a:lnTo>
                <a:lnTo>
                  <a:pt x="158" y="91"/>
                </a:lnTo>
                <a:lnTo>
                  <a:pt x="158" y="102"/>
                </a:lnTo>
                <a:lnTo>
                  <a:pt x="158" y="112"/>
                </a:lnTo>
                <a:lnTo>
                  <a:pt x="158" y="122"/>
                </a:lnTo>
                <a:lnTo>
                  <a:pt x="149" y="131"/>
                </a:lnTo>
                <a:lnTo>
                  <a:pt x="149" y="142"/>
                </a:lnTo>
                <a:lnTo>
                  <a:pt x="158" y="142"/>
                </a:lnTo>
                <a:lnTo>
                  <a:pt x="158" y="151"/>
                </a:lnTo>
                <a:lnTo>
                  <a:pt x="158" y="16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20"/>
          <p:cNvSpPr/>
          <p:nvPr/>
        </p:nvSpPr>
        <p:spPr>
          <a:xfrm>
            <a:off x="5499100" y="2500313"/>
            <a:ext cx="735013" cy="1110854"/>
          </a:xfrm>
          <a:custGeom>
            <a:avLst/>
            <a:gdLst/>
            <a:ahLst/>
            <a:cxnLst/>
            <a:rect l="l" t="t" r="r" b="b"/>
            <a:pathLst>
              <a:path w="112" h="212" extrusionOk="0">
                <a:moveTo>
                  <a:pt x="38" y="201"/>
                </a:moveTo>
                <a:lnTo>
                  <a:pt x="28" y="201"/>
                </a:lnTo>
                <a:lnTo>
                  <a:pt x="18" y="201"/>
                </a:lnTo>
                <a:lnTo>
                  <a:pt x="18" y="191"/>
                </a:lnTo>
                <a:lnTo>
                  <a:pt x="10" y="191"/>
                </a:lnTo>
                <a:lnTo>
                  <a:pt x="0" y="182"/>
                </a:lnTo>
                <a:lnTo>
                  <a:pt x="0" y="171"/>
                </a:lnTo>
                <a:lnTo>
                  <a:pt x="0" y="161"/>
                </a:lnTo>
                <a:lnTo>
                  <a:pt x="0" y="140"/>
                </a:lnTo>
                <a:lnTo>
                  <a:pt x="10" y="121"/>
                </a:lnTo>
                <a:lnTo>
                  <a:pt x="10" y="109"/>
                </a:lnTo>
                <a:lnTo>
                  <a:pt x="18" y="101"/>
                </a:lnTo>
                <a:lnTo>
                  <a:pt x="18" y="91"/>
                </a:lnTo>
                <a:lnTo>
                  <a:pt x="18" y="70"/>
                </a:lnTo>
                <a:lnTo>
                  <a:pt x="18" y="60"/>
                </a:lnTo>
                <a:lnTo>
                  <a:pt x="18" y="49"/>
                </a:lnTo>
                <a:lnTo>
                  <a:pt x="18" y="39"/>
                </a:lnTo>
                <a:lnTo>
                  <a:pt x="18" y="30"/>
                </a:lnTo>
                <a:lnTo>
                  <a:pt x="18" y="20"/>
                </a:lnTo>
                <a:lnTo>
                  <a:pt x="28" y="10"/>
                </a:lnTo>
                <a:lnTo>
                  <a:pt x="46" y="10"/>
                </a:lnTo>
                <a:lnTo>
                  <a:pt x="46" y="0"/>
                </a:lnTo>
                <a:lnTo>
                  <a:pt x="46" y="10"/>
                </a:lnTo>
                <a:lnTo>
                  <a:pt x="55" y="49"/>
                </a:lnTo>
                <a:lnTo>
                  <a:pt x="83" y="121"/>
                </a:lnTo>
                <a:lnTo>
                  <a:pt x="102" y="161"/>
                </a:lnTo>
                <a:lnTo>
                  <a:pt x="112" y="171"/>
                </a:lnTo>
                <a:lnTo>
                  <a:pt x="102" y="182"/>
                </a:lnTo>
                <a:lnTo>
                  <a:pt x="92" y="191"/>
                </a:lnTo>
                <a:lnTo>
                  <a:pt x="83" y="191"/>
                </a:lnTo>
                <a:lnTo>
                  <a:pt x="83" y="201"/>
                </a:lnTo>
                <a:lnTo>
                  <a:pt x="74" y="212"/>
                </a:lnTo>
                <a:lnTo>
                  <a:pt x="83" y="201"/>
                </a:lnTo>
                <a:lnTo>
                  <a:pt x="66" y="212"/>
                </a:lnTo>
                <a:lnTo>
                  <a:pt x="55" y="201"/>
                </a:lnTo>
                <a:lnTo>
                  <a:pt x="46" y="201"/>
                </a:lnTo>
                <a:lnTo>
                  <a:pt x="38" y="20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20"/>
          <p:cNvSpPr/>
          <p:nvPr/>
        </p:nvSpPr>
        <p:spPr>
          <a:xfrm>
            <a:off x="7024688" y="2857500"/>
            <a:ext cx="544512" cy="488156"/>
          </a:xfrm>
          <a:custGeom>
            <a:avLst/>
            <a:gdLst/>
            <a:ahLst/>
            <a:cxnLst/>
            <a:rect l="l" t="t" r="r" b="b"/>
            <a:pathLst>
              <a:path w="83" h="93" extrusionOk="0">
                <a:moveTo>
                  <a:pt x="83" y="32"/>
                </a:moveTo>
                <a:lnTo>
                  <a:pt x="83" y="41"/>
                </a:lnTo>
                <a:lnTo>
                  <a:pt x="75" y="41"/>
                </a:lnTo>
                <a:lnTo>
                  <a:pt x="75" y="52"/>
                </a:lnTo>
                <a:lnTo>
                  <a:pt x="65" y="52"/>
                </a:lnTo>
                <a:lnTo>
                  <a:pt x="65" y="62"/>
                </a:lnTo>
                <a:lnTo>
                  <a:pt x="55" y="62"/>
                </a:lnTo>
                <a:lnTo>
                  <a:pt x="55" y="71"/>
                </a:lnTo>
                <a:lnTo>
                  <a:pt x="46" y="71"/>
                </a:lnTo>
                <a:lnTo>
                  <a:pt x="37" y="71"/>
                </a:lnTo>
                <a:lnTo>
                  <a:pt x="37" y="82"/>
                </a:lnTo>
                <a:lnTo>
                  <a:pt x="28" y="82"/>
                </a:lnTo>
                <a:lnTo>
                  <a:pt x="28" y="93"/>
                </a:lnTo>
                <a:lnTo>
                  <a:pt x="18" y="93"/>
                </a:lnTo>
                <a:lnTo>
                  <a:pt x="8" y="93"/>
                </a:lnTo>
                <a:lnTo>
                  <a:pt x="8" y="82"/>
                </a:lnTo>
                <a:lnTo>
                  <a:pt x="8" y="71"/>
                </a:lnTo>
                <a:lnTo>
                  <a:pt x="0" y="52"/>
                </a:lnTo>
                <a:lnTo>
                  <a:pt x="0" y="41"/>
                </a:lnTo>
                <a:lnTo>
                  <a:pt x="0" y="21"/>
                </a:lnTo>
                <a:lnTo>
                  <a:pt x="8" y="11"/>
                </a:lnTo>
                <a:lnTo>
                  <a:pt x="18" y="11"/>
                </a:lnTo>
                <a:lnTo>
                  <a:pt x="28" y="0"/>
                </a:lnTo>
                <a:lnTo>
                  <a:pt x="37" y="11"/>
                </a:lnTo>
                <a:lnTo>
                  <a:pt x="46" y="11"/>
                </a:lnTo>
                <a:lnTo>
                  <a:pt x="55" y="11"/>
                </a:lnTo>
                <a:lnTo>
                  <a:pt x="55" y="21"/>
                </a:lnTo>
                <a:lnTo>
                  <a:pt x="65" y="21"/>
                </a:lnTo>
                <a:lnTo>
                  <a:pt x="75" y="21"/>
                </a:lnTo>
                <a:lnTo>
                  <a:pt x="75" y="32"/>
                </a:lnTo>
                <a:lnTo>
                  <a:pt x="83" y="32"/>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20"/>
          <p:cNvSpPr/>
          <p:nvPr/>
        </p:nvSpPr>
        <p:spPr>
          <a:xfrm>
            <a:off x="6718007" y="2412288"/>
            <a:ext cx="904875" cy="700006"/>
          </a:xfrm>
          <a:custGeom>
            <a:avLst/>
            <a:gdLst/>
            <a:ahLst/>
            <a:cxnLst/>
            <a:rect l="l" t="t" r="r" b="b"/>
            <a:pathLst>
              <a:path w="138" h="121" extrusionOk="0">
                <a:moveTo>
                  <a:pt x="129" y="111"/>
                </a:moveTo>
                <a:lnTo>
                  <a:pt x="119" y="111"/>
                </a:lnTo>
                <a:lnTo>
                  <a:pt x="119" y="101"/>
                </a:lnTo>
                <a:lnTo>
                  <a:pt x="110" y="101"/>
                </a:lnTo>
                <a:lnTo>
                  <a:pt x="102" y="101"/>
                </a:lnTo>
                <a:lnTo>
                  <a:pt x="102" y="90"/>
                </a:lnTo>
                <a:lnTo>
                  <a:pt x="92" y="90"/>
                </a:lnTo>
                <a:lnTo>
                  <a:pt x="82" y="90"/>
                </a:lnTo>
                <a:lnTo>
                  <a:pt x="74" y="81"/>
                </a:lnTo>
                <a:lnTo>
                  <a:pt x="65" y="90"/>
                </a:lnTo>
                <a:lnTo>
                  <a:pt x="54" y="90"/>
                </a:lnTo>
                <a:lnTo>
                  <a:pt x="45" y="101"/>
                </a:lnTo>
                <a:lnTo>
                  <a:pt x="36" y="101"/>
                </a:lnTo>
                <a:lnTo>
                  <a:pt x="36" y="111"/>
                </a:lnTo>
                <a:lnTo>
                  <a:pt x="27" y="111"/>
                </a:lnTo>
                <a:lnTo>
                  <a:pt x="9" y="121"/>
                </a:lnTo>
                <a:lnTo>
                  <a:pt x="9" y="111"/>
                </a:lnTo>
                <a:lnTo>
                  <a:pt x="9" y="101"/>
                </a:lnTo>
                <a:lnTo>
                  <a:pt x="9" y="90"/>
                </a:lnTo>
                <a:lnTo>
                  <a:pt x="9" y="81"/>
                </a:lnTo>
                <a:lnTo>
                  <a:pt x="0" y="71"/>
                </a:lnTo>
                <a:lnTo>
                  <a:pt x="0" y="60"/>
                </a:lnTo>
                <a:lnTo>
                  <a:pt x="9" y="51"/>
                </a:lnTo>
                <a:lnTo>
                  <a:pt x="9" y="41"/>
                </a:lnTo>
                <a:lnTo>
                  <a:pt x="9" y="31"/>
                </a:lnTo>
                <a:lnTo>
                  <a:pt x="9" y="21"/>
                </a:lnTo>
                <a:lnTo>
                  <a:pt x="18" y="21"/>
                </a:lnTo>
                <a:lnTo>
                  <a:pt x="18" y="11"/>
                </a:lnTo>
                <a:lnTo>
                  <a:pt x="27" y="11"/>
                </a:lnTo>
                <a:lnTo>
                  <a:pt x="36" y="11"/>
                </a:lnTo>
                <a:lnTo>
                  <a:pt x="36" y="0"/>
                </a:lnTo>
                <a:lnTo>
                  <a:pt x="45" y="0"/>
                </a:lnTo>
                <a:lnTo>
                  <a:pt x="45" y="11"/>
                </a:lnTo>
                <a:lnTo>
                  <a:pt x="36" y="11"/>
                </a:lnTo>
                <a:lnTo>
                  <a:pt x="36" y="21"/>
                </a:lnTo>
                <a:lnTo>
                  <a:pt x="27" y="21"/>
                </a:lnTo>
                <a:lnTo>
                  <a:pt x="18" y="21"/>
                </a:lnTo>
                <a:lnTo>
                  <a:pt x="27" y="31"/>
                </a:lnTo>
                <a:lnTo>
                  <a:pt x="18" y="41"/>
                </a:lnTo>
                <a:lnTo>
                  <a:pt x="27" y="41"/>
                </a:lnTo>
                <a:lnTo>
                  <a:pt x="27" y="51"/>
                </a:lnTo>
                <a:lnTo>
                  <a:pt x="27" y="41"/>
                </a:lnTo>
                <a:lnTo>
                  <a:pt x="36" y="41"/>
                </a:lnTo>
                <a:lnTo>
                  <a:pt x="45" y="41"/>
                </a:lnTo>
                <a:lnTo>
                  <a:pt x="54" y="31"/>
                </a:lnTo>
                <a:lnTo>
                  <a:pt x="54" y="21"/>
                </a:lnTo>
                <a:lnTo>
                  <a:pt x="65" y="21"/>
                </a:lnTo>
                <a:lnTo>
                  <a:pt x="65" y="11"/>
                </a:lnTo>
                <a:lnTo>
                  <a:pt x="74" y="11"/>
                </a:lnTo>
                <a:lnTo>
                  <a:pt x="74" y="0"/>
                </a:lnTo>
                <a:lnTo>
                  <a:pt x="82" y="0"/>
                </a:lnTo>
                <a:lnTo>
                  <a:pt x="82" y="11"/>
                </a:lnTo>
                <a:lnTo>
                  <a:pt x="92" y="21"/>
                </a:lnTo>
                <a:lnTo>
                  <a:pt x="92" y="31"/>
                </a:lnTo>
                <a:lnTo>
                  <a:pt x="102" y="31"/>
                </a:lnTo>
                <a:lnTo>
                  <a:pt x="102" y="41"/>
                </a:lnTo>
                <a:lnTo>
                  <a:pt x="110" y="41"/>
                </a:lnTo>
                <a:lnTo>
                  <a:pt x="110" y="51"/>
                </a:lnTo>
                <a:lnTo>
                  <a:pt x="110" y="41"/>
                </a:lnTo>
                <a:lnTo>
                  <a:pt x="110" y="51"/>
                </a:lnTo>
                <a:lnTo>
                  <a:pt x="119" y="51"/>
                </a:lnTo>
                <a:lnTo>
                  <a:pt x="129" y="51"/>
                </a:lnTo>
                <a:lnTo>
                  <a:pt x="138" y="51"/>
                </a:lnTo>
                <a:lnTo>
                  <a:pt x="138" y="60"/>
                </a:lnTo>
                <a:lnTo>
                  <a:pt x="138" y="71"/>
                </a:lnTo>
                <a:lnTo>
                  <a:pt x="138" y="81"/>
                </a:lnTo>
                <a:lnTo>
                  <a:pt x="138" y="90"/>
                </a:lnTo>
                <a:lnTo>
                  <a:pt x="138" y="101"/>
                </a:lnTo>
                <a:lnTo>
                  <a:pt x="138" y="111"/>
                </a:lnTo>
                <a:lnTo>
                  <a:pt x="129" y="11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20"/>
          <p:cNvSpPr/>
          <p:nvPr/>
        </p:nvSpPr>
        <p:spPr>
          <a:xfrm>
            <a:off x="5375275" y="3910013"/>
            <a:ext cx="609600" cy="586979"/>
          </a:xfrm>
          <a:custGeom>
            <a:avLst/>
            <a:gdLst/>
            <a:ahLst/>
            <a:cxnLst/>
            <a:rect l="l" t="t" r="r" b="b"/>
            <a:pathLst>
              <a:path w="93" h="112" extrusionOk="0">
                <a:moveTo>
                  <a:pt x="93" y="112"/>
                </a:moveTo>
                <a:lnTo>
                  <a:pt x="84" y="112"/>
                </a:lnTo>
                <a:lnTo>
                  <a:pt x="74" y="112"/>
                </a:lnTo>
                <a:lnTo>
                  <a:pt x="65" y="112"/>
                </a:lnTo>
                <a:lnTo>
                  <a:pt x="56" y="112"/>
                </a:lnTo>
                <a:lnTo>
                  <a:pt x="45" y="112"/>
                </a:lnTo>
                <a:lnTo>
                  <a:pt x="36" y="112"/>
                </a:lnTo>
                <a:lnTo>
                  <a:pt x="28" y="112"/>
                </a:lnTo>
                <a:lnTo>
                  <a:pt x="18" y="103"/>
                </a:lnTo>
                <a:lnTo>
                  <a:pt x="9" y="91"/>
                </a:lnTo>
                <a:lnTo>
                  <a:pt x="0" y="81"/>
                </a:lnTo>
                <a:lnTo>
                  <a:pt x="9" y="81"/>
                </a:lnTo>
                <a:lnTo>
                  <a:pt x="9" y="72"/>
                </a:lnTo>
                <a:lnTo>
                  <a:pt x="18" y="72"/>
                </a:lnTo>
                <a:lnTo>
                  <a:pt x="18" y="61"/>
                </a:lnTo>
                <a:lnTo>
                  <a:pt x="28" y="61"/>
                </a:lnTo>
                <a:lnTo>
                  <a:pt x="36" y="51"/>
                </a:lnTo>
                <a:lnTo>
                  <a:pt x="36" y="42"/>
                </a:lnTo>
                <a:lnTo>
                  <a:pt x="36" y="21"/>
                </a:lnTo>
                <a:lnTo>
                  <a:pt x="36" y="0"/>
                </a:lnTo>
                <a:lnTo>
                  <a:pt x="65" y="0"/>
                </a:lnTo>
                <a:lnTo>
                  <a:pt x="74" y="0"/>
                </a:lnTo>
                <a:lnTo>
                  <a:pt x="93" y="21"/>
                </a:lnTo>
                <a:lnTo>
                  <a:pt x="93" y="81"/>
                </a:lnTo>
                <a:lnTo>
                  <a:pt x="93" y="91"/>
                </a:lnTo>
                <a:lnTo>
                  <a:pt x="93" y="112"/>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20"/>
          <p:cNvSpPr/>
          <p:nvPr/>
        </p:nvSpPr>
        <p:spPr>
          <a:xfrm>
            <a:off x="5802313" y="2500313"/>
            <a:ext cx="977900" cy="896541"/>
          </a:xfrm>
          <a:custGeom>
            <a:avLst/>
            <a:gdLst/>
            <a:ahLst/>
            <a:cxnLst/>
            <a:rect l="l" t="t" r="r" b="b"/>
            <a:pathLst>
              <a:path w="149" h="171" extrusionOk="0">
                <a:moveTo>
                  <a:pt x="149" y="110"/>
                </a:moveTo>
                <a:lnTo>
                  <a:pt x="149" y="121"/>
                </a:lnTo>
                <a:lnTo>
                  <a:pt x="149" y="131"/>
                </a:lnTo>
                <a:lnTo>
                  <a:pt x="140" y="131"/>
                </a:lnTo>
                <a:lnTo>
                  <a:pt x="130" y="140"/>
                </a:lnTo>
                <a:lnTo>
                  <a:pt x="140" y="140"/>
                </a:lnTo>
                <a:lnTo>
                  <a:pt x="140" y="151"/>
                </a:lnTo>
                <a:lnTo>
                  <a:pt x="130" y="161"/>
                </a:lnTo>
                <a:lnTo>
                  <a:pt x="121" y="171"/>
                </a:lnTo>
                <a:lnTo>
                  <a:pt x="112" y="171"/>
                </a:lnTo>
                <a:lnTo>
                  <a:pt x="102" y="171"/>
                </a:lnTo>
                <a:lnTo>
                  <a:pt x="93" y="171"/>
                </a:lnTo>
                <a:lnTo>
                  <a:pt x="84" y="171"/>
                </a:lnTo>
                <a:lnTo>
                  <a:pt x="73" y="171"/>
                </a:lnTo>
                <a:lnTo>
                  <a:pt x="65" y="171"/>
                </a:lnTo>
                <a:lnTo>
                  <a:pt x="55" y="161"/>
                </a:lnTo>
                <a:lnTo>
                  <a:pt x="37" y="121"/>
                </a:lnTo>
                <a:lnTo>
                  <a:pt x="9" y="49"/>
                </a:lnTo>
                <a:lnTo>
                  <a:pt x="0" y="10"/>
                </a:lnTo>
                <a:lnTo>
                  <a:pt x="0" y="0"/>
                </a:lnTo>
                <a:lnTo>
                  <a:pt x="0" y="10"/>
                </a:lnTo>
                <a:lnTo>
                  <a:pt x="9" y="10"/>
                </a:lnTo>
                <a:lnTo>
                  <a:pt x="19" y="10"/>
                </a:lnTo>
                <a:lnTo>
                  <a:pt x="19" y="20"/>
                </a:lnTo>
                <a:lnTo>
                  <a:pt x="28" y="20"/>
                </a:lnTo>
                <a:lnTo>
                  <a:pt x="37" y="30"/>
                </a:lnTo>
                <a:lnTo>
                  <a:pt x="46" y="30"/>
                </a:lnTo>
                <a:lnTo>
                  <a:pt x="46" y="39"/>
                </a:lnTo>
                <a:lnTo>
                  <a:pt x="55" y="39"/>
                </a:lnTo>
                <a:lnTo>
                  <a:pt x="65" y="39"/>
                </a:lnTo>
                <a:lnTo>
                  <a:pt x="65" y="49"/>
                </a:lnTo>
                <a:lnTo>
                  <a:pt x="65" y="39"/>
                </a:lnTo>
                <a:lnTo>
                  <a:pt x="73" y="39"/>
                </a:lnTo>
                <a:lnTo>
                  <a:pt x="84" y="39"/>
                </a:lnTo>
                <a:lnTo>
                  <a:pt x="93" y="30"/>
                </a:lnTo>
                <a:lnTo>
                  <a:pt x="102" y="20"/>
                </a:lnTo>
                <a:lnTo>
                  <a:pt x="112" y="20"/>
                </a:lnTo>
                <a:lnTo>
                  <a:pt x="121" y="20"/>
                </a:lnTo>
                <a:lnTo>
                  <a:pt x="130" y="20"/>
                </a:lnTo>
                <a:lnTo>
                  <a:pt x="140" y="20"/>
                </a:lnTo>
                <a:lnTo>
                  <a:pt x="149" y="20"/>
                </a:lnTo>
                <a:lnTo>
                  <a:pt x="149" y="30"/>
                </a:lnTo>
                <a:lnTo>
                  <a:pt x="149" y="39"/>
                </a:lnTo>
                <a:lnTo>
                  <a:pt x="140" y="49"/>
                </a:lnTo>
                <a:lnTo>
                  <a:pt x="140" y="60"/>
                </a:lnTo>
                <a:lnTo>
                  <a:pt x="149" y="70"/>
                </a:lnTo>
                <a:lnTo>
                  <a:pt x="149" y="80"/>
                </a:lnTo>
                <a:lnTo>
                  <a:pt x="149" y="91"/>
                </a:lnTo>
                <a:lnTo>
                  <a:pt x="149" y="101"/>
                </a:lnTo>
                <a:lnTo>
                  <a:pt x="149" y="110"/>
                </a:lnTo>
                <a:close/>
              </a:path>
            </a:pathLst>
          </a:custGeom>
          <a:solidFill>
            <a:srgbClr val="FF979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20"/>
          <p:cNvSpPr/>
          <p:nvPr/>
        </p:nvSpPr>
        <p:spPr>
          <a:xfrm>
            <a:off x="4605338" y="1593056"/>
            <a:ext cx="1411287" cy="907256"/>
          </a:xfrm>
          <a:custGeom>
            <a:avLst/>
            <a:gdLst/>
            <a:ahLst/>
            <a:cxnLst/>
            <a:rect l="l" t="t" r="r" b="b"/>
            <a:pathLst>
              <a:path w="215" h="173" extrusionOk="0">
                <a:moveTo>
                  <a:pt x="178" y="173"/>
                </a:moveTo>
                <a:lnTo>
                  <a:pt x="168" y="173"/>
                </a:lnTo>
                <a:lnTo>
                  <a:pt x="159" y="162"/>
                </a:lnTo>
                <a:lnTo>
                  <a:pt x="159" y="173"/>
                </a:lnTo>
                <a:lnTo>
                  <a:pt x="149" y="173"/>
                </a:lnTo>
                <a:lnTo>
                  <a:pt x="149" y="162"/>
                </a:lnTo>
                <a:lnTo>
                  <a:pt x="140" y="162"/>
                </a:lnTo>
                <a:lnTo>
                  <a:pt x="131" y="152"/>
                </a:lnTo>
                <a:lnTo>
                  <a:pt x="121" y="143"/>
                </a:lnTo>
                <a:lnTo>
                  <a:pt x="103" y="131"/>
                </a:lnTo>
                <a:lnTo>
                  <a:pt x="94" y="121"/>
                </a:lnTo>
                <a:lnTo>
                  <a:pt x="84" y="111"/>
                </a:lnTo>
                <a:lnTo>
                  <a:pt x="66" y="91"/>
                </a:lnTo>
                <a:lnTo>
                  <a:pt x="57" y="91"/>
                </a:lnTo>
                <a:lnTo>
                  <a:pt x="47" y="91"/>
                </a:lnTo>
                <a:lnTo>
                  <a:pt x="38" y="91"/>
                </a:lnTo>
                <a:lnTo>
                  <a:pt x="29" y="91"/>
                </a:lnTo>
                <a:lnTo>
                  <a:pt x="19" y="81"/>
                </a:lnTo>
                <a:lnTo>
                  <a:pt x="19" y="70"/>
                </a:lnTo>
                <a:lnTo>
                  <a:pt x="9" y="61"/>
                </a:lnTo>
                <a:lnTo>
                  <a:pt x="0" y="51"/>
                </a:lnTo>
                <a:lnTo>
                  <a:pt x="0" y="40"/>
                </a:lnTo>
                <a:lnTo>
                  <a:pt x="9" y="40"/>
                </a:lnTo>
                <a:lnTo>
                  <a:pt x="19" y="30"/>
                </a:lnTo>
                <a:lnTo>
                  <a:pt x="29" y="40"/>
                </a:lnTo>
                <a:lnTo>
                  <a:pt x="38" y="40"/>
                </a:lnTo>
                <a:lnTo>
                  <a:pt x="47" y="40"/>
                </a:lnTo>
                <a:lnTo>
                  <a:pt x="57" y="30"/>
                </a:lnTo>
                <a:lnTo>
                  <a:pt x="66" y="30"/>
                </a:lnTo>
                <a:lnTo>
                  <a:pt x="75" y="20"/>
                </a:lnTo>
                <a:lnTo>
                  <a:pt x="84" y="20"/>
                </a:lnTo>
                <a:lnTo>
                  <a:pt x="94" y="9"/>
                </a:lnTo>
                <a:lnTo>
                  <a:pt x="103" y="9"/>
                </a:lnTo>
                <a:lnTo>
                  <a:pt x="111" y="0"/>
                </a:lnTo>
                <a:lnTo>
                  <a:pt x="140" y="0"/>
                </a:lnTo>
                <a:lnTo>
                  <a:pt x="159" y="9"/>
                </a:lnTo>
                <a:lnTo>
                  <a:pt x="168" y="9"/>
                </a:lnTo>
                <a:lnTo>
                  <a:pt x="187" y="30"/>
                </a:lnTo>
                <a:lnTo>
                  <a:pt x="207" y="30"/>
                </a:lnTo>
                <a:lnTo>
                  <a:pt x="207" y="40"/>
                </a:lnTo>
                <a:lnTo>
                  <a:pt x="215" y="40"/>
                </a:lnTo>
                <a:lnTo>
                  <a:pt x="207" y="51"/>
                </a:lnTo>
                <a:lnTo>
                  <a:pt x="207" y="61"/>
                </a:lnTo>
                <a:lnTo>
                  <a:pt x="187" y="61"/>
                </a:lnTo>
                <a:lnTo>
                  <a:pt x="187" y="70"/>
                </a:lnTo>
                <a:lnTo>
                  <a:pt x="178" y="81"/>
                </a:lnTo>
                <a:lnTo>
                  <a:pt x="178" y="91"/>
                </a:lnTo>
                <a:lnTo>
                  <a:pt x="178" y="100"/>
                </a:lnTo>
                <a:lnTo>
                  <a:pt x="168" y="100"/>
                </a:lnTo>
                <a:lnTo>
                  <a:pt x="168" y="111"/>
                </a:lnTo>
                <a:lnTo>
                  <a:pt x="159" y="121"/>
                </a:lnTo>
                <a:lnTo>
                  <a:pt x="159" y="131"/>
                </a:lnTo>
                <a:lnTo>
                  <a:pt x="159" y="143"/>
                </a:lnTo>
                <a:lnTo>
                  <a:pt x="168" y="162"/>
                </a:lnTo>
                <a:lnTo>
                  <a:pt x="178" y="173"/>
                </a:lnTo>
                <a:close/>
              </a:path>
            </a:pathLst>
          </a:custGeom>
          <a:solidFill>
            <a:srgbClr val="FDE9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20"/>
          <p:cNvSpPr/>
          <p:nvPr/>
        </p:nvSpPr>
        <p:spPr>
          <a:xfrm>
            <a:off x="6789738" y="2064544"/>
            <a:ext cx="436562" cy="366713"/>
          </a:xfrm>
          <a:custGeom>
            <a:avLst/>
            <a:gdLst/>
            <a:ahLst/>
            <a:cxnLst/>
            <a:rect l="l" t="t" r="r" b="b"/>
            <a:pathLst>
              <a:path w="54" h="70" extrusionOk="0">
                <a:moveTo>
                  <a:pt x="18" y="70"/>
                </a:moveTo>
                <a:lnTo>
                  <a:pt x="18" y="60"/>
                </a:lnTo>
                <a:lnTo>
                  <a:pt x="18" y="51"/>
                </a:lnTo>
                <a:lnTo>
                  <a:pt x="9" y="51"/>
                </a:lnTo>
                <a:lnTo>
                  <a:pt x="9" y="40"/>
                </a:lnTo>
                <a:lnTo>
                  <a:pt x="0" y="30"/>
                </a:lnTo>
                <a:lnTo>
                  <a:pt x="18" y="10"/>
                </a:lnTo>
                <a:lnTo>
                  <a:pt x="36" y="0"/>
                </a:lnTo>
                <a:lnTo>
                  <a:pt x="45" y="0"/>
                </a:lnTo>
                <a:lnTo>
                  <a:pt x="45" y="10"/>
                </a:lnTo>
                <a:lnTo>
                  <a:pt x="54" y="10"/>
                </a:lnTo>
                <a:lnTo>
                  <a:pt x="54" y="21"/>
                </a:lnTo>
                <a:lnTo>
                  <a:pt x="54" y="30"/>
                </a:lnTo>
                <a:lnTo>
                  <a:pt x="54" y="40"/>
                </a:lnTo>
                <a:lnTo>
                  <a:pt x="54" y="51"/>
                </a:lnTo>
                <a:lnTo>
                  <a:pt x="54" y="60"/>
                </a:lnTo>
                <a:lnTo>
                  <a:pt x="54" y="70"/>
                </a:lnTo>
                <a:lnTo>
                  <a:pt x="45" y="70"/>
                </a:lnTo>
                <a:lnTo>
                  <a:pt x="45" y="60"/>
                </a:lnTo>
                <a:lnTo>
                  <a:pt x="45" y="51"/>
                </a:lnTo>
                <a:lnTo>
                  <a:pt x="36" y="51"/>
                </a:lnTo>
                <a:lnTo>
                  <a:pt x="36" y="40"/>
                </a:lnTo>
                <a:lnTo>
                  <a:pt x="36" y="51"/>
                </a:lnTo>
                <a:lnTo>
                  <a:pt x="27" y="51"/>
                </a:lnTo>
                <a:lnTo>
                  <a:pt x="27" y="60"/>
                </a:lnTo>
                <a:lnTo>
                  <a:pt x="27" y="70"/>
                </a:lnTo>
                <a:lnTo>
                  <a:pt x="18" y="7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20"/>
          <p:cNvSpPr/>
          <p:nvPr/>
        </p:nvSpPr>
        <p:spPr>
          <a:xfrm>
            <a:off x="6242323" y="958534"/>
            <a:ext cx="977900" cy="1378744"/>
          </a:xfrm>
          <a:custGeom>
            <a:avLst/>
            <a:gdLst/>
            <a:ahLst/>
            <a:cxnLst/>
            <a:rect l="l" t="t" r="r" b="b"/>
            <a:pathLst>
              <a:path w="149" h="263" extrusionOk="0">
                <a:moveTo>
                  <a:pt x="93" y="242"/>
                </a:moveTo>
                <a:lnTo>
                  <a:pt x="74" y="252"/>
                </a:lnTo>
                <a:lnTo>
                  <a:pt x="64" y="252"/>
                </a:lnTo>
                <a:lnTo>
                  <a:pt x="55" y="252"/>
                </a:lnTo>
                <a:lnTo>
                  <a:pt x="47" y="252"/>
                </a:lnTo>
                <a:lnTo>
                  <a:pt x="47" y="263"/>
                </a:lnTo>
                <a:lnTo>
                  <a:pt x="37" y="263"/>
                </a:lnTo>
                <a:lnTo>
                  <a:pt x="28" y="263"/>
                </a:lnTo>
                <a:lnTo>
                  <a:pt x="19" y="263"/>
                </a:lnTo>
                <a:lnTo>
                  <a:pt x="19" y="252"/>
                </a:lnTo>
                <a:lnTo>
                  <a:pt x="19" y="242"/>
                </a:lnTo>
                <a:lnTo>
                  <a:pt x="19" y="233"/>
                </a:lnTo>
                <a:lnTo>
                  <a:pt x="19" y="222"/>
                </a:lnTo>
                <a:lnTo>
                  <a:pt x="9" y="213"/>
                </a:lnTo>
                <a:lnTo>
                  <a:pt x="9" y="203"/>
                </a:lnTo>
                <a:lnTo>
                  <a:pt x="9" y="182"/>
                </a:lnTo>
                <a:lnTo>
                  <a:pt x="9" y="161"/>
                </a:lnTo>
                <a:lnTo>
                  <a:pt x="9" y="151"/>
                </a:lnTo>
                <a:lnTo>
                  <a:pt x="0" y="141"/>
                </a:lnTo>
                <a:lnTo>
                  <a:pt x="9" y="131"/>
                </a:lnTo>
                <a:lnTo>
                  <a:pt x="0" y="122"/>
                </a:lnTo>
                <a:lnTo>
                  <a:pt x="9" y="112"/>
                </a:lnTo>
                <a:lnTo>
                  <a:pt x="9" y="91"/>
                </a:lnTo>
                <a:lnTo>
                  <a:pt x="9" y="81"/>
                </a:lnTo>
                <a:lnTo>
                  <a:pt x="9" y="60"/>
                </a:lnTo>
                <a:lnTo>
                  <a:pt x="0" y="50"/>
                </a:lnTo>
                <a:lnTo>
                  <a:pt x="0" y="40"/>
                </a:lnTo>
                <a:lnTo>
                  <a:pt x="0" y="30"/>
                </a:lnTo>
                <a:lnTo>
                  <a:pt x="0" y="21"/>
                </a:lnTo>
                <a:lnTo>
                  <a:pt x="0" y="10"/>
                </a:lnTo>
                <a:lnTo>
                  <a:pt x="9" y="10"/>
                </a:lnTo>
                <a:lnTo>
                  <a:pt x="19" y="10"/>
                </a:lnTo>
                <a:lnTo>
                  <a:pt x="37" y="0"/>
                </a:lnTo>
                <a:lnTo>
                  <a:pt x="47" y="0"/>
                </a:lnTo>
                <a:lnTo>
                  <a:pt x="64" y="10"/>
                </a:lnTo>
                <a:lnTo>
                  <a:pt x="84" y="21"/>
                </a:lnTo>
                <a:lnTo>
                  <a:pt x="93" y="30"/>
                </a:lnTo>
                <a:lnTo>
                  <a:pt x="93" y="40"/>
                </a:lnTo>
                <a:lnTo>
                  <a:pt x="103" y="50"/>
                </a:lnTo>
                <a:lnTo>
                  <a:pt x="112" y="50"/>
                </a:lnTo>
                <a:lnTo>
                  <a:pt x="112" y="60"/>
                </a:lnTo>
                <a:lnTo>
                  <a:pt x="121" y="60"/>
                </a:lnTo>
                <a:lnTo>
                  <a:pt x="130" y="60"/>
                </a:lnTo>
                <a:lnTo>
                  <a:pt x="130" y="70"/>
                </a:lnTo>
                <a:lnTo>
                  <a:pt x="140" y="70"/>
                </a:lnTo>
                <a:lnTo>
                  <a:pt x="130" y="81"/>
                </a:lnTo>
                <a:lnTo>
                  <a:pt x="140" y="81"/>
                </a:lnTo>
                <a:lnTo>
                  <a:pt x="140" y="91"/>
                </a:lnTo>
                <a:lnTo>
                  <a:pt x="140" y="101"/>
                </a:lnTo>
                <a:lnTo>
                  <a:pt x="130" y="112"/>
                </a:lnTo>
                <a:lnTo>
                  <a:pt x="130" y="122"/>
                </a:lnTo>
                <a:lnTo>
                  <a:pt x="130" y="131"/>
                </a:lnTo>
                <a:lnTo>
                  <a:pt x="140" y="131"/>
                </a:lnTo>
                <a:lnTo>
                  <a:pt x="140" y="141"/>
                </a:lnTo>
                <a:lnTo>
                  <a:pt x="149" y="141"/>
                </a:lnTo>
                <a:lnTo>
                  <a:pt x="149" y="151"/>
                </a:lnTo>
                <a:lnTo>
                  <a:pt x="149" y="161"/>
                </a:lnTo>
                <a:lnTo>
                  <a:pt x="149" y="172"/>
                </a:lnTo>
                <a:lnTo>
                  <a:pt x="149" y="182"/>
                </a:lnTo>
                <a:lnTo>
                  <a:pt x="149" y="192"/>
                </a:lnTo>
                <a:lnTo>
                  <a:pt x="149" y="203"/>
                </a:lnTo>
                <a:lnTo>
                  <a:pt x="149" y="213"/>
                </a:lnTo>
                <a:lnTo>
                  <a:pt x="149" y="222"/>
                </a:lnTo>
                <a:lnTo>
                  <a:pt x="140" y="222"/>
                </a:lnTo>
                <a:lnTo>
                  <a:pt x="140" y="213"/>
                </a:lnTo>
                <a:lnTo>
                  <a:pt x="130" y="213"/>
                </a:lnTo>
                <a:lnTo>
                  <a:pt x="112" y="222"/>
                </a:lnTo>
                <a:lnTo>
                  <a:pt x="93" y="242"/>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20"/>
          <p:cNvSpPr/>
          <p:nvPr/>
        </p:nvSpPr>
        <p:spPr>
          <a:xfrm>
            <a:off x="4186238" y="1276350"/>
            <a:ext cx="1331912" cy="582216"/>
          </a:xfrm>
          <a:custGeom>
            <a:avLst/>
            <a:gdLst/>
            <a:ahLst/>
            <a:cxnLst/>
            <a:rect l="l" t="t" r="r" b="b"/>
            <a:pathLst>
              <a:path w="203" h="111" extrusionOk="0">
                <a:moveTo>
                  <a:pt x="65" y="100"/>
                </a:moveTo>
                <a:lnTo>
                  <a:pt x="56" y="100"/>
                </a:lnTo>
                <a:lnTo>
                  <a:pt x="46" y="111"/>
                </a:lnTo>
                <a:lnTo>
                  <a:pt x="37" y="111"/>
                </a:lnTo>
                <a:lnTo>
                  <a:pt x="28" y="111"/>
                </a:lnTo>
                <a:lnTo>
                  <a:pt x="18" y="111"/>
                </a:lnTo>
                <a:lnTo>
                  <a:pt x="18" y="100"/>
                </a:lnTo>
                <a:lnTo>
                  <a:pt x="18" y="90"/>
                </a:lnTo>
                <a:lnTo>
                  <a:pt x="9" y="90"/>
                </a:lnTo>
                <a:lnTo>
                  <a:pt x="9" y="81"/>
                </a:lnTo>
                <a:lnTo>
                  <a:pt x="0" y="70"/>
                </a:lnTo>
                <a:lnTo>
                  <a:pt x="37" y="50"/>
                </a:lnTo>
                <a:lnTo>
                  <a:pt x="83" y="30"/>
                </a:lnTo>
                <a:lnTo>
                  <a:pt x="111" y="21"/>
                </a:lnTo>
                <a:lnTo>
                  <a:pt x="121" y="10"/>
                </a:lnTo>
                <a:lnTo>
                  <a:pt x="130" y="10"/>
                </a:lnTo>
                <a:lnTo>
                  <a:pt x="139" y="10"/>
                </a:lnTo>
                <a:lnTo>
                  <a:pt x="148" y="10"/>
                </a:lnTo>
                <a:lnTo>
                  <a:pt x="157" y="0"/>
                </a:lnTo>
                <a:lnTo>
                  <a:pt x="167" y="21"/>
                </a:lnTo>
                <a:lnTo>
                  <a:pt x="185" y="30"/>
                </a:lnTo>
                <a:lnTo>
                  <a:pt x="194" y="40"/>
                </a:lnTo>
                <a:lnTo>
                  <a:pt x="203" y="61"/>
                </a:lnTo>
                <a:lnTo>
                  <a:pt x="175" y="61"/>
                </a:lnTo>
                <a:lnTo>
                  <a:pt x="167" y="70"/>
                </a:lnTo>
                <a:lnTo>
                  <a:pt x="157" y="70"/>
                </a:lnTo>
                <a:lnTo>
                  <a:pt x="148" y="81"/>
                </a:lnTo>
                <a:lnTo>
                  <a:pt x="139" y="81"/>
                </a:lnTo>
                <a:lnTo>
                  <a:pt x="130" y="90"/>
                </a:lnTo>
                <a:lnTo>
                  <a:pt x="121" y="90"/>
                </a:lnTo>
                <a:lnTo>
                  <a:pt x="111" y="100"/>
                </a:lnTo>
                <a:lnTo>
                  <a:pt x="102" y="100"/>
                </a:lnTo>
                <a:lnTo>
                  <a:pt x="93" y="100"/>
                </a:lnTo>
                <a:lnTo>
                  <a:pt x="83" y="90"/>
                </a:lnTo>
                <a:lnTo>
                  <a:pt x="73" y="100"/>
                </a:lnTo>
                <a:lnTo>
                  <a:pt x="65" y="10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0"/>
          <p:cNvSpPr/>
          <p:nvPr/>
        </p:nvSpPr>
        <p:spPr>
          <a:xfrm>
            <a:off x="4035425" y="2159794"/>
            <a:ext cx="1376363" cy="527447"/>
          </a:xfrm>
          <a:custGeom>
            <a:avLst/>
            <a:gdLst/>
            <a:ahLst/>
            <a:cxnLst/>
            <a:rect l="l" t="t" r="r" b="b"/>
            <a:pathLst>
              <a:path w="204" h="91" extrusionOk="0">
                <a:moveTo>
                  <a:pt x="167" y="0"/>
                </a:moveTo>
                <a:lnTo>
                  <a:pt x="130" y="19"/>
                </a:lnTo>
                <a:lnTo>
                  <a:pt x="112" y="10"/>
                </a:lnTo>
                <a:lnTo>
                  <a:pt x="102" y="30"/>
                </a:lnTo>
                <a:lnTo>
                  <a:pt x="55" y="60"/>
                </a:lnTo>
                <a:lnTo>
                  <a:pt x="0" y="80"/>
                </a:lnTo>
                <a:lnTo>
                  <a:pt x="18" y="80"/>
                </a:lnTo>
                <a:lnTo>
                  <a:pt x="28" y="80"/>
                </a:lnTo>
                <a:lnTo>
                  <a:pt x="37" y="80"/>
                </a:lnTo>
                <a:lnTo>
                  <a:pt x="47" y="80"/>
                </a:lnTo>
                <a:lnTo>
                  <a:pt x="55" y="80"/>
                </a:lnTo>
                <a:lnTo>
                  <a:pt x="74" y="80"/>
                </a:lnTo>
                <a:lnTo>
                  <a:pt x="83" y="91"/>
                </a:lnTo>
                <a:lnTo>
                  <a:pt x="102" y="91"/>
                </a:lnTo>
                <a:lnTo>
                  <a:pt x="112" y="91"/>
                </a:lnTo>
                <a:lnTo>
                  <a:pt x="121" y="91"/>
                </a:lnTo>
                <a:lnTo>
                  <a:pt x="130" y="91"/>
                </a:lnTo>
                <a:lnTo>
                  <a:pt x="130" y="80"/>
                </a:lnTo>
                <a:lnTo>
                  <a:pt x="140" y="80"/>
                </a:lnTo>
                <a:lnTo>
                  <a:pt x="167" y="70"/>
                </a:lnTo>
                <a:lnTo>
                  <a:pt x="167" y="60"/>
                </a:lnTo>
                <a:lnTo>
                  <a:pt x="186" y="49"/>
                </a:lnTo>
                <a:lnTo>
                  <a:pt x="204" y="30"/>
                </a:lnTo>
                <a:lnTo>
                  <a:pt x="194" y="19"/>
                </a:lnTo>
                <a:lnTo>
                  <a:pt x="186" y="19"/>
                </a:lnTo>
                <a:lnTo>
                  <a:pt x="177" y="10"/>
                </a:lnTo>
                <a:lnTo>
                  <a:pt x="167" y="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20"/>
          <p:cNvSpPr/>
          <p:nvPr/>
        </p:nvSpPr>
        <p:spPr>
          <a:xfrm>
            <a:off x="3943350" y="1769269"/>
            <a:ext cx="1252538" cy="917972"/>
          </a:xfrm>
          <a:custGeom>
            <a:avLst/>
            <a:gdLst/>
            <a:ahLst/>
            <a:cxnLst/>
            <a:rect l="l" t="t" r="r" b="b"/>
            <a:pathLst>
              <a:path w="178" h="152" extrusionOk="0">
                <a:moveTo>
                  <a:pt x="178" y="72"/>
                </a:moveTo>
                <a:lnTo>
                  <a:pt x="168" y="61"/>
                </a:lnTo>
                <a:lnTo>
                  <a:pt x="159" y="51"/>
                </a:lnTo>
                <a:lnTo>
                  <a:pt x="150" y="51"/>
                </a:lnTo>
                <a:lnTo>
                  <a:pt x="140" y="51"/>
                </a:lnTo>
                <a:lnTo>
                  <a:pt x="131" y="51"/>
                </a:lnTo>
                <a:lnTo>
                  <a:pt x="112" y="41"/>
                </a:lnTo>
                <a:lnTo>
                  <a:pt x="112" y="30"/>
                </a:lnTo>
                <a:lnTo>
                  <a:pt x="102" y="20"/>
                </a:lnTo>
                <a:lnTo>
                  <a:pt x="94" y="0"/>
                </a:lnTo>
                <a:lnTo>
                  <a:pt x="85" y="0"/>
                </a:lnTo>
                <a:lnTo>
                  <a:pt x="75" y="0"/>
                </a:lnTo>
                <a:lnTo>
                  <a:pt x="75" y="11"/>
                </a:lnTo>
                <a:lnTo>
                  <a:pt x="66" y="11"/>
                </a:lnTo>
                <a:lnTo>
                  <a:pt x="57" y="11"/>
                </a:lnTo>
                <a:lnTo>
                  <a:pt x="46" y="11"/>
                </a:lnTo>
                <a:lnTo>
                  <a:pt x="37" y="30"/>
                </a:lnTo>
                <a:lnTo>
                  <a:pt x="18" y="51"/>
                </a:lnTo>
                <a:lnTo>
                  <a:pt x="9" y="72"/>
                </a:lnTo>
                <a:lnTo>
                  <a:pt x="0" y="81"/>
                </a:lnTo>
                <a:lnTo>
                  <a:pt x="0" y="91"/>
                </a:lnTo>
                <a:lnTo>
                  <a:pt x="0" y="102"/>
                </a:lnTo>
                <a:lnTo>
                  <a:pt x="0" y="121"/>
                </a:lnTo>
                <a:lnTo>
                  <a:pt x="9" y="142"/>
                </a:lnTo>
                <a:lnTo>
                  <a:pt x="9" y="152"/>
                </a:lnTo>
                <a:lnTo>
                  <a:pt x="66" y="132"/>
                </a:lnTo>
                <a:lnTo>
                  <a:pt x="112" y="102"/>
                </a:lnTo>
                <a:lnTo>
                  <a:pt x="122" y="81"/>
                </a:lnTo>
                <a:lnTo>
                  <a:pt x="140" y="91"/>
                </a:lnTo>
                <a:lnTo>
                  <a:pt x="178" y="72"/>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20"/>
          <p:cNvSpPr/>
          <p:nvPr/>
        </p:nvSpPr>
        <p:spPr>
          <a:xfrm>
            <a:off x="5772150" y="2146697"/>
            <a:ext cx="1184275" cy="695325"/>
          </a:xfrm>
          <a:custGeom>
            <a:avLst/>
            <a:gdLst/>
            <a:ahLst/>
            <a:cxnLst/>
            <a:rect l="l" t="t" r="r" b="b"/>
            <a:pathLst>
              <a:path w="176" h="102" extrusionOk="0">
                <a:moveTo>
                  <a:pt x="149" y="71"/>
                </a:moveTo>
                <a:lnTo>
                  <a:pt x="140" y="71"/>
                </a:lnTo>
                <a:lnTo>
                  <a:pt x="129" y="71"/>
                </a:lnTo>
                <a:lnTo>
                  <a:pt x="121" y="71"/>
                </a:lnTo>
                <a:lnTo>
                  <a:pt x="112" y="71"/>
                </a:lnTo>
                <a:lnTo>
                  <a:pt x="102" y="71"/>
                </a:lnTo>
                <a:lnTo>
                  <a:pt x="93" y="81"/>
                </a:lnTo>
                <a:lnTo>
                  <a:pt x="84" y="92"/>
                </a:lnTo>
                <a:lnTo>
                  <a:pt x="73" y="92"/>
                </a:lnTo>
                <a:lnTo>
                  <a:pt x="64" y="92"/>
                </a:lnTo>
                <a:lnTo>
                  <a:pt x="64" y="102"/>
                </a:lnTo>
                <a:lnTo>
                  <a:pt x="64" y="92"/>
                </a:lnTo>
                <a:lnTo>
                  <a:pt x="55" y="92"/>
                </a:lnTo>
                <a:lnTo>
                  <a:pt x="46" y="92"/>
                </a:lnTo>
                <a:lnTo>
                  <a:pt x="46" y="81"/>
                </a:lnTo>
                <a:lnTo>
                  <a:pt x="37" y="81"/>
                </a:lnTo>
                <a:lnTo>
                  <a:pt x="27" y="71"/>
                </a:lnTo>
                <a:lnTo>
                  <a:pt x="19" y="71"/>
                </a:lnTo>
                <a:lnTo>
                  <a:pt x="19" y="61"/>
                </a:lnTo>
                <a:lnTo>
                  <a:pt x="9" y="61"/>
                </a:lnTo>
                <a:lnTo>
                  <a:pt x="0" y="61"/>
                </a:lnTo>
                <a:lnTo>
                  <a:pt x="0" y="51"/>
                </a:lnTo>
                <a:lnTo>
                  <a:pt x="0" y="40"/>
                </a:lnTo>
                <a:lnTo>
                  <a:pt x="9" y="40"/>
                </a:lnTo>
                <a:lnTo>
                  <a:pt x="9" y="31"/>
                </a:lnTo>
                <a:lnTo>
                  <a:pt x="9" y="21"/>
                </a:lnTo>
                <a:lnTo>
                  <a:pt x="19" y="21"/>
                </a:lnTo>
                <a:lnTo>
                  <a:pt x="19" y="10"/>
                </a:lnTo>
                <a:lnTo>
                  <a:pt x="27" y="10"/>
                </a:lnTo>
                <a:lnTo>
                  <a:pt x="37" y="21"/>
                </a:lnTo>
                <a:lnTo>
                  <a:pt x="46" y="21"/>
                </a:lnTo>
                <a:lnTo>
                  <a:pt x="55" y="21"/>
                </a:lnTo>
                <a:lnTo>
                  <a:pt x="64" y="21"/>
                </a:lnTo>
                <a:lnTo>
                  <a:pt x="73" y="21"/>
                </a:lnTo>
                <a:lnTo>
                  <a:pt x="84" y="21"/>
                </a:lnTo>
                <a:lnTo>
                  <a:pt x="93" y="21"/>
                </a:lnTo>
                <a:lnTo>
                  <a:pt x="102" y="21"/>
                </a:lnTo>
                <a:lnTo>
                  <a:pt x="112" y="21"/>
                </a:lnTo>
                <a:lnTo>
                  <a:pt x="112" y="10"/>
                </a:lnTo>
                <a:lnTo>
                  <a:pt x="121" y="10"/>
                </a:lnTo>
                <a:lnTo>
                  <a:pt x="129" y="10"/>
                </a:lnTo>
                <a:lnTo>
                  <a:pt x="140" y="10"/>
                </a:lnTo>
                <a:lnTo>
                  <a:pt x="157" y="0"/>
                </a:lnTo>
                <a:lnTo>
                  <a:pt x="166" y="10"/>
                </a:lnTo>
                <a:lnTo>
                  <a:pt x="166" y="21"/>
                </a:lnTo>
                <a:lnTo>
                  <a:pt x="176" y="21"/>
                </a:lnTo>
                <a:lnTo>
                  <a:pt x="176" y="31"/>
                </a:lnTo>
                <a:lnTo>
                  <a:pt x="176" y="40"/>
                </a:lnTo>
                <a:lnTo>
                  <a:pt x="176" y="51"/>
                </a:lnTo>
                <a:lnTo>
                  <a:pt x="166" y="51"/>
                </a:lnTo>
                <a:lnTo>
                  <a:pt x="157" y="51"/>
                </a:lnTo>
                <a:lnTo>
                  <a:pt x="157" y="61"/>
                </a:lnTo>
                <a:lnTo>
                  <a:pt x="149" y="61"/>
                </a:lnTo>
                <a:lnTo>
                  <a:pt x="149" y="7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20"/>
          <p:cNvSpPr/>
          <p:nvPr/>
        </p:nvSpPr>
        <p:spPr>
          <a:xfrm>
            <a:off x="4764088" y="2308622"/>
            <a:ext cx="777875" cy="688181"/>
          </a:xfrm>
          <a:custGeom>
            <a:avLst/>
            <a:gdLst/>
            <a:ahLst/>
            <a:cxnLst/>
            <a:rect l="l" t="t" r="r" b="b"/>
            <a:pathLst>
              <a:path w="112" h="121" extrusionOk="0">
                <a:moveTo>
                  <a:pt x="28" y="121"/>
                </a:moveTo>
                <a:lnTo>
                  <a:pt x="18" y="110"/>
                </a:lnTo>
                <a:lnTo>
                  <a:pt x="18" y="100"/>
                </a:lnTo>
                <a:lnTo>
                  <a:pt x="18" y="90"/>
                </a:lnTo>
                <a:lnTo>
                  <a:pt x="9" y="80"/>
                </a:lnTo>
                <a:lnTo>
                  <a:pt x="9" y="70"/>
                </a:lnTo>
                <a:lnTo>
                  <a:pt x="0" y="60"/>
                </a:lnTo>
                <a:lnTo>
                  <a:pt x="9" y="60"/>
                </a:lnTo>
                <a:lnTo>
                  <a:pt x="18" y="60"/>
                </a:lnTo>
                <a:lnTo>
                  <a:pt x="18" y="49"/>
                </a:lnTo>
                <a:lnTo>
                  <a:pt x="28" y="49"/>
                </a:lnTo>
                <a:lnTo>
                  <a:pt x="37" y="49"/>
                </a:lnTo>
                <a:lnTo>
                  <a:pt x="46" y="39"/>
                </a:lnTo>
                <a:lnTo>
                  <a:pt x="56" y="39"/>
                </a:lnTo>
                <a:lnTo>
                  <a:pt x="56" y="30"/>
                </a:lnTo>
                <a:lnTo>
                  <a:pt x="65" y="19"/>
                </a:lnTo>
                <a:lnTo>
                  <a:pt x="75" y="19"/>
                </a:lnTo>
                <a:lnTo>
                  <a:pt x="94" y="0"/>
                </a:lnTo>
                <a:lnTo>
                  <a:pt x="103" y="10"/>
                </a:lnTo>
                <a:lnTo>
                  <a:pt x="112" y="19"/>
                </a:lnTo>
                <a:lnTo>
                  <a:pt x="112" y="39"/>
                </a:lnTo>
                <a:lnTo>
                  <a:pt x="112" y="49"/>
                </a:lnTo>
                <a:lnTo>
                  <a:pt x="112" y="60"/>
                </a:lnTo>
                <a:lnTo>
                  <a:pt x="112" y="70"/>
                </a:lnTo>
                <a:lnTo>
                  <a:pt x="103" y="70"/>
                </a:lnTo>
                <a:lnTo>
                  <a:pt x="103" y="80"/>
                </a:lnTo>
                <a:lnTo>
                  <a:pt x="103" y="90"/>
                </a:lnTo>
                <a:lnTo>
                  <a:pt x="94" y="90"/>
                </a:lnTo>
                <a:lnTo>
                  <a:pt x="85" y="90"/>
                </a:lnTo>
                <a:lnTo>
                  <a:pt x="75" y="90"/>
                </a:lnTo>
                <a:lnTo>
                  <a:pt x="65" y="90"/>
                </a:lnTo>
                <a:lnTo>
                  <a:pt x="65" y="100"/>
                </a:lnTo>
                <a:lnTo>
                  <a:pt x="56" y="100"/>
                </a:lnTo>
                <a:lnTo>
                  <a:pt x="46" y="110"/>
                </a:lnTo>
                <a:lnTo>
                  <a:pt x="37" y="110"/>
                </a:lnTo>
                <a:lnTo>
                  <a:pt x="28" y="12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0"/>
          <p:cNvSpPr/>
          <p:nvPr/>
        </p:nvSpPr>
        <p:spPr>
          <a:xfrm>
            <a:off x="3322638" y="3389710"/>
            <a:ext cx="787400" cy="744140"/>
          </a:xfrm>
          <a:custGeom>
            <a:avLst/>
            <a:gdLst/>
            <a:ahLst/>
            <a:cxnLst/>
            <a:rect l="l" t="t" r="r" b="b"/>
            <a:pathLst>
              <a:path w="120" h="142" extrusionOk="0">
                <a:moveTo>
                  <a:pt x="102" y="142"/>
                </a:moveTo>
                <a:lnTo>
                  <a:pt x="93" y="142"/>
                </a:lnTo>
                <a:lnTo>
                  <a:pt x="93" y="132"/>
                </a:lnTo>
                <a:lnTo>
                  <a:pt x="93" y="121"/>
                </a:lnTo>
                <a:lnTo>
                  <a:pt x="83" y="121"/>
                </a:lnTo>
                <a:lnTo>
                  <a:pt x="74" y="121"/>
                </a:lnTo>
                <a:lnTo>
                  <a:pt x="64" y="121"/>
                </a:lnTo>
                <a:lnTo>
                  <a:pt x="54" y="121"/>
                </a:lnTo>
                <a:lnTo>
                  <a:pt x="54" y="111"/>
                </a:lnTo>
                <a:lnTo>
                  <a:pt x="46" y="111"/>
                </a:lnTo>
                <a:lnTo>
                  <a:pt x="36" y="111"/>
                </a:lnTo>
                <a:lnTo>
                  <a:pt x="26" y="111"/>
                </a:lnTo>
                <a:lnTo>
                  <a:pt x="18" y="100"/>
                </a:lnTo>
                <a:lnTo>
                  <a:pt x="18" y="91"/>
                </a:lnTo>
                <a:lnTo>
                  <a:pt x="9" y="81"/>
                </a:lnTo>
                <a:lnTo>
                  <a:pt x="9" y="72"/>
                </a:lnTo>
                <a:lnTo>
                  <a:pt x="9" y="51"/>
                </a:lnTo>
                <a:lnTo>
                  <a:pt x="0" y="19"/>
                </a:lnTo>
                <a:lnTo>
                  <a:pt x="9" y="10"/>
                </a:lnTo>
                <a:lnTo>
                  <a:pt x="18" y="0"/>
                </a:lnTo>
                <a:lnTo>
                  <a:pt x="46" y="19"/>
                </a:lnTo>
                <a:lnTo>
                  <a:pt x="64" y="41"/>
                </a:lnTo>
                <a:lnTo>
                  <a:pt x="83" y="72"/>
                </a:lnTo>
                <a:lnTo>
                  <a:pt x="102" y="91"/>
                </a:lnTo>
                <a:lnTo>
                  <a:pt x="111" y="100"/>
                </a:lnTo>
                <a:lnTo>
                  <a:pt x="120" y="100"/>
                </a:lnTo>
                <a:lnTo>
                  <a:pt x="111" y="121"/>
                </a:lnTo>
                <a:lnTo>
                  <a:pt x="111" y="132"/>
                </a:lnTo>
                <a:lnTo>
                  <a:pt x="102" y="132"/>
                </a:lnTo>
                <a:lnTo>
                  <a:pt x="102" y="142"/>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20"/>
          <p:cNvSpPr/>
          <p:nvPr/>
        </p:nvSpPr>
        <p:spPr>
          <a:xfrm>
            <a:off x="3432175" y="3133725"/>
            <a:ext cx="852488" cy="802481"/>
          </a:xfrm>
          <a:custGeom>
            <a:avLst/>
            <a:gdLst/>
            <a:ahLst/>
            <a:cxnLst/>
            <a:rect l="l" t="t" r="r" b="b"/>
            <a:pathLst>
              <a:path w="130" h="153" extrusionOk="0">
                <a:moveTo>
                  <a:pt x="102" y="153"/>
                </a:moveTo>
                <a:lnTo>
                  <a:pt x="93" y="153"/>
                </a:lnTo>
                <a:lnTo>
                  <a:pt x="84" y="142"/>
                </a:lnTo>
                <a:lnTo>
                  <a:pt x="65" y="123"/>
                </a:lnTo>
                <a:lnTo>
                  <a:pt x="47" y="92"/>
                </a:lnTo>
                <a:lnTo>
                  <a:pt x="28" y="71"/>
                </a:lnTo>
                <a:lnTo>
                  <a:pt x="0" y="51"/>
                </a:lnTo>
                <a:lnTo>
                  <a:pt x="9" y="51"/>
                </a:lnTo>
                <a:lnTo>
                  <a:pt x="9" y="41"/>
                </a:lnTo>
                <a:lnTo>
                  <a:pt x="9" y="31"/>
                </a:lnTo>
                <a:lnTo>
                  <a:pt x="19" y="20"/>
                </a:lnTo>
                <a:lnTo>
                  <a:pt x="19" y="10"/>
                </a:lnTo>
                <a:lnTo>
                  <a:pt x="28" y="10"/>
                </a:lnTo>
                <a:lnTo>
                  <a:pt x="37" y="10"/>
                </a:lnTo>
                <a:lnTo>
                  <a:pt x="37" y="0"/>
                </a:lnTo>
                <a:lnTo>
                  <a:pt x="37" y="10"/>
                </a:lnTo>
                <a:lnTo>
                  <a:pt x="47" y="10"/>
                </a:lnTo>
                <a:lnTo>
                  <a:pt x="56" y="20"/>
                </a:lnTo>
                <a:lnTo>
                  <a:pt x="56" y="31"/>
                </a:lnTo>
                <a:lnTo>
                  <a:pt x="65" y="31"/>
                </a:lnTo>
                <a:lnTo>
                  <a:pt x="65" y="41"/>
                </a:lnTo>
                <a:lnTo>
                  <a:pt x="65" y="51"/>
                </a:lnTo>
                <a:lnTo>
                  <a:pt x="65" y="62"/>
                </a:lnTo>
                <a:lnTo>
                  <a:pt x="65" y="71"/>
                </a:lnTo>
                <a:lnTo>
                  <a:pt x="75" y="81"/>
                </a:lnTo>
                <a:lnTo>
                  <a:pt x="75" y="92"/>
                </a:lnTo>
                <a:lnTo>
                  <a:pt x="84" y="92"/>
                </a:lnTo>
                <a:lnTo>
                  <a:pt x="84" y="101"/>
                </a:lnTo>
                <a:lnTo>
                  <a:pt x="93" y="101"/>
                </a:lnTo>
                <a:lnTo>
                  <a:pt x="112" y="101"/>
                </a:lnTo>
                <a:lnTo>
                  <a:pt x="121" y="101"/>
                </a:lnTo>
                <a:lnTo>
                  <a:pt x="130" y="101"/>
                </a:lnTo>
                <a:lnTo>
                  <a:pt x="112" y="123"/>
                </a:lnTo>
                <a:lnTo>
                  <a:pt x="112" y="142"/>
                </a:lnTo>
                <a:lnTo>
                  <a:pt x="102" y="153"/>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20"/>
          <p:cNvSpPr/>
          <p:nvPr/>
        </p:nvSpPr>
        <p:spPr>
          <a:xfrm>
            <a:off x="3683171" y="2663766"/>
            <a:ext cx="1522412" cy="1058466"/>
          </a:xfrm>
          <a:custGeom>
            <a:avLst/>
            <a:gdLst/>
            <a:ahLst/>
            <a:cxnLst/>
            <a:rect l="l" t="t" r="r" b="b"/>
            <a:pathLst>
              <a:path w="232" h="202" extrusionOk="0">
                <a:moveTo>
                  <a:pt x="213" y="182"/>
                </a:moveTo>
                <a:lnTo>
                  <a:pt x="204" y="192"/>
                </a:lnTo>
                <a:lnTo>
                  <a:pt x="195" y="192"/>
                </a:lnTo>
                <a:lnTo>
                  <a:pt x="195" y="202"/>
                </a:lnTo>
                <a:lnTo>
                  <a:pt x="185" y="202"/>
                </a:lnTo>
                <a:lnTo>
                  <a:pt x="176" y="202"/>
                </a:lnTo>
                <a:lnTo>
                  <a:pt x="167" y="202"/>
                </a:lnTo>
                <a:lnTo>
                  <a:pt x="157" y="202"/>
                </a:lnTo>
                <a:lnTo>
                  <a:pt x="148" y="202"/>
                </a:lnTo>
                <a:lnTo>
                  <a:pt x="139" y="202"/>
                </a:lnTo>
                <a:lnTo>
                  <a:pt x="130" y="202"/>
                </a:lnTo>
                <a:lnTo>
                  <a:pt x="120" y="202"/>
                </a:lnTo>
                <a:lnTo>
                  <a:pt x="112" y="192"/>
                </a:lnTo>
                <a:lnTo>
                  <a:pt x="102" y="192"/>
                </a:lnTo>
                <a:lnTo>
                  <a:pt x="93" y="192"/>
                </a:lnTo>
                <a:lnTo>
                  <a:pt x="84" y="192"/>
                </a:lnTo>
                <a:lnTo>
                  <a:pt x="75" y="192"/>
                </a:lnTo>
                <a:lnTo>
                  <a:pt x="56" y="192"/>
                </a:lnTo>
                <a:lnTo>
                  <a:pt x="47" y="192"/>
                </a:lnTo>
                <a:lnTo>
                  <a:pt x="47" y="182"/>
                </a:lnTo>
                <a:lnTo>
                  <a:pt x="38" y="182"/>
                </a:lnTo>
                <a:lnTo>
                  <a:pt x="38" y="171"/>
                </a:lnTo>
                <a:lnTo>
                  <a:pt x="27" y="161"/>
                </a:lnTo>
                <a:lnTo>
                  <a:pt x="27" y="152"/>
                </a:lnTo>
                <a:lnTo>
                  <a:pt x="27" y="141"/>
                </a:lnTo>
                <a:lnTo>
                  <a:pt x="27" y="131"/>
                </a:lnTo>
                <a:lnTo>
                  <a:pt x="27" y="122"/>
                </a:lnTo>
                <a:lnTo>
                  <a:pt x="19" y="122"/>
                </a:lnTo>
                <a:lnTo>
                  <a:pt x="19" y="111"/>
                </a:lnTo>
                <a:lnTo>
                  <a:pt x="10" y="101"/>
                </a:lnTo>
                <a:lnTo>
                  <a:pt x="0" y="101"/>
                </a:lnTo>
                <a:lnTo>
                  <a:pt x="0" y="91"/>
                </a:lnTo>
                <a:lnTo>
                  <a:pt x="10" y="91"/>
                </a:lnTo>
                <a:lnTo>
                  <a:pt x="19" y="101"/>
                </a:lnTo>
                <a:lnTo>
                  <a:pt x="27" y="101"/>
                </a:lnTo>
                <a:lnTo>
                  <a:pt x="27" y="91"/>
                </a:lnTo>
                <a:lnTo>
                  <a:pt x="38" y="91"/>
                </a:lnTo>
                <a:lnTo>
                  <a:pt x="47" y="91"/>
                </a:lnTo>
                <a:lnTo>
                  <a:pt x="56" y="91"/>
                </a:lnTo>
                <a:lnTo>
                  <a:pt x="56" y="80"/>
                </a:lnTo>
                <a:lnTo>
                  <a:pt x="65" y="80"/>
                </a:lnTo>
                <a:lnTo>
                  <a:pt x="75" y="80"/>
                </a:lnTo>
                <a:lnTo>
                  <a:pt x="75" y="71"/>
                </a:lnTo>
                <a:lnTo>
                  <a:pt x="93" y="71"/>
                </a:lnTo>
                <a:lnTo>
                  <a:pt x="102" y="71"/>
                </a:lnTo>
                <a:lnTo>
                  <a:pt x="112" y="71"/>
                </a:lnTo>
                <a:lnTo>
                  <a:pt x="120" y="71"/>
                </a:lnTo>
                <a:lnTo>
                  <a:pt x="130" y="80"/>
                </a:lnTo>
                <a:lnTo>
                  <a:pt x="139" y="71"/>
                </a:lnTo>
                <a:lnTo>
                  <a:pt x="148" y="60"/>
                </a:lnTo>
                <a:lnTo>
                  <a:pt x="148" y="40"/>
                </a:lnTo>
                <a:lnTo>
                  <a:pt x="157" y="30"/>
                </a:lnTo>
                <a:lnTo>
                  <a:pt x="157" y="20"/>
                </a:lnTo>
                <a:lnTo>
                  <a:pt x="167" y="0"/>
                </a:lnTo>
                <a:lnTo>
                  <a:pt x="176" y="10"/>
                </a:lnTo>
                <a:lnTo>
                  <a:pt x="176" y="20"/>
                </a:lnTo>
                <a:lnTo>
                  <a:pt x="185" y="30"/>
                </a:lnTo>
                <a:lnTo>
                  <a:pt x="185" y="40"/>
                </a:lnTo>
                <a:lnTo>
                  <a:pt x="185" y="49"/>
                </a:lnTo>
                <a:lnTo>
                  <a:pt x="195" y="60"/>
                </a:lnTo>
                <a:lnTo>
                  <a:pt x="195" y="80"/>
                </a:lnTo>
                <a:lnTo>
                  <a:pt x="204" y="80"/>
                </a:lnTo>
                <a:lnTo>
                  <a:pt x="204" y="91"/>
                </a:lnTo>
                <a:lnTo>
                  <a:pt x="213" y="91"/>
                </a:lnTo>
                <a:lnTo>
                  <a:pt x="213" y="101"/>
                </a:lnTo>
                <a:lnTo>
                  <a:pt x="223" y="101"/>
                </a:lnTo>
                <a:lnTo>
                  <a:pt x="223" y="111"/>
                </a:lnTo>
                <a:lnTo>
                  <a:pt x="232" y="111"/>
                </a:lnTo>
                <a:lnTo>
                  <a:pt x="232" y="122"/>
                </a:lnTo>
                <a:lnTo>
                  <a:pt x="223" y="131"/>
                </a:lnTo>
                <a:lnTo>
                  <a:pt x="223" y="141"/>
                </a:lnTo>
                <a:lnTo>
                  <a:pt x="223" y="152"/>
                </a:lnTo>
                <a:lnTo>
                  <a:pt x="213" y="171"/>
                </a:lnTo>
                <a:lnTo>
                  <a:pt x="213" y="182"/>
                </a:lnTo>
                <a:close/>
              </a:path>
            </a:pathLst>
          </a:custGeom>
          <a:solidFill>
            <a:srgbClr val="FF979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20"/>
          <p:cNvSpPr/>
          <p:nvPr/>
        </p:nvSpPr>
        <p:spPr>
          <a:xfrm>
            <a:off x="4941888" y="2814638"/>
            <a:ext cx="469900" cy="466725"/>
          </a:xfrm>
          <a:custGeom>
            <a:avLst/>
            <a:gdLst/>
            <a:ahLst/>
            <a:cxnLst/>
            <a:rect l="l" t="t" r="r" b="b"/>
            <a:pathLst>
              <a:path w="73" h="81" extrusionOk="0">
                <a:moveTo>
                  <a:pt x="37" y="81"/>
                </a:moveTo>
                <a:lnTo>
                  <a:pt x="28" y="81"/>
                </a:lnTo>
                <a:lnTo>
                  <a:pt x="28" y="71"/>
                </a:lnTo>
                <a:lnTo>
                  <a:pt x="18" y="71"/>
                </a:lnTo>
                <a:lnTo>
                  <a:pt x="18" y="61"/>
                </a:lnTo>
                <a:lnTo>
                  <a:pt x="9" y="61"/>
                </a:lnTo>
                <a:lnTo>
                  <a:pt x="9" y="50"/>
                </a:lnTo>
                <a:lnTo>
                  <a:pt x="0" y="50"/>
                </a:lnTo>
                <a:lnTo>
                  <a:pt x="0" y="30"/>
                </a:lnTo>
                <a:lnTo>
                  <a:pt x="9" y="20"/>
                </a:lnTo>
                <a:lnTo>
                  <a:pt x="18" y="20"/>
                </a:lnTo>
                <a:lnTo>
                  <a:pt x="28" y="10"/>
                </a:lnTo>
                <a:lnTo>
                  <a:pt x="37" y="10"/>
                </a:lnTo>
                <a:lnTo>
                  <a:pt x="37" y="0"/>
                </a:lnTo>
                <a:lnTo>
                  <a:pt x="46" y="0"/>
                </a:lnTo>
                <a:lnTo>
                  <a:pt x="54" y="0"/>
                </a:lnTo>
                <a:lnTo>
                  <a:pt x="64" y="0"/>
                </a:lnTo>
                <a:lnTo>
                  <a:pt x="73" y="0"/>
                </a:lnTo>
                <a:lnTo>
                  <a:pt x="73" y="10"/>
                </a:lnTo>
                <a:lnTo>
                  <a:pt x="73" y="20"/>
                </a:lnTo>
                <a:lnTo>
                  <a:pt x="73" y="30"/>
                </a:lnTo>
                <a:lnTo>
                  <a:pt x="64" y="30"/>
                </a:lnTo>
                <a:lnTo>
                  <a:pt x="64" y="40"/>
                </a:lnTo>
                <a:lnTo>
                  <a:pt x="64" y="50"/>
                </a:lnTo>
                <a:lnTo>
                  <a:pt x="54" y="61"/>
                </a:lnTo>
                <a:lnTo>
                  <a:pt x="46" y="71"/>
                </a:lnTo>
                <a:lnTo>
                  <a:pt x="37" y="8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20"/>
          <p:cNvSpPr/>
          <p:nvPr/>
        </p:nvSpPr>
        <p:spPr>
          <a:xfrm>
            <a:off x="3419475" y="2463404"/>
            <a:ext cx="1411288" cy="783431"/>
          </a:xfrm>
          <a:custGeom>
            <a:avLst/>
            <a:gdLst/>
            <a:ahLst/>
            <a:cxnLst/>
            <a:rect l="l" t="t" r="r" b="b"/>
            <a:pathLst>
              <a:path w="205" h="122" extrusionOk="0">
                <a:moveTo>
                  <a:pt x="205" y="21"/>
                </a:moveTo>
                <a:lnTo>
                  <a:pt x="195" y="41"/>
                </a:lnTo>
                <a:lnTo>
                  <a:pt x="195" y="51"/>
                </a:lnTo>
                <a:lnTo>
                  <a:pt x="186" y="61"/>
                </a:lnTo>
                <a:lnTo>
                  <a:pt x="186" y="81"/>
                </a:lnTo>
                <a:lnTo>
                  <a:pt x="177" y="91"/>
                </a:lnTo>
                <a:lnTo>
                  <a:pt x="168" y="101"/>
                </a:lnTo>
                <a:lnTo>
                  <a:pt x="158" y="91"/>
                </a:lnTo>
                <a:lnTo>
                  <a:pt x="148" y="91"/>
                </a:lnTo>
                <a:lnTo>
                  <a:pt x="139" y="91"/>
                </a:lnTo>
                <a:lnTo>
                  <a:pt x="130" y="91"/>
                </a:lnTo>
                <a:lnTo>
                  <a:pt x="112" y="91"/>
                </a:lnTo>
                <a:lnTo>
                  <a:pt x="112" y="101"/>
                </a:lnTo>
                <a:lnTo>
                  <a:pt x="102" y="101"/>
                </a:lnTo>
                <a:lnTo>
                  <a:pt x="93" y="101"/>
                </a:lnTo>
                <a:lnTo>
                  <a:pt x="93" y="112"/>
                </a:lnTo>
                <a:lnTo>
                  <a:pt x="84" y="112"/>
                </a:lnTo>
                <a:lnTo>
                  <a:pt x="74" y="112"/>
                </a:lnTo>
                <a:lnTo>
                  <a:pt x="65" y="112"/>
                </a:lnTo>
                <a:lnTo>
                  <a:pt x="65" y="122"/>
                </a:lnTo>
                <a:lnTo>
                  <a:pt x="57" y="122"/>
                </a:lnTo>
                <a:lnTo>
                  <a:pt x="48" y="112"/>
                </a:lnTo>
                <a:lnTo>
                  <a:pt x="37" y="112"/>
                </a:lnTo>
                <a:lnTo>
                  <a:pt x="37" y="122"/>
                </a:lnTo>
                <a:lnTo>
                  <a:pt x="28" y="122"/>
                </a:lnTo>
                <a:lnTo>
                  <a:pt x="19" y="122"/>
                </a:lnTo>
                <a:lnTo>
                  <a:pt x="19" y="112"/>
                </a:lnTo>
                <a:lnTo>
                  <a:pt x="19" y="91"/>
                </a:lnTo>
                <a:lnTo>
                  <a:pt x="19" y="81"/>
                </a:lnTo>
                <a:lnTo>
                  <a:pt x="28" y="81"/>
                </a:lnTo>
                <a:lnTo>
                  <a:pt x="28" y="71"/>
                </a:lnTo>
                <a:lnTo>
                  <a:pt x="19" y="61"/>
                </a:lnTo>
                <a:lnTo>
                  <a:pt x="19" y="51"/>
                </a:lnTo>
                <a:lnTo>
                  <a:pt x="19" y="41"/>
                </a:lnTo>
                <a:lnTo>
                  <a:pt x="9" y="31"/>
                </a:lnTo>
                <a:lnTo>
                  <a:pt x="9" y="21"/>
                </a:lnTo>
                <a:lnTo>
                  <a:pt x="0" y="0"/>
                </a:lnTo>
                <a:lnTo>
                  <a:pt x="9" y="0"/>
                </a:lnTo>
                <a:lnTo>
                  <a:pt x="19" y="0"/>
                </a:lnTo>
                <a:lnTo>
                  <a:pt x="28" y="10"/>
                </a:lnTo>
                <a:lnTo>
                  <a:pt x="37" y="10"/>
                </a:lnTo>
                <a:lnTo>
                  <a:pt x="57" y="0"/>
                </a:lnTo>
                <a:lnTo>
                  <a:pt x="65" y="0"/>
                </a:lnTo>
                <a:lnTo>
                  <a:pt x="74" y="0"/>
                </a:lnTo>
                <a:lnTo>
                  <a:pt x="74" y="10"/>
                </a:lnTo>
                <a:lnTo>
                  <a:pt x="84" y="10"/>
                </a:lnTo>
                <a:lnTo>
                  <a:pt x="93" y="10"/>
                </a:lnTo>
                <a:lnTo>
                  <a:pt x="102" y="10"/>
                </a:lnTo>
                <a:lnTo>
                  <a:pt x="112" y="10"/>
                </a:lnTo>
                <a:lnTo>
                  <a:pt x="121" y="10"/>
                </a:lnTo>
                <a:lnTo>
                  <a:pt x="130" y="10"/>
                </a:lnTo>
                <a:lnTo>
                  <a:pt x="139" y="10"/>
                </a:lnTo>
                <a:lnTo>
                  <a:pt x="168" y="10"/>
                </a:lnTo>
                <a:lnTo>
                  <a:pt x="177" y="10"/>
                </a:lnTo>
                <a:lnTo>
                  <a:pt x="195" y="21"/>
                </a:lnTo>
                <a:lnTo>
                  <a:pt x="205" y="2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20"/>
          <p:cNvSpPr/>
          <p:nvPr/>
        </p:nvSpPr>
        <p:spPr>
          <a:xfrm>
            <a:off x="3983038" y="3549254"/>
            <a:ext cx="1773237" cy="802481"/>
          </a:xfrm>
          <a:custGeom>
            <a:avLst/>
            <a:gdLst/>
            <a:ahLst/>
            <a:cxnLst/>
            <a:rect l="l" t="t" r="r" b="b"/>
            <a:pathLst>
              <a:path w="270" h="153" extrusionOk="0">
                <a:moveTo>
                  <a:pt x="213" y="153"/>
                </a:moveTo>
                <a:lnTo>
                  <a:pt x="204" y="144"/>
                </a:lnTo>
                <a:lnTo>
                  <a:pt x="204" y="134"/>
                </a:lnTo>
                <a:lnTo>
                  <a:pt x="195" y="134"/>
                </a:lnTo>
                <a:lnTo>
                  <a:pt x="186" y="123"/>
                </a:lnTo>
                <a:lnTo>
                  <a:pt x="176" y="123"/>
                </a:lnTo>
                <a:lnTo>
                  <a:pt x="167" y="123"/>
                </a:lnTo>
                <a:lnTo>
                  <a:pt x="158" y="123"/>
                </a:lnTo>
                <a:lnTo>
                  <a:pt x="149" y="123"/>
                </a:lnTo>
                <a:lnTo>
                  <a:pt x="149" y="112"/>
                </a:lnTo>
                <a:lnTo>
                  <a:pt x="139" y="112"/>
                </a:lnTo>
                <a:lnTo>
                  <a:pt x="139" y="123"/>
                </a:lnTo>
                <a:lnTo>
                  <a:pt x="130" y="123"/>
                </a:lnTo>
                <a:lnTo>
                  <a:pt x="130" y="112"/>
                </a:lnTo>
                <a:lnTo>
                  <a:pt x="121" y="112"/>
                </a:lnTo>
                <a:lnTo>
                  <a:pt x="112" y="123"/>
                </a:lnTo>
                <a:lnTo>
                  <a:pt x="102" y="123"/>
                </a:lnTo>
                <a:lnTo>
                  <a:pt x="93" y="123"/>
                </a:lnTo>
                <a:lnTo>
                  <a:pt x="84" y="112"/>
                </a:lnTo>
                <a:lnTo>
                  <a:pt x="73" y="112"/>
                </a:lnTo>
                <a:lnTo>
                  <a:pt x="65" y="112"/>
                </a:lnTo>
                <a:lnTo>
                  <a:pt x="56" y="112"/>
                </a:lnTo>
                <a:lnTo>
                  <a:pt x="56" y="123"/>
                </a:lnTo>
                <a:lnTo>
                  <a:pt x="37" y="123"/>
                </a:lnTo>
                <a:lnTo>
                  <a:pt x="28" y="123"/>
                </a:lnTo>
                <a:lnTo>
                  <a:pt x="28" y="134"/>
                </a:lnTo>
                <a:lnTo>
                  <a:pt x="18" y="134"/>
                </a:lnTo>
                <a:lnTo>
                  <a:pt x="18" y="123"/>
                </a:lnTo>
                <a:lnTo>
                  <a:pt x="9" y="123"/>
                </a:lnTo>
                <a:lnTo>
                  <a:pt x="0" y="123"/>
                </a:lnTo>
                <a:lnTo>
                  <a:pt x="0" y="112"/>
                </a:lnTo>
                <a:lnTo>
                  <a:pt x="0" y="102"/>
                </a:lnTo>
                <a:lnTo>
                  <a:pt x="9" y="102"/>
                </a:lnTo>
                <a:lnTo>
                  <a:pt x="9" y="92"/>
                </a:lnTo>
                <a:lnTo>
                  <a:pt x="18" y="72"/>
                </a:lnTo>
                <a:lnTo>
                  <a:pt x="28" y="62"/>
                </a:lnTo>
                <a:lnTo>
                  <a:pt x="28" y="42"/>
                </a:lnTo>
                <a:lnTo>
                  <a:pt x="46" y="21"/>
                </a:lnTo>
                <a:lnTo>
                  <a:pt x="56" y="21"/>
                </a:lnTo>
                <a:lnTo>
                  <a:pt x="65" y="21"/>
                </a:lnTo>
                <a:lnTo>
                  <a:pt x="73" y="31"/>
                </a:lnTo>
                <a:lnTo>
                  <a:pt x="84" y="31"/>
                </a:lnTo>
                <a:lnTo>
                  <a:pt x="93" y="31"/>
                </a:lnTo>
                <a:lnTo>
                  <a:pt x="102" y="31"/>
                </a:lnTo>
                <a:lnTo>
                  <a:pt x="112" y="31"/>
                </a:lnTo>
                <a:lnTo>
                  <a:pt x="121" y="31"/>
                </a:lnTo>
                <a:lnTo>
                  <a:pt x="130" y="31"/>
                </a:lnTo>
                <a:lnTo>
                  <a:pt x="139" y="31"/>
                </a:lnTo>
                <a:lnTo>
                  <a:pt x="149" y="31"/>
                </a:lnTo>
                <a:lnTo>
                  <a:pt x="149" y="21"/>
                </a:lnTo>
                <a:lnTo>
                  <a:pt x="158" y="21"/>
                </a:lnTo>
                <a:lnTo>
                  <a:pt x="167" y="11"/>
                </a:lnTo>
                <a:lnTo>
                  <a:pt x="176" y="0"/>
                </a:lnTo>
                <a:lnTo>
                  <a:pt x="186" y="0"/>
                </a:lnTo>
                <a:lnTo>
                  <a:pt x="195" y="0"/>
                </a:lnTo>
                <a:lnTo>
                  <a:pt x="204" y="11"/>
                </a:lnTo>
                <a:lnTo>
                  <a:pt x="204" y="21"/>
                </a:lnTo>
                <a:lnTo>
                  <a:pt x="213" y="21"/>
                </a:lnTo>
                <a:lnTo>
                  <a:pt x="223" y="21"/>
                </a:lnTo>
                <a:lnTo>
                  <a:pt x="232" y="21"/>
                </a:lnTo>
                <a:lnTo>
                  <a:pt x="242" y="11"/>
                </a:lnTo>
                <a:lnTo>
                  <a:pt x="250" y="11"/>
                </a:lnTo>
                <a:lnTo>
                  <a:pt x="260" y="11"/>
                </a:lnTo>
                <a:lnTo>
                  <a:pt x="270" y="0"/>
                </a:lnTo>
                <a:lnTo>
                  <a:pt x="270" y="11"/>
                </a:lnTo>
                <a:lnTo>
                  <a:pt x="270" y="21"/>
                </a:lnTo>
                <a:lnTo>
                  <a:pt x="260" y="31"/>
                </a:lnTo>
                <a:lnTo>
                  <a:pt x="260" y="52"/>
                </a:lnTo>
                <a:lnTo>
                  <a:pt x="260" y="62"/>
                </a:lnTo>
                <a:lnTo>
                  <a:pt x="250" y="72"/>
                </a:lnTo>
                <a:lnTo>
                  <a:pt x="250" y="92"/>
                </a:lnTo>
                <a:lnTo>
                  <a:pt x="250" y="112"/>
                </a:lnTo>
                <a:lnTo>
                  <a:pt x="250" y="123"/>
                </a:lnTo>
                <a:lnTo>
                  <a:pt x="242" y="134"/>
                </a:lnTo>
                <a:lnTo>
                  <a:pt x="232" y="134"/>
                </a:lnTo>
                <a:lnTo>
                  <a:pt x="232" y="144"/>
                </a:lnTo>
                <a:lnTo>
                  <a:pt x="223" y="144"/>
                </a:lnTo>
                <a:lnTo>
                  <a:pt x="223" y="153"/>
                </a:lnTo>
                <a:lnTo>
                  <a:pt x="213" y="153"/>
                </a:lnTo>
                <a:close/>
              </a:path>
            </a:pathLst>
          </a:custGeom>
          <a:solidFill>
            <a:srgbClr val="FF979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20"/>
          <p:cNvSpPr/>
          <p:nvPr/>
        </p:nvSpPr>
        <p:spPr>
          <a:xfrm>
            <a:off x="2781300" y="3506391"/>
            <a:ext cx="722313" cy="634603"/>
          </a:xfrm>
          <a:custGeom>
            <a:avLst/>
            <a:gdLst/>
            <a:ahLst/>
            <a:cxnLst/>
            <a:rect l="l" t="t" r="r" b="b"/>
            <a:pathLst>
              <a:path w="110" h="121" extrusionOk="0">
                <a:moveTo>
                  <a:pt x="110" y="91"/>
                </a:moveTo>
                <a:lnTo>
                  <a:pt x="101" y="91"/>
                </a:lnTo>
                <a:lnTo>
                  <a:pt x="92" y="91"/>
                </a:lnTo>
                <a:lnTo>
                  <a:pt x="82" y="91"/>
                </a:lnTo>
                <a:lnTo>
                  <a:pt x="73" y="101"/>
                </a:lnTo>
                <a:lnTo>
                  <a:pt x="64" y="112"/>
                </a:lnTo>
                <a:lnTo>
                  <a:pt x="55" y="112"/>
                </a:lnTo>
                <a:lnTo>
                  <a:pt x="45" y="121"/>
                </a:lnTo>
                <a:lnTo>
                  <a:pt x="36" y="121"/>
                </a:lnTo>
                <a:lnTo>
                  <a:pt x="28" y="121"/>
                </a:lnTo>
                <a:lnTo>
                  <a:pt x="28" y="112"/>
                </a:lnTo>
                <a:lnTo>
                  <a:pt x="18" y="112"/>
                </a:lnTo>
                <a:lnTo>
                  <a:pt x="18" y="101"/>
                </a:lnTo>
                <a:lnTo>
                  <a:pt x="9" y="101"/>
                </a:lnTo>
                <a:lnTo>
                  <a:pt x="9" y="91"/>
                </a:lnTo>
                <a:lnTo>
                  <a:pt x="9" y="70"/>
                </a:lnTo>
                <a:lnTo>
                  <a:pt x="0" y="61"/>
                </a:lnTo>
                <a:lnTo>
                  <a:pt x="9" y="61"/>
                </a:lnTo>
                <a:lnTo>
                  <a:pt x="9" y="51"/>
                </a:lnTo>
                <a:lnTo>
                  <a:pt x="18" y="51"/>
                </a:lnTo>
                <a:lnTo>
                  <a:pt x="28" y="51"/>
                </a:lnTo>
                <a:lnTo>
                  <a:pt x="36" y="40"/>
                </a:lnTo>
                <a:lnTo>
                  <a:pt x="45" y="30"/>
                </a:lnTo>
                <a:lnTo>
                  <a:pt x="36" y="30"/>
                </a:lnTo>
                <a:lnTo>
                  <a:pt x="45" y="30"/>
                </a:lnTo>
                <a:lnTo>
                  <a:pt x="55" y="21"/>
                </a:lnTo>
                <a:lnTo>
                  <a:pt x="64" y="10"/>
                </a:lnTo>
                <a:lnTo>
                  <a:pt x="82" y="0"/>
                </a:lnTo>
                <a:lnTo>
                  <a:pt x="92" y="30"/>
                </a:lnTo>
                <a:lnTo>
                  <a:pt x="92" y="51"/>
                </a:lnTo>
                <a:lnTo>
                  <a:pt x="92" y="61"/>
                </a:lnTo>
                <a:lnTo>
                  <a:pt x="101" y="70"/>
                </a:lnTo>
                <a:lnTo>
                  <a:pt x="101" y="81"/>
                </a:lnTo>
                <a:lnTo>
                  <a:pt x="110" y="9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20"/>
          <p:cNvSpPr/>
          <p:nvPr/>
        </p:nvSpPr>
        <p:spPr>
          <a:xfrm>
            <a:off x="2108200" y="3558779"/>
            <a:ext cx="977900" cy="645319"/>
          </a:xfrm>
          <a:custGeom>
            <a:avLst/>
            <a:gdLst/>
            <a:ahLst/>
            <a:cxnLst/>
            <a:rect l="l" t="t" r="r" b="b"/>
            <a:pathLst>
              <a:path w="149" h="123" extrusionOk="0">
                <a:moveTo>
                  <a:pt x="131" y="113"/>
                </a:moveTo>
                <a:lnTo>
                  <a:pt x="121" y="113"/>
                </a:lnTo>
                <a:lnTo>
                  <a:pt x="112" y="113"/>
                </a:lnTo>
                <a:lnTo>
                  <a:pt x="103" y="113"/>
                </a:lnTo>
                <a:lnTo>
                  <a:pt x="93" y="113"/>
                </a:lnTo>
                <a:lnTo>
                  <a:pt x="84" y="123"/>
                </a:lnTo>
                <a:lnTo>
                  <a:pt x="75" y="123"/>
                </a:lnTo>
                <a:lnTo>
                  <a:pt x="75" y="113"/>
                </a:lnTo>
                <a:lnTo>
                  <a:pt x="65" y="113"/>
                </a:lnTo>
                <a:lnTo>
                  <a:pt x="56" y="103"/>
                </a:lnTo>
                <a:lnTo>
                  <a:pt x="47" y="103"/>
                </a:lnTo>
                <a:lnTo>
                  <a:pt x="37" y="113"/>
                </a:lnTo>
                <a:lnTo>
                  <a:pt x="28" y="113"/>
                </a:lnTo>
                <a:lnTo>
                  <a:pt x="19" y="113"/>
                </a:lnTo>
                <a:lnTo>
                  <a:pt x="10" y="113"/>
                </a:lnTo>
                <a:lnTo>
                  <a:pt x="0" y="113"/>
                </a:lnTo>
                <a:lnTo>
                  <a:pt x="0" y="103"/>
                </a:lnTo>
                <a:lnTo>
                  <a:pt x="0" y="92"/>
                </a:lnTo>
                <a:lnTo>
                  <a:pt x="10" y="82"/>
                </a:lnTo>
                <a:lnTo>
                  <a:pt x="10" y="73"/>
                </a:lnTo>
                <a:lnTo>
                  <a:pt x="10" y="62"/>
                </a:lnTo>
                <a:lnTo>
                  <a:pt x="10" y="52"/>
                </a:lnTo>
                <a:lnTo>
                  <a:pt x="19" y="52"/>
                </a:lnTo>
                <a:lnTo>
                  <a:pt x="19" y="42"/>
                </a:lnTo>
                <a:lnTo>
                  <a:pt x="19" y="31"/>
                </a:lnTo>
                <a:lnTo>
                  <a:pt x="19" y="21"/>
                </a:lnTo>
                <a:lnTo>
                  <a:pt x="28" y="0"/>
                </a:lnTo>
                <a:lnTo>
                  <a:pt x="37" y="0"/>
                </a:lnTo>
                <a:lnTo>
                  <a:pt x="56" y="11"/>
                </a:lnTo>
                <a:lnTo>
                  <a:pt x="65" y="11"/>
                </a:lnTo>
                <a:lnTo>
                  <a:pt x="84" y="11"/>
                </a:lnTo>
                <a:lnTo>
                  <a:pt x="93" y="11"/>
                </a:lnTo>
                <a:lnTo>
                  <a:pt x="121" y="11"/>
                </a:lnTo>
                <a:lnTo>
                  <a:pt x="140" y="21"/>
                </a:lnTo>
                <a:lnTo>
                  <a:pt x="149" y="21"/>
                </a:lnTo>
                <a:lnTo>
                  <a:pt x="140" y="31"/>
                </a:lnTo>
                <a:lnTo>
                  <a:pt x="131" y="42"/>
                </a:lnTo>
                <a:lnTo>
                  <a:pt x="121" y="42"/>
                </a:lnTo>
                <a:lnTo>
                  <a:pt x="112" y="42"/>
                </a:lnTo>
                <a:lnTo>
                  <a:pt x="112" y="52"/>
                </a:lnTo>
                <a:lnTo>
                  <a:pt x="103" y="52"/>
                </a:lnTo>
                <a:lnTo>
                  <a:pt x="112" y="62"/>
                </a:lnTo>
                <a:lnTo>
                  <a:pt x="112" y="82"/>
                </a:lnTo>
                <a:lnTo>
                  <a:pt x="112" y="92"/>
                </a:lnTo>
                <a:lnTo>
                  <a:pt x="121" y="92"/>
                </a:lnTo>
                <a:lnTo>
                  <a:pt x="121" y="103"/>
                </a:lnTo>
                <a:lnTo>
                  <a:pt x="131" y="103"/>
                </a:lnTo>
                <a:lnTo>
                  <a:pt x="131" y="113"/>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20"/>
          <p:cNvSpPr txBox="1"/>
          <p:nvPr/>
        </p:nvSpPr>
        <p:spPr>
          <a:xfrm>
            <a:off x="4499992" y="1480524"/>
            <a:ext cx="7716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Vera Cruz</a:t>
            </a:r>
            <a:endParaRPr sz="800" b="0" i="0" u="none" strike="noStrike" cap="none">
              <a:solidFill>
                <a:schemeClr val="dk1"/>
              </a:solidFill>
              <a:latin typeface="Calibri"/>
              <a:ea typeface="Calibri"/>
              <a:cs typeface="Calibri"/>
              <a:sym typeface="Calibri"/>
            </a:endParaRPr>
          </a:p>
        </p:txBody>
      </p:sp>
      <p:sp>
        <p:nvSpPr>
          <p:cNvPr id="144" name="Google Shape;144;p20"/>
          <p:cNvSpPr txBox="1"/>
          <p:nvPr/>
        </p:nvSpPr>
        <p:spPr>
          <a:xfrm>
            <a:off x="5508104" y="1376649"/>
            <a:ext cx="863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São José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Mipibu</a:t>
            </a:r>
            <a:endParaRPr sz="1400" b="0" i="0" u="none" strike="noStrike" cap="none">
              <a:solidFill>
                <a:srgbClr val="000000"/>
              </a:solidFill>
              <a:latin typeface="Arial"/>
              <a:ea typeface="Arial"/>
              <a:cs typeface="Arial"/>
              <a:sym typeface="Arial"/>
            </a:endParaRPr>
          </a:p>
        </p:txBody>
      </p:sp>
      <p:sp>
        <p:nvSpPr>
          <p:cNvPr id="145" name="Google Shape;145;p20"/>
          <p:cNvSpPr txBox="1"/>
          <p:nvPr/>
        </p:nvSpPr>
        <p:spPr>
          <a:xfrm>
            <a:off x="6458058" y="1275160"/>
            <a:ext cx="6015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Nísia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Floresta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46" name="Google Shape;146;p20"/>
          <p:cNvSpPr txBox="1"/>
          <p:nvPr/>
        </p:nvSpPr>
        <p:spPr>
          <a:xfrm rot="-2375309">
            <a:off x="4971283" y="3303311"/>
            <a:ext cx="719790" cy="2403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Várzea</a:t>
            </a:r>
            <a:endParaRPr sz="1400" b="0" i="0" u="none" strike="noStrike" cap="none">
              <a:solidFill>
                <a:srgbClr val="000000"/>
              </a:solidFill>
              <a:latin typeface="Arial"/>
              <a:ea typeface="Arial"/>
              <a:cs typeface="Arial"/>
              <a:sym typeface="Arial"/>
            </a:endParaRPr>
          </a:p>
        </p:txBody>
      </p:sp>
      <p:sp>
        <p:nvSpPr>
          <p:cNvPr id="147" name="Google Shape;147;p20"/>
          <p:cNvSpPr txBox="1"/>
          <p:nvPr/>
        </p:nvSpPr>
        <p:spPr>
          <a:xfrm>
            <a:off x="5076056" y="1754691"/>
            <a:ext cx="648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Monte Alegre</a:t>
            </a:r>
            <a:endParaRPr sz="1400" b="0" i="0" u="none" strike="noStrike" cap="none">
              <a:solidFill>
                <a:srgbClr val="000000"/>
              </a:solidFill>
              <a:latin typeface="Arial"/>
              <a:ea typeface="Arial"/>
              <a:cs typeface="Arial"/>
              <a:sym typeface="Arial"/>
            </a:endParaRPr>
          </a:p>
        </p:txBody>
      </p:sp>
      <p:sp>
        <p:nvSpPr>
          <p:cNvPr id="148" name="Google Shape;148;p20"/>
          <p:cNvSpPr txBox="1"/>
          <p:nvPr/>
        </p:nvSpPr>
        <p:spPr>
          <a:xfrm>
            <a:off x="3975854" y="2103835"/>
            <a:ext cx="9606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Lagoa Salgada</a:t>
            </a:r>
            <a:endParaRPr sz="800" b="0" i="0" u="none" strike="noStrike" cap="none">
              <a:solidFill>
                <a:schemeClr val="dk1"/>
              </a:solidFill>
              <a:latin typeface="Calibri"/>
              <a:ea typeface="Calibri"/>
              <a:cs typeface="Calibri"/>
              <a:sym typeface="Calibri"/>
            </a:endParaRPr>
          </a:p>
        </p:txBody>
      </p:sp>
      <p:sp>
        <p:nvSpPr>
          <p:cNvPr id="149" name="Google Shape;149;p20"/>
          <p:cNvSpPr txBox="1"/>
          <p:nvPr/>
        </p:nvSpPr>
        <p:spPr>
          <a:xfrm>
            <a:off x="3708400" y="2684335"/>
            <a:ext cx="6207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Serrinha</a:t>
            </a:r>
            <a:endParaRPr sz="8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50" name="Google Shape;150;p20"/>
          <p:cNvSpPr txBox="1"/>
          <p:nvPr/>
        </p:nvSpPr>
        <p:spPr>
          <a:xfrm>
            <a:off x="4614863" y="2265760"/>
            <a:ext cx="787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   Lagoa 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Pedras</a:t>
            </a:r>
            <a:endParaRPr sz="1400" b="0" i="0" u="none" strike="noStrike" cap="none">
              <a:solidFill>
                <a:srgbClr val="000000"/>
              </a:solidFill>
              <a:latin typeface="Arial"/>
              <a:ea typeface="Arial"/>
              <a:cs typeface="Arial"/>
              <a:sym typeface="Arial"/>
            </a:endParaRPr>
          </a:p>
        </p:txBody>
      </p:sp>
      <p:sp>
        <p:nvSpPr>
          <p:cNvPr id="151" name="Google Shape;151;p20"/>
          <p:cNvSpPr txBox="1"/>
          <p:nvPr/>
        </p:nvSpPr>
        <p:spPr>
          <a:xfrm>
            <a:off x="4830763" y="2618185"/>
            <a:ext cx="6033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Brejinho</a:t>
            </a:r>
            <a:endParaRPr sz="1400" b="0" i="0" u="none" strike="noStrike" cap="none">
              <a:solidFill>
                <a:srgbClr val="000000"/>
              </a:solidFill>
              <a:latin typeface="Arial"/>
              <a:ea typeface="Arial"/>
              <a:cs typeface="Arial"/>
              <a:sym typeface="Arial"/>
            </a:endParaRPr>
          </a:p>
        </p:txBody>
      </p:sp>
      <p:sp>
        <p:nvSpPr>
          <p:cNvPr id="152" name="Google Shape;152;p20"/>
          <p:cNvSpPr txBox="1"/>
          <p:nvPr/>
        </p:nvSpPr>
        <p:spPr>
          <a:xfrm>
            <a:off x="6836569" y="2134216"/>
            <a:ext cx="920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Sen. Georgino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Avelino</a:t>
            </a:r>
            <a:endParaRPr sz="1400" b="0" i="0" u="none" strike="noStrike" cap="none">
              <a:solidFill>
                <a:srgbClr val="000000"/>
              </a:solidFill>
              <a:latin typeface="Arial"/>
              <a:ea typeface="Arial"/>
              <a:cs typeface="Arial"/>
              <a:sym typeface="Arial"/>
            </a:endParaRPr>
          </a:p>
        </p:txBody>
      </p:sp>
      <p:sp>
        <p:nvSpPr>
          <p:cNvPr id="153" name="Google Shape;153;p20"/>
          <p:cNvSpPr txBox="1"/>
          <p:nvPr/>
        </p:nvSpPr>
        <p:spPr>
          <a:xfrm>
            <a:off x="6876255" y="2663535"/>
            <a:ext cx="628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Tibau 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Sul</a:t>
            </a:r>
            <a:endParaRPr sz="1400" b="0" i="0" u="none" strike="noStrike" cap="none">
              <a:solidFill>
                <a:srgbClr val="000000"/>
              </a:solidFill>
              <a:latin typeface="Arial"/>
              <a:ea typeface="Arial"/>
              <a:cs typeface="Arial"/>
              <a:sym typeface="Arial"/>
            </a:endParaRPr>
          </a:p>
        </p:txBody>
      </p:sp>
      <p:sp>
        <p:nvSpPr>
          <p:cNvPr id="154" name="Google Shape;154;p20"/>
          <p:cNvSpPr txBox="1"/>
          <p:nvPr/>
        </p:nvSpPr>
        <p:spPr>
          <a:xfrm>
            <a:off x="7107238" y="2932510"/>
            <a:ext cx="381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Vila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Flor</a:t>
            </a:r>
            <a:endParaRPr sz="1400" b="0" i="0" u="none" strike="noStrike" cap="none">
              <a:solidFill>
                <a:srgbClr val="000000"/>
              </a:solidFill>
              <a:latin typeface="Arial"/>
              <a:ea typeface="Arial"/>
              <a:cs typeface="Arial"/>
              <a:sym typeface="Arial"/>
            </a:endParaRPr>
          </a:p>
        </p:txBody>
      </p:sp>
      <p:sp>
        <p:nvSpPr>
          <p:cNvPr id="155" name="Google Shape;155;p20"/>
          <p:cNvSpPr txBox="1"/>
          <p:nvPr/>
        </p:nvSpPr>
        <p:spPr>
          <a:xfrm>
            <a:off x="7301628" y="3651647"/>
            <a:ext cx="6399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Baía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Formosa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56" name="Google Shape;156;p20"/>
          <p:cNvSpPr txBox="1"/>
          <p:nvPr/>
        </p:nvSpPr>
        <p:spPr>
          <a:xfrm rot="-2749855">
            <a:off x="5480773" y="4087154"/>
            <a:ext cx="585122" cy="3832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Montanha</a:t>
            </a:r>
            <a:endParaRPr sz="1400" b="0" i="0" u="none" strike="noStrike" cap="none">
              <a:solidFill>
                <a:srgbClr val="000000"/>
              </a:solidFill>
              <a:latin typeface="Arial"/>
              <a:ea typeface="Arial"/>
              <a:cs typeface="Arial"/>
              <a:sym typeface="Arial"/>
            </a:endParaRPr>
          </a:p>
        </p:txBody>
      </p:sp>
      <p:sp>
        <p:nvSpPr>
          <p:cNvPr id="157" name="Google Shape;157;p20"/>
          <p:cNvSpPr txBox="1"/>
          <p:nvPr/>
        </p:nvSpPr>
        <p:spPr>
          <a:xfrm>
            <a:off x="6012160" y="3806919"/>
            <a:ext cx="511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Pedro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 Velho</a:t>
            </a:r>
            <a:endParaRPr sz="1400" b="0" i="0" u="none" strike="noStrike" cap="none">
              <a:solidFill>
                <a:srgbClr val="000000"/>
              </a:solidFill>
              <a:latin typeface="Arial"/>
              <a:ea typeface="Arial"/>
              <a:cs typeface="Arial"/>
              <a:sym typeface="Arial"/>
            </a:endParaRPr>
          </a:p>
        </p:txBody>
      </p:sp>
      <p:sp>
        <p:nvSpPr>
          <p:cNvPr id="158" name="Google Shape;158;p20"/>
          <p:cNvSpPr txBox="1"/>
          <p:nvPr/>
        </p:nvSpPr>
        <p:spPr>
          <a:xfrm>
            <a:off x="2833688" y="3723085"/>
            <a:ext cx="622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Serra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S.Bento</a:t>
            </a:r>
            <a:endParaRPr sz="1400" b="0" i="0" u="none" strike="noStrike" cap="none">
              <a:solidFill>
                <a:srgbClr val="000000"/>
              </a:solidFill>
              <a:latin typeface="Arial"/>
              <a:ea typeface="Arial"/>
              <a:cs typeface="Arial"/>
              <a:sym typeface="Arial"/>
            </a:endParaRPr>
          </a:p>
        </p:txBody>
      </p:sp>
      <p:sp>
        <p:nvSpPr>
          <p:cNvPr id="159" name="Google Shape;159;p20"/>
          <p:cNvSpPr txBox="1"/>
          <p:nvPr/>
        </p:nvSpPr>
        <p:spPr>
          <a:xfrm>
            <a:off x="3328988" y="3580210"/>
            <a:ext cx="597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Passa 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Fica</a:t>
            </a:r>
            <a:endParaRPr sz="1400" b="0" i="0" u="none" strike="noStrike" cap="none">
              <a:solidFill>
                <a:srgbClr val="000000"/>
              </a:solidFill>
              <a:latin typeface="Arial"/>
              <a:ea typeface="Arial"/>
              <a:cs typeface="Arial"/>
              <a:sym typeface="Arial"/>
            </a:endParaRPr>
          </a:p>
        </p:txBody>
      </p:sp>
      <p:sp>
        <p:nvSpPr>
          <p:cNvPr id="160" name="Google Shape;160;p20"/>
          <p:cNvSpPr txBox="1"/>
          <p:nvPr/>
        </p:nvSpPr>
        <p:spPr>
          <a:xfrm rot="593176">
            <a:off x="3380197" y="3254006"/>
            <a:ext cx="539917" cy="3724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Lagoa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 D’anta</a:t>
            </a:r>
            <a:endParaRPr sz="1400" b="0" i="0" u="none" strike="noStrike" cap="none">
              <a:solidFill>
                <a:srgbClr val="000000"/>
              </a:solidFill>
              <a:latin typeface="Arial"/>
              <a:ea typeface="Arial"/>
              <a:cs typeface="Arial"/>
              <a:sym typeface="Arial"/>
            </a:endParaRPr>
          </a:p>
        </p:txBody>
      </p:sp>
      <p:sp>
        <p:nvSpPr>
          <p:cNvPr id="161" name="Google Shape;161;p20"/>
          <p:cNvSpPr txBox="1"/>
          <p:nvPr/>
        </p:nvSpPr>
        <p:spPr>
          <a:xfrm>
            <a:off x="3891086" y="3158847"/>
            <a:ext cx="8970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Santo Antônio</a:t>
            </a:r>
            <a:endParaRPr sz="1400" b="0" i="0" u="none" strike="noStrike" cap="none">
              <a:solidFill>
                <a:srgbClr val="000000"/>
              </a:solidFill>
              <a:latin typeface="Arial"/>
              <a:ea typeface="Arial"/>
              <a:cs typeface="Arial"/>
              <a:sym typeface="Arial"/>
            </a:endParaRPr>
          </a:p>
        </p:txBody>
      </p:sp>
      <p:sp>
        <p:nvSpPr>
          <p:cNvPr id="162" name="Google Shape;162;p20"/>
          <p:cNvSpPr txBox="1"/>
          <p:nvPr/>
        </p:nvSpPr>
        <p:spPr>
          <a:xfrm>
            <a:off x="4284663" y="3802782"/>
            <a:ext cx="8970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Nova Cruz</a:t>
            </a:r>
            <a:endParaRPr sz="800" b="0" i="0" u="none" strike="noStrike" cap="none">
              <a:solidFill>
                <a:schemeClr val="dk1"/>
              </a:solidFill>
              <a:latin typeface="Calibri"/>
              <a:ea typeface="Calibri"/>
              <a:cs typeface="Calibri"/>
              <a:sym typeface="Calibri"/>
            </a:endParaRPr>
          </a:p>
        </p:txBody>
      </p:sp>
      <p:sp>
        <p:nvSpPr>
          <p:cNvPr id="163" name="Google Shape;163;p20"/>
          <p:cNvSpPr txBox="1"/>
          <p:nvPr/>
        </p:nvSpPr>
        <p:spPr>
          <a:xfrm>
            <a:off x="6281738" y="3383756"/>
            <a:ext cx="10413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Canguaretama</a:t>
            </a:r>
            <a:endParaRPr sz="1400" b="0" i="0" u="none" strike="noStrike" cap="none">
              <a:solidFill>
                <a:srgbClr val="000000"/>
              </a:solidFill>
              <a:latin typeface="Arial"/>
              <a:ea typeface="Arial"/>
              <a:cs typeface="Arial"/>
              <a:sym typeface="Arial"/>
            </a:endParaRPr>
          </a:p>
        </p:txBody>
      </p:sp>
      <p:sp>
        <p:nvSpPr>
          <p:cNvPr id="164" name="Google Shape;164;p20"/>
          <p:cNvSpPr txBox="1"/>
          <p:nvPr/>
        </p:nvSpPr>
        <p:spPr>
          <a:xfrm rot="-3979437">
            <a:off x="5293629" y="2654302"/>
            <a:ext cx="548355" cy="234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Jundiá</a:t>
            </a:r>
            <a:endParaRPr sz="1400" b="0" i="0" u="none" strike="noStrike" cap="none">
              <a:solidFill>
                <a:srgbClr val="000000"/>
              </a:solidFill>
              <a:latin typeface="Arial"/>
              <a:ea typeface="Arial"/>
              <a:cs typeface="Arial"/>
              <a:sym typeface="Arial"/>
            </a:endParaRPr>
          </a:p>
        </p:txBody>
      </p:sp>
      <p:sp>
        <p:nvSpPr>
          <p:cNvPr id="165" name="Google Shape;165;p20"/>
          <p:cNvSpPr txBox="1"/>
          <p:nvPr/>
        </p:nvSpPr>
        <p:spPr>
          <a:xfrm>
            <a:off x="6022436" y="2337278"/>
            <a:ext cx="8637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Arês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66" name="Google Shape;166;p20"/>
          <p:cNvSpPr txBox="1"/>
          <p:nvPr/>
        </p:nvSpPr>
        <p:spPr>
          <a:xfrm>
            <a:off x="5402238" y="3050835"/>
            <a:ext cx="825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Espírito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 Santo</a:t>
            </a:r>
            <a:endParaRPr sz="800" b="0" i="0" u="none" strike="noStrike" cap="none">
              <a:solidFill>
                <a:schemeClr val="dk1"/>
              </a:solidFill>
              <a:latin typeface="Calibri"/>
              <a:ea typeface="Calibri"/>
              <a:cs typeface="Calibri"/>
              <a:sym typeface="Calibri"/>
            </a:endParaRPr>
          </a:p>
        </p:txBody>
      </p:sp>
      <p:sp>
        <p:nvSpPr>
          <p:cNvPr id="167" name="Google Shape;167;p20"/>
          <p:cNvSpPr txBox="1"/>
          <p:nvPr/>
        </p:nvSpPr>
        <p:spPr>
          <a:xfrm>
            <a:off x="5970588" y="2855321"/>
            <a:ext cx="8256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Goianinha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Tahoma"/>
              <a:ea typeface="Tahoma"/>
              <a:cs typeface="Tahoma"/>
              <a:sym typeface="Tahoma"/>
            </a:endParaRPr>
          </a:p>
        </p:txBody>
      </p:sp>
      <p:sp>
        <p:nvSpPr>
          <p:cNvPr id="168" name="Google Shape;168;p20"/>
          <p:cNvSpPr txBox="1"/>
          <p:nvPr/>
        </p:nvSpPr>
        <p:spPr>
          <a:xfrm rot="-2537343">
            <a:off x="4879011" y="2866324"/>
            <a:ext cx="677247" cy="2399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Passagem</a:t>
            </a:r>
            <a:endParaRPr sz="1400" b="0" i="0" u="none" strike="noStrike" cap="none">
              <a:solidFill>
                <a:srgbClr val="000000"/>
              </a:solidFill>
              <a:latin typeface="Arial"/>
              <a:ea typeface="Arial"/>
              <a:cs typeface="Arial"/>
              <a:sym typeface="Arial"/>
            </a:endParaRPr>
          </a:p>
        </p:txBody>
      </p:sp>
      <p:sp>
        <p:nvSpPr>
          <p:cNvPr id="169" name="Google Shape;169;p20"/>
          <p:cNvSpPr/>
          <p:nvPr/>
        </p:nvSpPr>
        <p:spPr>
          <a:xfrm>
            <a:off x="4643562" y="3165816"/>
            <a:ext cx="144462" cy="108347"/>
          </a:xfrm>
          <a:prstGeom prst="flowChartMagneticDisk">
            <a:avLst/>
          </a:prstGeom>
          <a:solidFill>
            <a:srgbClr val="F7F70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20"/>
          <p:cNvSpPr txBox="1"/>
          <p:nvPr/>
        </p:nvSpPr>
        <p:spPr>
          <a:xfrm>
            <a:off x="2060575" y="3813572"/>
            <a:ext cx="831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Monte das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pt-BR" sz="900" b="0" i="0" u="none" strike="noStrike" cap="none">
                <a:solidFill>
                  <a:schemeClr val="dk1"/>
                </a:solidFill>
                <a:latin typeface="Calibri"/>
                <a:ea typeface="Calibri"/>
                <a:cs typeface="Calibri"/>
                <a:sym typeface="Calibri"/>
              </a:rPr>
              <a:t>  Gameleiras</a:t>
            </a:r>
            <a:endParaRPr sz="1400" b="0" i="0" u="none" strike="noStrike" cap="none">
              <a:solidFill>
                <a:srgbClr val="000000"/>
              </a:solidFill>
              <a:latin typeface="Arial"/>
              <a:ea typeface="Arial"/>
              <a:cs typeface="Arial"/>
              <a:sym typeface="Arial"/>
            </a:endParaRPr>
          </a:p>
        </p:txBody>
      </p:sp>
      <p:sp>
        <p:nvSpPr>
          <p:cNvPr id="171" name="Google Shape;171;p20"/>
          <p:cNvSpPr/>
          <p:nvPr/>
        </p:nvSpPr>
        <p:spPr>
          <a:xfrm>
            <a:off x="5148064" y="3813553"/>
            <a:ext cx="144600" cy="1086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20"/>
          <p:cNvSpPr/>
          <p:nvPr/>
        </p:nvSpPr>
        <p:spPr>
          <a:xfrm>
            <a:off x="5940152" y="2787774"/>
            <a:ext cx="144462" cy="108347"/>
          </a:xfrm>
          <a:prstGeom prst="flowChartMagneticDisk">
            <a:avLst/>
          </a:prstGeom>
          <a:solidFill>
            <a:srgbClr val="F7F70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20"/>
          <p:cNvSpPr/>
          <p:nvPr/>
        </p:nvSpPr>
        <p:spPr>
          <a:xfrm>
            <a:off x="6227738" y="3489518"/>
            <a:ext cx="144462" cy="108346"/>
          </a:xfrm>
          <a:prstGeom prst="flowChartMagneticDisk">
            <a:avLst/>
          </a:prstGeom>
          <a:solidFill>
            <a:srgbClr val="F7F70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20"/>
          <p:cNvSpPr/>
          <p:nvPr/>
        </p:nvSpPr>
        <p:spPr>
          <a:xfrm>
            <a:off x="5508104" y="1275606"/>
            <a:ext cx="144462" cy="108347"/>
          </a:xfrm>
          <a:prstGeom prst="flowChartMagneticDisk">
            <a:avLst/>
          </a:prstGeom>
          <a:solidFill>
            <a:srgbClr val="F7F70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20"/>
          <p:cNvSpPr/>
          <p:nvPr/>
        </p:nvSpPr>
        <p:spPr>
          <a:xfrm>
            <a:off x="7797085" y="1312837"/>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20"/>
          <p:cNvSpPr txBox="1"/>
          <p:nvPr/>
        </p:nvSpPr>
        <p:spPr>
          <a:xfrm>
            <a:off x="7941551" y="1279900"/>
            <a:ext cx="735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a:solidFill>
                  <a:schemeClr val="dk1"/>
                </a:solidFill>
                <a:latin typeface="Calibri"/>
                <a:ea typeface="Calibri"/>
                <a:cs typeface="Calibri"/>
                <a:sym typeface="Calibri"/>
              </a:rPr>
              <a:t>4 </a:t>
            </a: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177" name="Google Shape;177;p20"/>
          <p:cNvSpPr/>
          <p:nvPr/>
        </p:nvSpPr>
        <p:spPr>
          <a:xfrm>
            <a:off x="7757319" y="1560719"/>
            <a:ext cx="217500" cy="1620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20"/>
          <p:cNvSpPr txBox="1"/>
          <p:nvPr/>
        </p:nvSpPr>
        <p:spPr>
          <a:xfrm>
            <a:off x="7980945" y="1515149"/>
            <a:ext cx="877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a:solidFill>
                  <a:schemeClr val="dk1"/>
                </a:solidFill>
                <a:latin typeface="Calibri"/>
                <a:ea typeface="Calibri"/>
                <a:cs typeface="Calibri"/>
                <a:sym typeface="Calibri"/>
              </a:rPr>
              <a:t>1 </a:t>
            </a:r>
            <a:r>
              <a:rPr lang="pt-BR" sz="900" b="0" i="0" u="none" strike="noStrike" cap="none">
                <a:solidFill>
                  <a:schemeClr val="dk1"/>
                </a:solidFill>
                <a:latin typeface="Calibri"/>
                <a:ea typeface="Calibri"/>
                <a:cs typeface="Calibri"/>
                <a:sym typeface="Calibri"/>
              </a:rPr>
              <a:t>CAPS AD III</a:t>
            </a:r>
            <a:endParaRPr sz="1100" b="0" i="0" u="none" strike="noStrike" cap="none">
              <a:solidFill>
                <a:srgbClr val="000000"/>
              </a:solidFill>
              <a:latin typeface="Arial"/>
              <a:ea typeface="Arial"/>
              <a:cs typeface="Arial"/>
              <a:sym typeface="Arial"/>
            </a:endParaRPr>
          </a:p>
        </p:txBody>
      </p:sp>
      <p:sp>
        <p:nvSpPr>
          <p:cNvPr id="179" name="Google Shape;179;p20"/>
          <p:cNvSpPr txBox="1"/>
          <p:nvPr/>
        </p:nvSpPr>
        <p:spPr>
          <a:xfrm>
            <a:off x="122882" y="4854788"/>
            <a:ext cx="3096300" cy="276900"/>
          </a:xfrm>
          <a:prstGeom prst="rect">
            <a:avLst/>
          </a:prstGeom>
          <a:solidFill>
            <a:srgbClr val="FDE9D8"/>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a:t>
            </a:r>
            <a:r>
              <a:rPr lang="pt-BR" sz="1200" b="0" i="0" u="none" strike="noStrike" cap="none">
                <a:solidFill>
                  <a:schemeClr val="dk1"/>
                </a:solidFill>
                <a:latin typeface="Calibri"/>
                <a:ea typeface="Calibri"/>
                <a:cs typeface="Calibri"/>
                <a:sym typeface="Calibri"/>
              </a:rPr>
              <a:t>385.562 </a:t>
            </a:r>
            <a:r>
              <a:rPr lang="pt-BR" sz="1200" b="0" i="0" u="none" strike="noStrike" cap="none">
                <a:solidFill>
                  <a:schemeClr val="dk1"/>
                </a:solidFill>
                <a:latin typeface="Candara"/>
                <a:ea typeface="Candara"/>
                <a:cs typeface="Candara"/>
                <a:sym typeface="Candara"/>
              </a:rPr>
              <a:t>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80" name="Google Shape;180;p20"/>
          <p:cNvSpPr txBox="1"/>
          <p:nvPr/>
        </p:nvSpPr>
        <p:spPr>
          <a:xfrm>
            <a:off x="236870" y="2918917"/>
            <a:ext cx="2051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20"/>
          <p:cNvSpPr/>
          <p:nvPr/>
        </p:nvSpPr>
        <p:spPr>
          <a:xfrm>
            <a:off x="7775575" y="1864196"/>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2" name="Google Shape;182;p20"/>
          <p:cNvSpPr txBox="1"/>
          <p:nvPr/>
        </p:nvSpPr>
        <p:spPr>
          <a:xfrm>
            <a:off x="7974807" y="1776413"/>
            <a:ext cx="1692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Leitos 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Saúde Mental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20"/>
          <p:cNvSpPr txBox="1"/>
          <p:nvPr/>
        </p:nvSpPr>
        <p:spPr>
          <a:xfrm>
            <a:off x="122882" y="4351735"/>
            <a:ext cx="2504400" cy="523200"/>
          </a:xfrm>
          <a:prstGeom prst="rect">
            <a:avLst/>
          </a:prstGeom>
          <a:solidFill>
            <a:srgbClr val="FBD4B4"/>
          </a:solidFill>
          <a:ln w="9525" cap="flat" cmpd="sng">
            <a:solidFill>
              <a:srgbClr val="E36C0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ndara"/>
                <a:ea typeface="Candara"/>
                <a:cs typeface="Candara"/>
                <a:sym typeface="Candara"/>
              </a:rPr>
              <a:t>Total de leitos propostos : 0</a:t>
            </a:r>
            <a:r>
              <a:rPr lang="pt-BR">
                <a:solidFill>
                  <a:schemeClr val="dk1"/>
                </a:solidFill>
                <a:latin typeface="Candara"/>
                <a:ea typeface="Candara"/>
                <a:cs typeface="Candara"/>
                <a:sym typeface="Candara"/>
              </a:rPr>
              <a:t>4</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dk1"/>
                </a:solidFill>
                <a:latin typeface="Calibri"/>
                <a:ea typeface="Calibri"/>
                <a:cs typeface="Calibri"/>
                <a:sym typeface="Calibri"/>
              </a:rPr>
              <a:t>Mínimo Ideal: 17.  </a:t>
            </a:r>
            <a:endParaRPr sz="1400" b="0" i="0" u="none" strike="noStrike" cap="none">
              <a:solidFill>
                <a:srgbClr val="000000"/>
              </a:solidFill>
              <a:latin typeface="Arial"/>
              <a:ea typeface="Arial"/>
              <a:cs typeface="Arial"/>
              <a:sym typeface="Arial"/>
            </a:endParaRPr>
          </a:p>
        </p:txBody>
      </p:sp>
      <p:sp>
        <p:nvSpPr>
          <p:cNvPr id="184" name="Google Shape;184;p20"/>
          <p:cNvSpPr txBox="1"/>
          <p:nvPr/>
        </p:nvSpPr>
        <p:spPr>
          <a:xfrm>
            <a:off x="7999425" y="2078185"/>
            <a:ext cx="1524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Calibri"/>
                <a:ea typeface="Calibri"/>
                <a:cs typeface="Calibri"/>
                <a:sym typeface="Calibri"/>
              </a:rPr>
              <a:t>ESF: 174</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Calibri"/>
                <a:ea typeface="Calibri"/>
                <a:cs typeface="Calibri"/>
                <a:sym typeface="Calibri"/>
              </a:rPr>
              <a:t>ACS: 838</a:t>
            </a:r>
            <a:endParaRPr sz="1400" b="0" i="0" u="none" strike="noStrike" cap="none">
              <a:solidFill>
                <a:srgbClr val="000000"/>
              </a:solidFill>
              <a:latin typeface="Calibri"/>
              <a:ea typeface="Calibri"/>
              <a:cs typeface="Calibri"/>
              <a:sym typeface="Calibri"/>
            </a:endParaRPr>
          </a:p>
        </p:txBody>
      </p:sp>
      <p:sp>
        <p:nvSpPr>
          <p:cNvPr id="185" name="Google Shape;185;p20"/>
          <p:cNvSpPr/>
          <p:nvPr/>
        </p:nvSpPr>
        <p:spPr>
          <a:xfrm>
            <a:off x="5940160" y="1911090"/>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6" name="Google Shape;186;p20"/>
          <p:cNvSpPr/>
          <p:nvPr/>
        </p:nvSpPr>
        <p:spPr>
          <a:xfrm>
            <a:off x="7797085" y="2521018"/>
            <a:ext cx="229800" cy="168900"/>
          </a:xfrm>
          <a:custGeom>
            <a:avLst/>
            <a:gdLst/>
            <a:ahLst/>
            <a:cxnLst/>
            <a:rect l="l" t="t" r="r" b="b"/>
            <a:pathLst>
              <a:path w="120000" h="120000" extrusionOk="0">
                <a:moveTo>
                  <a:pt x="0" y="0"/>
                </a:moveTo>
                <a:lnTo>
                  <a:pt x="120000" y="0"/>
                </a:lnTo>
                <a:lnTo>
                  <a:pt x="120000" y="120000"/>
                </a:lnTo>
                <a:lnTo>
                  <a:pt x="0" y="120000"/>
                </a:lnTo>
                <a:close/>
                <a:moveTo>
                  <a:pt x="60000" y="15000"/>
                </a:moveTo>
                <a:lnTo>
                  <a:pt x="15974" y="60000"/>
                </a:lnTo>
                <a:lnTo>
                  <a:pt x="26980" y="60000"/>
                </a:lnTo>
                <a:lnTo>
                  <a:pt x="26980" y="105000"/>
                </a:lnTo>
                <a:lnTo>
                  <a:pt x="93020" y="105000"/>
                </a:lnTo>
                <a:lnTo>
                  <a:pt x="93020" y="60000"/>
                </a:lnTo>
                <a:lnTo>
                  <a:pt x="104026" y="60000"/>
                </a:lnTo>
                <a:lnTo>
                  <a:pt x="87516" y="43125"/>
                </a:lnTo>
                <a:lnTo>
                  <a:pt x="87516" y="20625"/>
                </a:lnTo>
                <a:lnTo>
                  <a:pt x="76510" y="20625"/>
                </a:lnTo>
                <a:lnTo>
                  <a:pt x="76510" y="31875"/>
                </a:lnTo>
                <a:close/>
              </a:path>
              <a:path w="120000" h="120000" fill="darkenLess" extrusionOk="0">
                <a:moveTo>
                  <a:pt x="87516" y="43125"/>
                </a:moveTo>
                <a:lnTo>
                  <a:pt x="87516" y="20625"/>
                </a:lnTo>
                <a:lnTo>
                  <a:pt x="76510" y="20625"/>
                </a:lnTo>
                <a:lnTo>
                  <a:pt x="76510" y="31875"/>
                </a:lnTo>
                <a:close/>
                <a:moveTo>
                  <a:pt x="26980" y="60000"/>
                </a:moveTo>
                <a:lnTo>
                  <a:pt x="26980" y="105000"/>
                </a:lnTo>
                <a:lnTo>
                  <a:pt x="54497" y="105000"/>
                </a:lnTo>
                <a:lnTo>
                  <a:pt x="54497" y="82500"/>
                </a:lnTo>
                <a:lnTo>
                  <a:pt x="65503" y="82500"/>
                </a:lnTo>
                <a:lnTo>
                  <a:pt x="65503" y="105000"/>
                </a:lnTo>
                <a:lnTo>
                  <a:pt x="93020" y="105000"/>
                </a:lnTo>
                <a:lnTo>
                  <a:pt x="93020" y="60000"/>
                </a:lnTo>
                <a:close/>
              </a:path>
              <a:path w="120000" h="120000" fill="darken" extrusionOk="0">
                <a:moveTo>
                  <a:pt x="60000" y="15000"/>
                </a:moveTo>
                <a:lnTo>
                  <a:pt x="15974" y="60000"/>
                </a:lnTo>
                <a:lnTo>
                  <a:pt x="104026" y="60000"/>
                </a:lnTo>
                <a:close/>
                <a:moveTo>
                  <a:pt x="54497" y="82500"/>
                </a:moveTo>
                <a:lnTo>
                  <a:pt x="65503" y="82500"/>
                </a:lnTo>
                <a:lnTo>
                  <a:pt x="65503" y="105000"/>
                </a:lnTo>
                <a:lnTo>
                  <a:pt x="54497" y="105000"/>
                </a:lnTo>
                <a:close/>
              </a:path>
              <a:path w="120000" h="120000" fill="none" extrusionOk="0">
                <a:moveTo>
                  <a:pt x="60000" y="15000"/>
                </a:moveTo>
                <a:lnTo>
                  <a:pt x="76510" y="31875"/>
                </a:lnTo>
                <a:lnTo>
                  <a:pt x="76510" y="20625"/>
                </a:lnTo>
                <a:lnTo>
                  <a:pt x="87516" y="20625"/>
                </a:lnTo>
                <a:lnTo>
                  <a:pt x="87516" y="43125"/>
                </a:lnTo>
                <a:lnTo>
                  <a:pt x="104026" y="60000"/>
                </a:lnTo>
                <a:lnTo>
                  <a:pt x="93020" y="60000"/>
                </a:lnTo>
                <a:lnTo>
                  <a:pt x="93020" y="105000"/>
                </a:lnTo>
                <a:lnTo>
                  <a:pt x="26980" y="105000"/>
                </a:lnTo>
                <a:lnTo>
                  <a:pt x="26980" y="60000"/>
                </a:lnTo>
                <a:lnTo>
                  <a:pt x="15974" y="60000"/>
                </a:lnTo>
                <a:close/>
                <a:moveTo>
                  <a:pt x="76510" y="31875"/>
                </a:moveTo>
                <a:lnTo>
                  <a:pt x="87516" y="43125"/>
                </a:lnTo>
                <a:moveTo>
                  <a:pt x="93020" y="60000"/>
                </a:moveTo>
                <a:lnTo>
                  <a:pt x="26980" y="60000"/>
                </a:lnTo>
                <a:moveTo>
                  <a:pt x="54497" y="105000"/>
                </a:moveTo>
                <a:lnTo>
                  <a:pt x="54497" y="82500"/>
                </a:lnTo>
                <a:lnTo>
                  <a:pt x="65503" y="82500"/>
                </a:lnTo>
                <a:lnTo>
                  <a:pt x="65503" y="105000"/>
                </a:lnTo>
              </a:path>
              <a:path w="120000" h="120000" fill="none" extrusionOk="0">
                <a:moveTo>
                  <a:pt x="0" y="0"/>
                </a:moveTo>
                <a:lnTo>
                  <a:pt x="120000" y="0"/>
                </a:lnTo>
                <a:lnTo>
                  <a:pt x="120000" y="120000"/>
                </a:lnTo>
                <a:lnTo>
                  <a:pt x="0" y="120000"/>
                </a:lnTo>
                <a:close/>
              </a:path>
            </a:pathLst>
          </a:custGeom>
          <a:solidFill>
            <a:srgbClr val="FFC0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87" name="Google Shape;187;p20"/>
          <p:cNvSpPr txBox="1"/>
          <p:nvPr/>
        </p:nvSpPr>
        <p:spPr>
          <a:xfrm>
            <a:off x="8106750" y="2455304"/>
            <a:ext cx="1524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Calibri"/>
                <a:ea typeface="Calibri"/>
                <a:cs typeface="Calibri"/>
                <a:sym typeface="Calibri"/>
              </a:rPr>
              <a:t>De volta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Calibri"/>
                <a:ea typeface="Calibri"/>
                <a:cs typeface="Calibri"/>
                <a:sym typeface="Calibri"/>
              </a:rPr>
              <a:t>pra casa</a:t>
            </a:r>
            <a:endParaRPr sz="1400" b="0" i="0" u="none" strike="noStrike" cap="none">
              <a:solidFill>
                <a:srgbClr val="000000"/>
              </a:solidFill>
              <a:latin typeface="Calibri"/>
              <a:ea typeface="Calibri"/>
              <a:cs typeface="Calibri"/>
              <a:sym typeface="Calibri"/>
            </a:endParaRPr>
          </a:p>
        </p:txBody>
      </p:sp>
      <p:sp>
        <p:nvSpPr>
          <p:cNvPr id="188" name="Google Shape;188;p20"/>
          <p:cNvSpPr/>
          <p:nvPr/>
        </p:nvSpPr>
        <p:spPr>
          <a:xfrm>
            <a:off x="4578700" y="3330709"/>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 calcmode="lin" valueType="num">
                                      <p:cBhvr additive="base">
                                        <p:cTn id="10" dur="500"/>
                                        <p:tgtEl>
                                          <p:spTgt spid="11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p:tgtEl>
                                          <p:spTgt spid="11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500"/>
                                        <p:tgtEl>
                                          <p:spTgt spid="11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500"/>
                                        <p:tgtEl>
                                          <p:spTgt spid="170"/>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p:tgtEl>
                                          <p:spTgt spid="11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 calcmode="lin" valueType="num">
                                      <p:cBhvr additive="base">
                                        <p:cTn id="28" dur="500"/>
                                        <p:tgtEl>
                                          <p:spTgt spid="116"/>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500"/>
                                        <p:tgtEl>
                                          <p:spTgt spid="117"/>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 calcmode="lin" valueType="num">
                                      <p:cBhvr additive="base">
                                        <p:cTn id="34" dur="500"/>
                                        <p:tgtEl>
                                          <p:spTgt spid="119"/>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 calcmode="lin" valueType="num">
                                      <p:cBhvr additive="base">
                                        <p:cTn id="37" dur="500"/>
                                        <p:tgtEl>
                                          <p:spTgt spid="120"/>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anim calcmode="lin" valueType="num">
                                      <p:cBhvr additive="base">
                                        <p:cTn id="40" dur="500"/>
                                        <p:tgtEl>
                                          <p:spTgt spid="121"/>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 calcmode="lin" valueType="num">
                                      <p:cBhvr additive="base">
                                        <p:cTn id="43" dur="500"/>
                                        <p:tgtEl>
                                          <p:spTgt spid="122"/>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 calcmode="lin" valueType="num">
                                      <p:cBhvr additive="base">
                                        <p:cTn id="46" dur="500"/>
                                        <p:tgtEl>
                                          <p:spTgt spid="123"/>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 calcmode="lin" valueType="num">
                                      <p:cBhvr additive="base">
                                        <p:cTn id="49" dur="500"/>
                                        <p:tgtEl>
                                          <p:spTgt spid="124"/>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25"/>
                                        </p:tgtEl>
                                        <p:attrNameLst>
                                          <p:attrName>style.visibility</p:attrName>
                                        </p:attrNameLst>
                                      </p:cBhvr>
                                      <p:to>
                                        <p:strVal val="visible"/>
                                      </p:to>
                                    </p:set>
                                    <p:anim calcmode="lin" valueType="num">
                                      <p:cBhvr additive="base">
                                        <p:cTn id="52" dur="500"/>
                                        <p:tgtEl>
                                          <p:spTgt spid="125"/>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additive="base">
                                        <p:cTn id="55" dur="500"/>
                                        <p:tgtEl>
                                          <p:spTgt spid="126"/>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27"/>
                                        </p:tgtEl>
                                        <p:attrNameLst>
                                          <p:attrName>style.visibility</p:attrName>
                                        </p:attrNameLst>
                                      </p:cBhvr>
                                      <p:to>
                                        <p:strVal val="visible"/>
                                      </p:to>
                                    </p:set>
                                    <p:anim calcmode="lin" valueType="num">
                                      <p:cBhvr additive="base">
                                        <p:cTn id="58" dur="500"/>
                                        <p:tgtEl>
                                          <p:spTgt spid="127"/>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28"/>
                                        </p:tgtEl>
                                        <p:attrNameLst>
                                          <p:attrName>style.visibility</p:attrName>
                                        </p:attrNameLst>
                                      </p:cBhvr>
                                      <p:to>
                                        <p:strVal val="visible"/>
                                      </p:to>
                                    </p:set>
                                    <p:anim calcmode="lin" valueType="num">
                                      <p:cBhvr additive="base">
                                        <p:cTn id="61" dur="500"/>
                                        <p:tgtEl>
                                          <p:spTgt spid="128"/>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30"/>
                                        </p:tgtEl>
                                        <p:attrNameLst>
                                          <p:attrName>style.visibility</p:attrName>
                                        </p:attrNameLst>
                                      </p:cBhvr>
                                      <p:to>
                                        <p:strVal val="visible"/>
                                      </p:to>
                                    </p:set>
                                    <p:anim calcmode="lin" valueType="num">
                                      <p:cBhvr additive="base">
                                        <p:cTn id="64" dur="500"/>
                                        <p:tgtEl>
                                          <p:spTgt spid="130"/>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500"/>
                                        <p:tgtEl>
                                          <p:spTgt spid="131"/>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additive="base">
                                        <p:cTn id="70" dur="500"/>
                                        <p:tgtEl>
                                          <p:spTgt spid="132"/>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 calcmode="lin" valueType="num">
                                      <p:cBhvr additive="base">
                                        <p:cTn id="73" dur="500"/>
                                        <p:tgtEl>
                                          <p:spTgt spid="133"/>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34"/>
                                        </p:tgtEl>
                                        <p:attrNameLst>
                                          <p:attrName>style.visibility</p:attrName>
                                        </p:attrNameLst>
                                      </p:cBhvr>
                                      <p:to>
                                        <p:strVal val="visible"/>
                                      </p:to>
                                    </p:set>
                                    <p:anim calcmode="lin" valueType="num">
                                      <p:cBhvr additive="base">
                                        <p:cTn id="76" dur="500"/>
                                        <p:tgtEl>
                                          <p:spTgt spid="134"/>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5"/>
                                        </p:tgtEl>
                                        <p:attrNameLst>
                                          <p:attrName>style.visibility</p:attrName>
                                        </p:attrNameLst>
                                      </p:cBhvr>
                                      <p:to>
                                        <p:strVal val="visible"/>
                                      </p:to>
                                    </p:set>
                                    <p:anim calcmode="lin" valueType="num">
                                      <p:cBhvr additive="base">
                                        <p:cTn id="79" dur="500"/>
                                        <p:tgtEl>
                                          <p:spTgt spid="135"/>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36"/>
                                        </p:tgtEl>
                                        <p:attrNameLst>
                                          <p:attrName>style.visibility</p:attrName>
                                        </p:attrNameLst>
                                      </p:cBhvr>
                                      <p:to>
                                        <p:strVal val="visible"/>
                                      </p:to>
                                    </p:set>
                                    <p:anim calcmode="lin" valueType="num">
                                      <p:cBhvr additive="base">
                                        <p:cTn id="82" dur="500"/>
                                        <p:tgtEl>
                                          <p:spTgt spid="136"/>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500"/>
                                        <p:tgtEl>
                                          <p:spTgt spid="137"/>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38"/>
                                        </p:tgtEl>
                                        <p:attrNameLst>
                                          <p:attrName>style.visibility</p:attrName>
                                        </p:attrNameLst>
                                      </p:cBhvr>
                                      <p:to>
                                        <p:strVal val="visible"/>
                                      </p:to>
                                    </p:set>
                                    <p:anim calcmode="lin" valueType="num">
                                      <p:cBhvr additive="base">
                                        <p:cTn id="88" dur="500"/>
                                        <p:tgtEl>
                                          <p:spTgt spid="138"/>
                                        </p:tgtEl>
                                        <p:attrNameLst>
                                          <p:attrName>ppt_y</p:attrName>
                                        </p:attrNameLst>
                                      </p:cBhvr>
                                      <p:tavLst>
                                        <p:tav tm="0">
                                          <p:val>
                                            <p:strVal val="#ppt_y+1"/>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9"/>
                                        </p:tgtEl>
                                        <p:attrNameLst>
                                          <p:attrName>style.visibility</p:attrName>
                                        </p:attrNameLst>
                                      </p:cBhvr>
                                      <p:to>
                                        <p:strVal val="visible"/>
                                      </p:to>
                                    </p:set>
                                    <p:anim calcmode="lin" valueType="num">
                                      <p:cBhvr additive="base">
                                        <p:cTn id="91" dur="500"/>
                                        <p:tgtEl>
                                          <p:spTgt spid="139"/>
                                        </p:tgtEl>
                                        <p:attrNameLst>
                                          <p:attrName>ppt_y</p:attrName>
                                        </p:attrNameLst>
                                      </p:cBhvr>
                                      <p:tavLst>
                                        <p:tav tm="0">
                                          <p:val>
                                            <p:strVal val="#ppt_y+1"/>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140"/>
                                        </p:tgtEl>
                                        <p:attrNameLst>
                                          <p:attrName>style.visibility</p:attrName>
                                        </p:attrNameLst>
                                      </p:cBhvr>
                                      <p:to>
                                        <p:strVal val="visible"/>
                                      </p:to>
                                    </p:set>
                                    <p:anim calcmode="lin" valueType="num">
                                      <p:cBhvr additive="base">
                                        <p:cTn id="94" dur="500"/>
                                        <p:tgtEl>
                                          <p:spTgt spid="140"/>
                                        </p:tgtEl>
                                        <p:attrNameLst>
                                          <p:attrName>ppt_y</p:attrName>
                                        </p:attrNameLst>
                                      </p:cBhvr>
                                      <p:tavLst>
                                        <p:tav tm="0">
                                          <p:val>
                                            <p:strVal val="#ppt_y+1"/>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 calcmode="lin" valueType="num">
                                      <p:cBhvr additive="base">
                                        <p:cTn id="97" dur="500"/>
                                        <p:tgtEl>
                                          <p:spTgt spid="141"/>
                                        </p:tgtEl>
                                        <p:attrNameLst>
                                          <p:attrName>ppt_y</p:attrName>
                                        </p:attrNameLst>
                                      </p:cBhvr>
                                      <p:tavLst>
                                        <p:tav tm="0">
                                          <p:val>
                                            <p:strVal val="#ppt_y+1"/>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142"/>
                                        </p:tgtEl>
                                        <p:attrNameLst>
                                          <p:attrName>style.visibility</p:attrName>
                                        </p:attrNameLst>
                                      </p:cBhvr>
                                      <p:to>
                                        <p:strVal val="visible"/>
                                      </p:to>
                                    </p:set>
                                    <p:anim calcmode="lin" valueType="num">
                                      <p:cBhvr additive="base">
                                        <p:cTn id="100" dur="500"/>
                                        <p:tgtEl>
                                          <p:spTgt spid="142"/>
                                        </p:tgtEl>
                                        <p:attrNameLst>
                                          <p:attrName>ppt_y</p:attrName>
                                        </p:attrNameLst>
                                      </p:cBhvr>
                                      <p:tavLst>
                                        <p:tav tm="0">
                                          <p:val>
                                            <p:strVal val="#ppt_y+1"/>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43"/>
                                        </p:tgtEl>
                                        <p:attrNameLst>
                                          <p:attrName>style.visibility</p:attrName>
                                        </p:attrNameLst>
                                      </p:cBhvr>
                                      <p:to>
                                        <p:strVal val="visible"/>
                                      </p:to>
                                    </p:set>
                                    <p:anim calcmode="lin" valueType="num">
                                      <p:cBhvr additive="base">
                                        <p:cTn id="103" dur="500"/>
                                        <p:tgtEl>
                                          <p:spTgt spid="143"/>
                                        </p:tgtEl>
                                        <p:attrNameLst>
                                          <p:attrName>ppt_y</p:attrName>
                                        </p:attrNameLst>
                                      </p:cBhvr>
                                      <p:tavLst>
                                        <p:tav tm="0">
                                          <p:val>
                                            <p:strVal val="#ppt_y+1"/>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144"/>
                                        </p:tgtEl>
                                        <p:attrNameLst>
                                          <p:attrName>style.visibility</p:attrName>
                                        </p:attrNameLst>
                                      </p:cBhvr>
                                      <p:to>
                                        <p:strVal val="visible"/>
                                      </p:to>
                                    </p:set>
                                    <p:anim calcmode="lin" valueType="num">
                                      <p:cBhvr additive="base">
                                        <p:cTn id="106" dur="500"/>
                                        <p:tgtEl>
                                          <p:spTgt spid="144"/>
                                        </p:tgtEl>
                                        <p:attrNameLst>
                                          <p:attrName>ppt_y</p:attrName>
                                        </p:attrNameLst>
                                      </p:cBhvr>
                                      <p:tavLst>
                                        <p:tav tm="0">
                                          <p:val>
                                            <p:strVal val="#ppt_y+1"/>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additive="base">
                                        <p:cTn id="109" dur="500"/>
                                        <p:tgtEl>
                                          <p:spTgt spid="145"/>
                                        </p:tgtEl>
                                        <p:attrNameLst>
                                          <p:attrName>ppt_y</p:attrName>
                                        </p:attrNameLst>
                                      </p:cBhvr>
                                      <p:tavLst>
                                        <p:tav tm="0">
                                          <p:val>
                                            <p:strVal val="#ppt_y+1"/>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46"/>
                                        </p:tgtEl>
                                        <p:attrNameLst>
                                          <p:attrName>style.visibility</p:attrName>
                                        </p:attrNameLst>
                                      </p:cBhvr>
                                      <p:to>
                                        <p:strVal val="visible"/>
                                      </p:to>
                                    </p:set>
                                    <p:anim calcmode="lin" valueType="num">
                                      <p:cBhvr additive="base">
                                        <p:cTn id="112" dur="500"/>
                                        <p:tgtEl>
                                          <p:spTgt spid="146"/>
                                        </p:tgtEl>
                                        <p:attrNameLst>
                                          <p:attrName>ppt_y</p:attrName>
                                        </p:attrNameLst>
                                      </p:cBhvr>
                                      <p:tavLst>
                                        <p:tav tm="0">
                                          <p:val>
                                            <p:strVal val="#ppt_y+1"/>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47"/>
                                        </p:tgtEl>
                                        <p:attrNameLst>
                                          <p:attrName>style.visibility</p:attrName>
                                        </p:attrNameLst>
                                      </p:cBhvr>
                                      <p:to>
                                        <p:strVal val="visible"/>
                                      </p:to>
                                    </p:set>
                                    <p:anim calcmode="lin" valueType="num">
                                      <p:cBhvr additive="base">
                                        <p:cTn id="115" dur="500"/>
                                        <p:tgtEl>
                                          <p:spTgt spid="147"/>
                                        </p:tgtEl>
                                        <p:attrNameLst>
                                          <p:attrName>ppt_y</p:attrName>
                                        </p:attrNameLst>
                                      </p:cBhvr>
                                      <p:tavLst>
                                        <p:tav tm="0">
                                          <p:val>
                                            <p:strVal val="#ppt_y+1"/>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148"/>
                                        </p:tgtEl>
                                        <p:attrNameLst>
                                          <p:attrName>style.visibility</p:attrName>
                                        </p:attrNameLst>
                                      </p:cBhvr>
                                      <p:to>
                                        <p:strVal val="visible"/>
                                      </p:to>
                                    </p:set>
                                    <p:anim calcmode="lin" valueType="num">
                                      <p:cBhvr additive="base">
                                        <p:cTn id="118" dur="500"/>
                                        <p:tgtEl>
                                          <p:spTgt spid="148"/>
                                        </p:tgtEl>
                                        <p:attrNameLst>
                                          <p:attrName>ppt_y</p:attrName>
                                        </p:attrNameLst>
                                      </p:cBhvr>
                                      <p:tavLst>
                                        <p:tav tm="0">
                                          <p:val>
                                            <p:strVal val="#ppt_y+1"/>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49"/>
                                        </p:tgtEl>
                                        <p:attrNameLst>
                                          <p:attrName>style.visibility</p:attrName>
                                        </p:attrNameLst>
                                      </p:cBhvr>
                                      <p:to>
                                        <p:strVal val="visible"/>
                                      </p:to>
                                    </p:set>
                                    <p:anim calcmode="lin" valueType="num">
                                      <p:cBhvr additive="base">
                                        <p:cTn id="121" dur="500"/>
                                        <p:tgtEl>
                                          <p:spTgt spid="149"/>
                                        </p:tgtEl>
                                        <p:attrNameLst>
                                          <p:attrName>ppt_y</p:attrName>
                                        </p:attrNameLst>
                                      </p:cBhvr>
                                      <p:tavLst>
                                        <p:tav tm="0">
                                          <p:val>
                                            <p:strVal val="#ppt_y+1"/>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150"/>
                                        </p:tgtEl>
                                        <p:attrNameLst>
                                          <p:attrName>style.visibility</p:attrName>
                                        </p:attrNameLst>
                                      </p:cBhvr>
                                      <p:to>
                                        <p:strVal val="visible"/>
                                      </p:to>
                                    </p:set>
                                    <p:anim calcmode="lin" valueType="num">
                                      <p:cBhvr additive="base">
                                        <p:cTn id="124" dur="500"/>
                                        <p:tgtEl>
                                          <p:spTgt spid="150"/>
                                        </p:tgtEl>
                                        <p:attrNameLst>
                                          <p:attrName>ppt_y</p:attrName>
                                        </p:attrNameLst>
                                      </p:cBhvr>
                                      <p:tavLst>
                                        <p:tav tm="0">
                                          <p:val>
                                            <p:strVal val="#ppt_y+1"/>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51"/>
                                        </p:tgtEl>
                                        <p:attrNameLst>
                                          <p:attrName>style.visibility</p:attrName>
                                        </p:attrNameLst>
                                      </p:cBhvr>
                                      <p:to>
                                        <p:strVal val="visible"/>
                                      </p:to>
                                    </p:set>
                                    <p:anim calcmode="lin" valueType="num">
                                      <p:cBhvr additive="base">
                                        <p:cTn id="127" dur="500"/>
                                        <p:tgtEl>
                                          <p:spTgt spid="151"/>
                                        </p:tgtEl>
                                        <p:attrNameLst>
                                          <p:attrName>ppt_y</p:attrName>
                                        </p:attrNameLst>
                                      </p:cBhvr>
                                      <p:tavLst>
                                        <p:tav tm="0">
                                          <p:val>
                                            <p:strVal val="#ppt_y+1"/>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152"/>
                                        </p:tgtEl>
                                        <p:attrNameLst>
                                          <p:attrName>style.visibility</p:attrName>
                                        </p:attrNameLst>
                                      </p:cBhvr>
                                      <p:to>
                                        <p:strVal val="visible"/>
                                      </p:to>
                                    </p:set>
                                    <p:anim calcmode="lin" valueType="num">
                                      <p:cBhvr additive="base">
                                        <p:cTn id="130" dur="500"/>
                                        <p:tgtEl>
                                          <p:spTgt spid="152"/>
                                        </p:tgtEl>
                                        <p:attrNameLst>
                                          <p:attrName>ppt_y</p:attrName>
                                        </p:attrNameLst>
                                      </p:cBhvr>
                                      <p:tavLst>
                                        <p:tav tm="0">
                                          <p:val>
                                            <p:strVal val="#ppt_y+1"/>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53"/>
                                        </p:tgtEl>
                                        <p:attrNameLst>
                                          <p:attrName>style.visibility</p:attrName>
                                        </p:attrNameLst>
                                      </p:cBhvr>
                                      <p:to>
                                        <p:strVal val="visible"/>
                                      </p:to>
                                    </p:set>
                                    <p:anim calcmode="lin" valueType="num">
                                      <p:cBhvr additive="base">
                                        <p:cTn id="133" dur="500"/>
                                        <p:tgtEl>
                                          <p:spTgt spid="153"/>
                                        </p:tgtEl>
                                        <p:attrNameLst>
                                          <p:attrName>ppt_y</p:attrName>
                                        </p:attrNameLst>
                                      </p:cBhvr>
                                      <p:tavLst>
                                        <p:tav tm="0">
                                          <p:val>
                                            <p:strVal val="#ppt_y+1"/>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154"/>
                                        </p:tgtEl>
                                        <p:attrNameLst>
                                          <p:attrName>style.visibility</p:attrName>
                                        </p:attrNameLst>
                                      </p:cBhvr>
                                      <p:to>
                                        <p:strVal val="visible"/>
                                      </p:to>
                                    </p:set>
                                    <p:anim calcmode="lin" valueType="num">
                                      <p:cBhvr additive="base">
                                        <p:cTn id="136" dur="500"/>
                                        <p:tgtEl>
                                          <p:spTgt spid="154"/>
                                        </p:tgtEl>
                                        <p:attrNameLst>
                                          <p:attrName>ppt_y</p:attrName>
                                        </p:attrNameLst>
                                      </p:cBhvr>
                                      <p:tavLst>
                                        <p:tav tm="0">
                                          <p:val>
                                            <p:strVal val="#ppt_y+1"/>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155"/>
                                        </p:tgtEl>
                                        <p:attrNameLst>
                                          <p:attrName>style.visibility</p:attrName>
                                        </p:attrNameLst>
                                      </p:cBhvr>
                                      <p:to>
                                        <p:strVal val="visible"/>
                                      </p:to>
                                    </p:set>
                                    <p:anim calcmode="lin" valueType="num">
                                      <p:cBhvr additive="base">
                                        <p:cTn id="139" dur="500"/>
                                        <p:tgtEl>
                                          <p:spTgt spid="155"/>
                                        </p:tgtEl>
                                        <p:attrNameLst>
                                          <p:attrName>ppt_y</p:attrName>
                                        </p:attrNameLst>
                                      </p:cBhvr>
                                      <p:tavLst>
                                        <p:tav tm="0">
                                          <p:val>
                                            <p:strVal val="#ppt_y+1"/>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156"/>
                                        </p:tgtEl>
                                        <p:attrNameLst>
                                          <p:attrName>style.visibility</p:attrName>
                                        </p:attrNameLst>
                                      </p:cBhvr>
                                      <p:to>
                                        <p:strVal val="visible"/>
                                      </p:to>
                                    </p:set>
                                    <p:anim calcmode="lin" valueType="num">
                                      <p:cBhvr additive="base">
                                        <p:cTn id="142" dur="500"/>
                                        <p:tgtEl>
                                          <p:spTgt spid="156"/>
                                        </p:tgtEl>
                                        <p:attrNameLst>
                                          <p:attrName>ppt_y</p:attrName>
                                        </p:attrNameLst>
                                      </p:cBhvr>
                                      <p:tavLst>
                                        <p:tav tm="0">
                                          <p:val>
                                            <p:strVal val="#ppt_y+1"/>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57"/>
                                        </p:tgtEl>
                                        <p:attrNameLst>
                                          <p:attrName>style.visibility</p:attrName>
                                        </p:attrNameLst>
                                      </p:cBhvr>
                                      <p:to>
                                        <p:strVal val="visible"/>
                                      </p:to>
                                    </p:set>
                                    <p:anim calcmode="lin" valueType="num">
                                      <p:cBhvr additive="base">
                                        <p:cTn id="145" dur="500"/>
                                        <p:tgtEl>
                                          <p:spTgt spid="157"/>
                                        </p:tgtEl>
                                        <p:attrNameLst>
                                          <p:attrName>ppt_y</p:attrName>
                                        </p:attrNameLst>
                                      </p:cBhvr>
                                      <p:tavLst>
                                        <p:tav tm="0">
                                          <p:val>
                                            <p:strVal val="#ppt_y+1"/>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158"/>
                                        </p:tgtEl>
                                        <p:attrNameLst>
                                          <p:attrName>style.visibility</p:attrName>
                                        </p:attrNameLst>
                                      </p:cBhvr>
                                      <p:to>
                                        <p:strVal val="visible"/>
                                      </p:to>
                                    </p:set>
                                    <p:anim calcmode="lin" valueType="num">
                                      <p:cBhvr additive="base">
                                        <p:cTn id="148" dur="500"/>
                                        <p:tgtEl>
                                          <p:spTgt spid="158"/>
                                        </p:tgtEl>
                                        <p:attrNameLst>
                                          <p:attrName>ppt_y</p:attrName>
                                        </p:attrNameLst>
                                      </p:cBhvr>
                                      <p:tavLst>
                                        <p:tav tm="0">
                                          <p:val>
                                            <p:strVal val="#ppt_y+1"/>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159"/>
                                        </p:tgtEl>
                                        <p:attrNameLst>
                                          <p:attrName>style.visibility</p:attrName>
                                        </p:attrNameLst>
                                      </p:cBhvr>
                                      <p:to>
                                        <p:strVal val="visible"/>
                                      </p:to>
                                    </p:set>
                                    <p:anim calcmode="lin" valueType="num">
                                      <p:cBhvr additive="base">
                                        <p:cTn id="151" dur="500"/>
                                        <p:tgtEl>
                                          <p:spTgt spid="159"/>
                                        </p:tgtEl>
                                        <p:attrNameLst>
                                          <p:attrName>ppt_y</p:attrName>
                                        </p:attrNameLst>
                                      </p:cBhvr>
                                      <p:tavLst>
                                        <p:tav tm="0">
                                          <p:val>
                                            <p:strVal val="#ppt_y+1"/>
                                          </p:val>
                                        </p:tav>
                                        <p:tav tm="100000">
                                          <p:val>
                                            <p:strVal val="#ppt_y"/>
                                          </p:val>
                                        </p:tav>
                                      </p:tavLst>
                                    </p:anim>
                                  </p:childTnLst>
                                </p:cTn>
                              </p:par>
                              <p:par>
                                <p:cTn id="152" presetID="2" presetClass="entr" presetSubtype="4" fill="hold" nodeType="withEffect">
                                  <p:stCondLst>
                                    <p:cond delay="0"/>
                                  </p:stCondLst>
                                  <p:childTnLst>
                                    <p:set>
                                      <p:cBhvr>
                                        <p:cTn id="153" dur="1" fill="hold">
                                          <p:stCondLst>
                                            <p:cond delay="0"/>
                                          </p:stCondLst>
                                        </p:cTn>
                                        <p:tgtEl>
                                          <p:spTgt spid="160"/>
                                        </p:tgtEl>
                                        <p:attrNameLst>
                                          <p:attrName>style.visibility</p:attrName>
                                        </p:attrNameLst>
                                      </p:cBhvr>
                                      <p:to>
                                        <p:strVal val="visible"/>
                                      </p:to>
                                    </p:set>
                                    <p:anim calcmode="lin" valueType="num">
                                      <p:cBhvr additive="base">
                                        <p:cTn id="154" dur="500"/>
                                        <p:tgtEl>
                                          <p:spTgt spid="160"/>
                                        </p:tgtEl>
                                        <p:attrNameLst>
                                          <p:attrName>ppt_y</p:attrName>
                                        </p:attrNameLst>
                                      </p:cBhvr>
                                      <p:tavLst>
                                        <p:tav tm="0">
                                          <p:val>
                                            <p:strVal val="#ppt_y+1"/>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61"/>
                                        </p:tgtEl>
                                        <p:attrNameLst>
                                          <p:attrName>style.visibility</p:attrName>
                                        </p:attrNameLst>
                                      </p:cBhvr>
                                      <p:to>
                                        <p:strVal val="visible"/>
                                      </p:to>
                                    </p:set>
                                    <p:anim calcmode="lin" valueType="num">
                                      <p:cBhvr additive="base">
                                        <p:cTn id="157" dur="500"/>
                                        <p:tgtEl>
                                          <p:spTgt spid="161"/>
                                        </p:tgtEl>
                                        <p:attrNameLst>
                                          <p:attrName>ppt_y</p:attrName>
                                        </p:attrNameLst>
                                      </p:cBhvr>
                                      <p:tavLst>
                                        <p:tav tm="0">
                                          <p:val>
                                            <p:strVal val="#ppt_y+1"/>
                                          </p:val>
                                        </p:tav>
                                        <p:tav tm="100000">
                                          <p:val>
                                            <p:strVal val="#ppt_y"/>
                                          </p:val>
                                        </p:tav>
                                      </p:tavLst>
                                    </p:anim>
                                  </p:childTnLst>
                                </p:cTn>
                              </p:par>
                              <p:par>
                                <p:cTn id="158" presetID="2" presetClass="entr" presetSubtype="4" fill="hold" nodeType="withEffect">
                                  <p:stCondLst>
                                    <p:cond delay="0"/>
                                  </p:stCondLst>
                                  <p:childTnLst>
                                    <p:set>
                                      <p:cBhvr>
                                        <p:cTn id="159" dur="1" fill="hold">
                                          <p:stCondLst>
                                            <p:cond delay="0"/>
                                          </p:stCondLst>
                                        </p:cTn>
                                        <p:tgtEl>
                                          <p:spTgt spid="162"/>
                                        </p:tgtEl>
                                        <p:attrNameLst>
                                          <p:attrName>style.visibility</p:attrName>
                                        </p:attrNameLst>
                                      </p:cBhvr>
                                      <p:to>
                                        <p:strVal val="visible"/>
                                      </p:to>
                                    </p:set>
                                    <p:anim calcmode="lin" valueType="num">
                                      <p:cBhvr additive="base">
                                        <p:cTn id="160" dur="500"/>
                                        <p:tgtEl>
                                          <p:spTgt spid="162"/>
                                        </p:tgtEl>
                                        <p:attrNameLst>
                                          <p:attrName>ppt_y</p:attrName>
                                        </p:attrNameLst>
                                      </p:cBhvr>
                                      <p:tavLst>
                                        <p:tav tm="0">
                                          <p:val>
                                            <p:strVal val="#ppt_y+1"/>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63"/>
                                        </p:tgtEl>
                                        <p:attrNameLst>
                                          <p:attrName>style.visibility</p:attrName>
                                        </p:attrNameLst>
                                      </p:cBhvr>
                                      <p:to>
                                        <p:strVal val="visible"/>
                                      </p:to>
                                    </p:set>
                                    <p:anim calcmode="lin" valueType="num">
                                      <p:cBhvr additive="base">
                                        <p:cTn id="163" dur="500"/>
                                        <p:tgtEl>
                                          <p:spTgt spid="163"/>
                                        </p:tgtEl>
                                        <p:attrNameLst>
                                          <p:attrName>ppt_y</p:attrName>
                                        </p:attrNameLst>
                                      </p:cBhvr>
                                      <p:tavLst>
                                        <p:tav tm="0">
                                          <p:val>
                                            <p:strVal val="#ppt_y+1"/>
                                          </p:val>
                                        </p:tav>
                                        <p:tav tm="100000">
                                          <p:val>
                                            <p:strVal val="#ppt_y"/>
                                          </p:val>
                                        </p:tav>
                                      </p:tavLst>
                                    </p:anim>
                                  </p:childTnLst>
                                </p:cTn>
                              </p:par>
                              <p:par>
                                <p:cTn id="164" presetID="2" presetClass="entr" presetSubtype="4" fill="hold" nodeType="withEffect">
                                  <p:stCondLst>
                                    <p:cond delay="0"/>
                                  </p:stCondLst>
                                  <p:childTnLst>
                                    <p:set>
                                      <p:cBhvr>
                                        <p:cTn id="165" dur="1" fill="hold">
                                          <p:stCondLst>
                                            <p:cond delay="0"/>
                                          </p:stCondLst>
                                        </p:cTn>
                                        <p:tgtEl>
                                          <p:spTgt spid="164"/>
                                        </p:tgtEl>
                                        <p:attrNameLst>
                                          <p:attrName>style.visibility</p:attrName>
                                        </p:attrNameLst>
                                      </p:cBhvr>
                                      <p:to>
                                        <p:strVal val="visible"/>
                                      </p:to>
                                    </p:set>
                                    <p:anim calcmode="lin" valueType="num">
                                      <p:cBhvr additive="base">
                                        <p:cTn id="166" dur="500"/>
                                        <p:tgtEl>
                                          <p:spTgt spid="164"/>
                                        </p:tgtEl>
                                        <p:attrNameLst>
                                          <p:attrName>ppt_y</p:attrName>
                                        </p:attrNameLst>
                                      </p:cBhvr>
                                      <p:tavLst>
                                        <p:tav tm="0">
                                          <p:val>
                                            <p:strVal val="#ppt_y+1"/>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165"/>
                                        </p:tgtEl>
                                        <p:attrNameLst>
                                          <p:attrName>style.visibility</p:attrName>
                                        </p:attrNameLst>
                                      </p:cBhvr>
                                      <p:to>
                                        <p:strVal val="visible"/>
                                      </p:to>
                                    </p:set>
                                    <p:anim calcmode="lin" valueType="num">
                                      <p:cBhvr additive="base">
                                        <p:cTn id="169" dur="500"/>
                                        <p:tgtEl>
                                          <p:spTgt spid="165"/>
                                        </p:tgtEl>
                                        <p:attrNameLst>
                                          <p:attrName>ppt_y</p:attrName>
                                        </p:attrNameLst>
                                      </p:cBhvr>
                                      <p:tavLst>
                                        <p:tav tm="0">
                                          <p:val>
                                            <p:strVal val="#ppt_y+1"/>
                                          </p:val>
                                        </p:tav>
                                        <p:tav tm="100000">
                                          <p:val>
                                            <p:strVal val="#ppt_y"/>
                                          </p:val>
                                        </p:tav>
                                      </p:tavLst>
                                    </p:anim>
                                  </p:childTnLst>
                                </p:cTn>
                              </p:par>
                              <p:par>
                                <p:cTn id="170" presetID="2" presetClass="entr" presetSubtype="4" fill="hold" nodeType="withEffect">
                                  <p:stCondLst>
                                    <p:cond delay="0"/>
                                  </p:stCondLst>
                                  <p:childTnLst>
                                    <p:set>
                                      <p:cBhvr>
                                        <p:cTn id="171" dur="1" fill="hold">
                                          <p:stCondLst>
                                            <p:cond delay="0"/>
                                          </p:stCondLst>
                                        </p:cTn>
                                        <p:tgtEl>
                                          <p:spTgt spid="166"/>
                                        </p:tgtEl>
                                        <p:attrNameLst>
                                          <p:attrName>style.visibility</p:attrName>
                                        </p:attrNameLst>
                                      </p:cBhvr>
                                      <p:to>
                                        <p:strVal val="visible"/>
                                      </p:to>
                                    </p:set>
                                    <p:anim calcmode="lin" valueType="num">
                                      <p:cBhvr additive="base">
                                        <p:cTn id="172" dur="500"/>
                                        <p:tgtEl>
                                          <p:spTgt spid="166"/>
                                        </p:tgtEl>
                                        <p:attrNameLst>
                                          <p:attrName>ppt_y</p:attrName>
                                        </p:attrNameLst>
                                      </p:cBhvr>
                                      <p:tavLst>
                                        <p:tav tm="0">
                                          <p:val>
                                            <p:strVal val="#ppt_y+1"/>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167"/>
                                        </p:tgtEl>
                                        <p:attrNameLst>
                                          <p:attrName>style.visibility</p:attrName>
                                        </p:attrNameLst>
                                      </p:cBhvr>
                                      <p:to>
                                        <p:strVal val="visible"/>
                                      </p:to>
                                    </p:set>
                                    <p:anim calcmode="lin" valueType="num">
                                      <p:cBhvr additive="base">
                                        <p:cTn id="175" dur="500"/>
                                        <p:tgtEl>
                                          <p:spTgt spid="167"/>
                                        </p:tgtEl>
                                        <p:attrNameLst>
                                          <p:attrName>ppt_y</p:attrName>
                                        </p:attrNameLst>
                                      </p:cBhvr>
                                      <p:tavLst>
                                        <p:tav tm="0">
                                          <p:val>
                                            <p:strVal val="#ppt_y+1"/>
                                          </p:val>
                                        </p:tav>
                                        <p:tav tm="100000">
                                          <p:val>
                                            <p:strVal val="#ppt_y"/>
                                          </p:val>
                                        </p:tav>
                                      </p:tavLst>
                                    </p:anim>
                                  </p:childTnLst>
                                </p:cTn>
                              </p:par>
                              <p:par>
                                <p:cTn id="176" presetID="2" presetClass="entr" presetSubtype="4" fill="hold" nodeType="withEffect">
                                  <p:stCondLst>
                                    <p:cond delay="0"/>
                                  </p:stCondLst>
                                  <p:childTnLst>
                                    <p:set>
                                      <p:cBhvr>
                                        <p:cTn id="177" dur="1" fill="hold">
                                          <p:stCondLst>
                                            <p:cond delay="0"/>
                                          </p:stCondLst>
                                        </p:cTn>
                                        <p:tgtEl>
                                          <p:spTgt spid="168"/>
                                        </p:tgtEl>
                                        <p:attrNameLst>
                                          <p:attrName>style.visibility</p:attrName>
                                        </p:attrNameLst>
                                      </p:cBhvr>
                                      <p:to>
                                        <p:strVal val="visible"/>
                                      </p:to>
                                    </p:set>
                                    <p:anim calcmode="lin" valueType="num">
                                      <p:cBhvr additive="base">
                                        <p:cTn id="178" dur="500"/>
                                        <p:tgtEl>
                                          <p:spTgt spid="168"/>
                                        </p:tgtEl>
                                        <p:attrNameLst>
                                          <p:attrName>ppt_y</p:attrName>
                                        </p:attrNameLst>
                                      </p:cBhvr>
                                      <p:tavLst>
                                        <p:tav tm="0">
                                          <p:val>
                                            <p:strVal val="#ppt_y+1"/>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169"/>
                                        </p:tgtEl>
                                        <p:attrNameLst>
                                          <p:attrName>style.visibility</p:attrName>
                                        </p:attrNameLst>
                                      </p:cBhvr>
                                      <p:to>
                                        <p:strVal val="visible"/>
                                      </p:to>
                                    </p:set>
                                    <p:anim calcmode="lin" valueType="num">
                                      <p:cBhvr additive="base">
                                        <p:cTn id="181" dur="500"/>
                                        <p:tgtEl>
                                          <p:spTgt spid="169"/>
                                        </p:tgtEl>
                                        <p:attrNameLst>
                                          <p:attrName>ppt_y</p:attrName>
                                        </p:attrNameLst>
                                      </p:cBhvr>
                                      <p:tavLst>
                                        <p:tav tm="0">
                                          <p:val>
                                            <p:strVal val="#ppt_y+1"/>
                                          </p:val>
                                        </p:tav>
                                        <p:tav tm="100000">
                                          <p:val>
                                            <p:strVal val="#ppt_y"/>
                                          </p:val>
                                        </p:tav>
                                      </p:tavLst>
                                    </p:anim>
                                  </p:childTnLst>
                                </p:cTn>
                              </p:par>
                              <p:par>
                                <p:cTn id="182" presetID="2" presetClass="entr" presetSubtype="4" fill="hold" nodeType="withEffect">
                                  <p:stCondLst>
                                    <p:cond delay="0"/>
                                  </p:stCondLst>
                                  <p:childTnLst>
                                    <p:set>
                                      <p:cBhvr>
                                        <p:cTn id="183" dur="1" fill="hold">
                                          <p:stCondLst>
                                            <p:cond delay="0"/>
                                          </p:stCondLst>
                                        </p:cTn>
                                        <p:tgtEl>
                                          <p:spTgt spid="170"/>
                                        </p:tgtEl>
                                        <p:attrNameLst>
                                          <p:attrName>style.visibility</p:attrName>
                                        </p:attrNameLst>
                                      </p:cBhvr>
                                      <p:to>
                                        <p:strVal val="visible"/>
                                      </p:to>
                                    </p:set>
                                    <p:anim calcmode="lin" valueType="num">
                                      <p:cBhvr additive="base">
                                        <p:cTn id="184" dur="500"/>
                                        <p:tgtEl>
                                          <p:spTgt spid="170"/>
                                        </p:tgtEl>
                                        <p:attrNameLst>
                                          <p:attrName>ppt_y</p:attrName>
                                        </p:attrNameLst>
                                      </p:cBhvr>
                                      <p:tavLst>
                                        <p:tav tm="0">
                                          <p:val>
                                            <p:strVal val="#ppt_y+1"/>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114"/>
                                        </p:tgtEl>
                                        <p:attrNameLst>
                                          <p:attrName>style.visibility</p:attrName>
                                        </p:attrNameLst>
                                      </p:cBhvr>
                                      <p:to>
                                        <p:strVal val="visible"/>
                                      </p:to>
                                    </p:set>
                                    <p:anim calcmode="lin" valueType="num">
                                      <p:cBhvr additive="base">
                                        <p:cTn id="187" dur="500"/>
                                        <p:tgtEl>
                                          <p:spTgt spid="114"/>
                                        </p:tgtEl>
                                        <p:attrNameLst>
                                          <p:attrName>ppt_y</p:attrName>
                                        </p:attrNameLst>
                                      </p:cBhvr>
                                      <p:tavLst>
                                        <p:tav tm="0">
                                          <p:val>
                                            <p:strVal val="#ppt_y+1"/>
                                          </p:val>
                                        </p:tav>
                                        <p:tav tm="100000">
                                          <p:val>
                                            <p:strVal val="#ppt_y"/>
                                          </p:val>
                                        </p:tav>
                                      </p:tavLst>
                                    </p:anim>
                                  </p:childTnLst>
                                </p:cTn>
                              </p:par>
                              <p:par>
                                <p:cTn id="188" presetID="2" presetClass="entr" presetSubtype="4" fill="hold" nodeType="withEffect">
                                  <p:stCondLst>
                                    <p:cond delay="0"/>
                                  </p:stCondLst>
                                  <p:childTnLst>
                                    <p:set>
                                      <p:cBhvr>
                                        <p:cTn id="189" dur="1" fill="hold">
                                          <p:stCondLst>
                                            <p:cond delay="0"/>
                                          </p:stCondLst>
                                        </p:cTn>
                                        <p:tgtEl>
                                          <p:spTgt spid="115"/>
                                        </p:tgtEl>
                                        <p:attrNameLst>
                                          <p:attrName>style.visibility</p:attrName>
                                        </p:attrNameLst>
                                      </p:cBhvr>
                                      <p:to>
                                        <p:strVal val="visible"/>
                                      </p:to>
                                    </p:set>
                                    <p:anim calcmode="lin" valueType="num">
                                      <p:cBhvr additive="base">
                                        <p:cTn id="190" dur="500"/>
                                        <p:tgtEl>
                                          <p:spTgt spid="115"/>
                                        </p:tgtEl>
                                        <p:attrNameLst>
                                          <p:attrName>ppt_y</p:attrName>
                                        </p:attrNameLst>
                                      </p:cBhvr>
                                      <p:tavLst>
                                        <p:tav tm="0">
                                          <p:val>
                                            <p:strVal val="#ppt_y+1"/>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116"/>
                                        </p:tgtEl>
                                        <p:attrNameLst>
                                          <p:attrName>style.visibility</p:attrName>
                                        </p:attrNameLst>
                                      </p:cBhvr>
                                      <p:to>
                                        <p:strVal val="visible"/>
                                      </p:to>
                                    </p:set>
                                    <p:anim calcmode="lin" valueType="num">
                                      <p:cBhvr additive="base">
                                        <p:cTn id="193" dur="500"/>
                                        <p:tgtEl>
                                          <p:spTgt spid="116"/>
                                        </p:tgtEl>
                                        <p:attrNameLst>
                                          <p:attrName>ppt_y</p:attrName>
                                        </p:attrNameLst>
                                      </p:cBhvr>
                                      <p:tavLst>
                                        <p:tav tm="0">
                                          <p:val>
                                            <p:strVal val="#ppt_y+1"/>
                                          </p:val>
                                        </p:tav>
                                        <p:tav tm="100000">
                                          <p:val>
                                            <p:strVal val="#ppt_y"/>
                                          </p:val>
                                        </p:tav>
                                      </p:tavLst>
                                    </p:anim>
                                  </p:childTnLst>
                                </p:cTn>
                              </p:par>
                              <p:par>
                                <p:cTn id="194" presetID="2" presetClass="entr" presetSubtype="4" fill="hold" nodeType="withEffect">
                                  <p:stCondLst>
                                    <p:cond delay="0"/>
                                  </p:stCondLst>
                                  <p:childTnLst>
                                    <p:set>
                                      <p:cBhvr>
                                        <p:cTn id="195" dur="1" fill="hold">
                                          <p:stCondLst>
                                            <p:cond delay="0"/>
                                          </p:stCondLst>
                                        </p:cTn>
                                        <p:tgtEl>
                                          <p:spTgt spid="117"/>
                                        </p:tgtEl>
                                        <p:attrNameLst>
                                          <p:attrName>style.visibility</p:attrName>
                                        </p:attrNameLst>
                                      </p:cBhvr>
                                      <p:to>
                                        <p:strVal val="visible"/>
                                      </p:to>
                                    </p:set>
                                    <p:anim calcmode="lin" valueType="num">
                                      <p:cBhvr additive="base">
                                        <p:cTn id="196" dur="500"/>
                                        <p:tgtEl>
                                          <p:spTgt spid="117"/>
                                        </p:tgtEl>
                                        <p:attrNameLst>
                                          <p:attrName>ppt_y</p:attrName>
                                        </p:attrNameLst>
                                      </p:cBhvr>
                                      <p:tavLst>
                                        <p:tav tm="0">
                                          <p:val>
                                            <p:strVal val="#ppt_y+1"/>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500"/>
                                        <p:tgtEl>
                                          <p:spTgt spid="118"/>
                                        </p:tgtEl>
                                        <p:attrNameLst>
                                          <p:attrName>ppt_y</p:attrName>
                                        </p:attrNameLst>
                                      </p:cBhvr>
                                      <p:tavLst>
                                        <p:tav tm="0">
                                          <p:val>
                                            <p:strVal val="#ppt_y+1"/>
                                          </p:val>
                                        </p:tav>
                                        <p:tav tm="100000">
                                          <p:val>
                                            <p:strVal val="#ppt_y"/>
                                          </p:val>
                                        </p:tav>
                                      </p:tavLst>
                                    </p:anim>
                                  </p:childTnLst>
                                </p:cTn>
                              </p:par>
                              <p:par>
                                <p:cTn id="200" presetID="2" presetClass="entr" presetSubtype="4" fill="hold" nodeType="withEffect">
                                  <p:stCondLst>
                                    <p:cond delay="0"/>
                                  </p:stCondLst>
                                  <p:childTnLst>
                                    <p:set>
                                      <p:cBhvr>
                                        <p:cTn id="201" dur="1" fill="hold">
                                          <p:stCondLst>
                                            <p:cond delay="0"/>
                                          </p:stCondLst>
                                        </p:cTn>
                                        <p:tgtEl>
                                          <p:spTgt spid="119"/>
                                        </p:tgtEl>
                                        <p:attrNameLst>
                                          <p:attrName>style.visibility</p:attrName>
                                        </p:attrNameLst>
                                      </p:cBhvr>
                                      <p:to>
                                        <p:strVal val="visible"/>
                                      </p:to>
                                    </p:set>
                                    <p:anim calcmode="lin" valueType="num">
                                      <p:cBhvr additive="base">
                                        <p:cTn id="202" dur="500"/>
                                        <p:tgtEl>
                                          <p:spTgt spid="119"/>
                                        </p:tgtEl>
                                        <p:attrNameLst>
                                          <p:attrName>ppt_y</p:attrName>
                                        </p:attrNameLst>
                                      </p:cBhvr>
                                      <p:tavLst>
                                        <p:tav tm="0">
                                          <p:val>
                                            <p:strVal val="#ppt_y+1"/>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1"/>
                                          </p:val>
                                        </p:tav>
                                        <p:tav tm="100000">
                                          <p:val>
                                            <p:strVal val="#ppt_y"/>
                                          </p:val>
                                        </p:tav>
                                      </p:tavLst>
                                    </p:anim>
                                  </p:childTnLst>
                                </p:cTn>
                              </p:par>
                              <p:par>
                                <p:cTn id="206" presetID="2" presetClass="entr" presetSubtype="4" fill="hold" nodeType="withEffect">
                                  <p:stCondLst>
                                    <p:cond delay="0"/>
                                  </p:stCondLst>
                                  <p:childTnLst>
                                    <p:set>
                                      <p:cBhvr>
                                        <p:cTn id="207" dur="1" fill="hold">
                                          <p:stCondLst>
                                            <p:cond delay="0"/>
                                          </p:stCondLst>
                                        </p:cTn>
                                        <p:tgtEl>
                                          <p:spTgt spid="121"/>
                                        </p:tgtEl>
                                        <p:attrNameLst>
                                          <p:attrName>style.visibility</p:attrName>
                                        </p:attrNameLst>
                                      </p:cBhvr>
                                      <p:to>
                                        <p:strVal val="visible"/>
                                      </p:to>
                                    </p:set>
                                    <p:anim calcmode="lin" valueType="num">
                                      <p:cBhvr additive="base">
                                        <p:cTn id="208" dur="500"/>
                                        <p:tgtEl>
                                          <p:spTgt spid="121"/>
                                        </p:tgtEl>
                                        <p:attrNameLst>
                                          <p:attrName>ppt_y</p:attrName>
                                        </p:attrNameLst>
                                      </p:cBhvr>
                                      <p:tavLst>
                                        <p:tav tm="0">
                                          <p:val>
                                            <p:strVal val="#ppt_y+1"/>
                                          </p:val>
                                        </p:tav>
                                        <p:tav tm="100000">
                                          <p:val>
                                            <p:strVal val="#ppt_y"/>
                                          </p:val>
                                        </p:tav>
                                      </p:tavLst>
                                    </p:anim>
                                  </p:childTnLst>
                                </p:cTn>
                              </p:par>
                              <p:par>
                                <p:cTn id="209" presetID="2" presetClass="entr" presetSubtype="4" fill="hold" nodeType="withEffect">
                                  <p:stCondLst>
                                    <p:cond delay="0"/>
                                  </p:stCondLst>
                                  <p:childTnLst>
                                    <p:set>
                                      <p:cBhvr>
                                        <p:cTn id="210" dur="1" fill="hold">
                                          <p:stCondLst>
                                            <p:cond delay="0"/>
                                          </p:stCondLst>
                                        </p:cTn>
                                        <p:tgtEl>
                                          <p:spTgt spid="122"/>
                                        </p:tgtEl>
                                        <p:attrNameLst>
                                          <p:attrName>style.visibility</p:attrName>
                                        </p:attrNameLst>
                                      </p:cBhvr>
                                      <p:to>
                                        <p:strVal val="visible"/>
                                      </p:to>
                                    </p:set>
                                    <p:anim calcmode="lin" valueType="num">
                                      <p:cBhvr additive="base">
                                        <p:cTn id="211" dur="500"/>
                                        <p:tgtEl>
                                          <p:spTgt spid="122"/>
                                        </p:tgtEl>
                                        <p:attrNameLst>
                                          <p:attrName>ppt_y</p:attrName>
                                        </p:attrNameLst>
                                      </p:cBhvr>
                                      <p:tavLst>
                                        <p:tav tm="0">
                                          <p:val>
                                            <p:strVal val="#ppt_y+1"/>
                                          </p:val>
                                        </p:tav>
                                        <p:tav tm="100000">
                                          <p:val>
                                            <p:strVal val="#ppt_y"/>
                                          </p:val>
                                        </p:tav>
                                      </p:tavLst>
                                    </p:anim>
                                  </p:childTnLst>
                                </p:cTn>
                              </p:par>
                              <p:par>
                                <p:cTn id="212" presetID="2" presetClass="entr" presetSubtype="4" fill="hold" nodeType="withEffect">
                                  <p:stCondLst>
                                    <p:cond delay="0"/>
                                  </p:stCondLst>
                                  <p:childTnLst>
                                    <p:set>
                                      <p:cBhvr>
                                        <p:cTn id="213" dur="1" fill="hold">
                                          <p:stCondLst>
                                            <p:cond delay="0"/>
                                          </p:stCondLst>
                                        </p:cTn>
                                        <p:tgtEl>
                                          <p:spTgt spid="123"/>
                                        </p:tgtEl>
                                        <p:attrNameLst>
                                          <p:attrName>style.visibility</p:attrName>
                                        </p:attrNameLst>
                                      </p:cBhvr>
                                      <p:to>
                                        <p:strVal val="visible"/>
                                      </p:to>
                                    </p:set>
                                    <p:anim calcmode="lin" valueType="num">
                                      <p:cBhvr additive="base">
                                        <p:cTn id="214" dur="500"/>
                                        <p:tgtEl>
                                          <p:spTgt spid="123"/>
                                        </p:tgtEl>
                                        <p:attrNameLst>
                                          <p:attrName>ppt_y</p:attrName>
                                        </p:attrNameLst>
                                      </p:cBhvr>
                                      <p:tavLst>
                                        <p:tav tm="0">
                                          <p:val>
                                            <p:strVal val="#ppt_y+1"/>
                                          </p:val>
                                        </p:tav>
                                        <p:tav tm="100000">
                                          <p:val>
                                            <p:strVal val="#ppt_y"/>
                                          </p:val>
                                        </p:tav>
                                      </p:tavLst>
                                    </p:anim>
                                  </p:childTnLst>
                                </p:cTn>
                              </p:par>
                              <p:par>
                                <p:cTn id="215" presetID="2" presetClass="entr" presetSubtype="4" fill="hold" nodeType="withEffect">
                                  <p:stCondLst>
                                    <p:cond delay="0"/>
                                  </p:stCondLst>
                                  <p:childTnLst>
                                    <p:set>
                                      <p:cBhvr>
                                        <p:cTn id="216" dur="1" fill="hold">
                                          <p:stCondLst>
                                            <p:cond delay="0"/>
                                          </p:stCondLst>
                                        </p:cTn>
                                        <p:tgtEl>
                                          <p:spTgt spid="124"/>
                                        </p:tgtEl>
                                        <p:attrNameLst>
                                          <p:attrName>style.visibility</p:attrName>
                                        </p:attrNameLst>
                                      </p:cBhvr>
                                      <p:to>
                                        <p:strVal val="visible"/>
                                      </p:to>
                                    </p:set>
                                    <p:anim calcmode="lin" valueType="num">
                                      <p:cBhvr additive="base">
                                        <p:cTn id="217" dur="500"/>
                                        <p:tgtEl>
                                          <p:spTgt spid="124"/>
                                        </p:tgtEl>
                                        <p:attrNameLst>
                                          <p:attrName>ppt_y</p:attrName>
                                        </p:attrNameLst>
                                      </p:cBhvr>
                                      <p:tavLst>
                                        <p:tav tm="0">
                                          <p:val>
                                            <p:strVal val="#ppt_y+1"/>
                                          </p:val>
                                        </p:tav>
                                        <p:tav tm="100000">
                                          <p:val>
                                            <p:strVal val="#ppt_y"/>
                                          </p:val>
                                        </p:tav>
                                      </p:tavLst>
                                    </p:anim>
                                  </p:childTnLst>
                                </p:cTn>
                              </p:par>
                              <p:par>
                                <p:cTn id="218" presetID="2" presetClass="entr" presetSubtype="4" fill="hold" nodeType="withEffect">
                                  <p:stCondLst>
                                    <p:cond delay="0"/>
                                  </p:stCondLst>
                                  <p:childTnLst>
                                    <p:set>
                                      <p:cBhvr>
                                        <p:cTn id="219" dur="1" fill="hold">
                                          <p:stCondLst>
                                            <p:cond delay="0"/>
                                          </p:stCondLst>
                                        </p:cTn>
                                        <p:tgtEl>
                                          <p:spTgt spid="125"/>
                                        </p:tgtEl>
                                        <p:attrNameLst>
                                          <p:attrName>style.visibility</p:attrName>
                                        </p:attrNameLst>
                                      </p:cBhvr>
                                      <p:to>
                                        <p:strVal val="visible"/>
                                      </p:to>
                                    </p:set>
                                    <p:anim calcmode="lin" valueType="num">
                                      <p:cBhvr additive="base">
                                        <p:cTn id="220" dur="500"/>
                                        <p:tgtEl>
                                          <p:spTgt spid="125"/>
                                        </p:tgtEl>
                                        <p:attrNameLst>
                                          <p:attrName>ppt_y</p:attrName>
                                        </p:attrNameLst>
                                      </p:cBhvr>
                                      <p:tavLst>
                                        <p:tav tm="0">
                                          <p:val>
                                            <p:strVal val="#ppt_y+1"/>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126"/>
                                        </p:tgtEl>
                                        <p:attrNameLst>
                                          <p:attrName>style.visibility</p:attrName>
                                        </p:attrNameLst>
                                      </p:cBhvr>
                                      <p:to>
                                        <p:strVal val="visible"/>
                                      </p:to>
                                    </p:set>
                                    <p:anim calcmode="lin" valueType="num">
                                      <p:cBhvr additive="base">
                                        <p:cTn id="223" dur="500"/>
                                        <p:tgtEl>
                                          <p:spTgt spid="126"/>
                                        </p:tgtEl>
                                        <p:attrNameLst>
                                          <p:attrName>ppt_y</p:attrName>
                                        </p:attrNameLst>
                                      </p:cBhvr>
                                      <p:tavLst>
                                        <p:tav tm="0">
                                          <p:val>
                                            <p:strVal val="#ppt_y+1"/>
                                          </p:val>
                                        </p:tav>
                                        <p:tav tm="100000">
                                          <p:val>
                                            <p:strVal val="#ppt_y"/>
                                          </p:val>
                                        </p:tav>
                                      </p:tavLst>
                                    </p:anim>
                                  </p:childTnLst>
                                </p:cTn>
                              </p:par>
                              <p:par>
                                <p:cTn id="224" presetID="2" presetClass="entr" presetSubtype="4" fill="hold" nodeType="withEffect">
                                  <p:stCondLst>
                                    <p:cond delay="0"/>
                                  </p:stCondLst>
                                  <p:childTnLst>
                                    <p:set>
                                      <p:cBhvr>
                                        <p:cTn id="225" dur="1" fill="hold">
                                          <p:stCondLst>
                                            <p:cond delay="0"/>
                                          </p:stCondLst>
                                        </p:cTn>
                                        <p:tgtEl>
                                          <p:spTgt spid="127"/>
                                        </p:tgtEl>
                                        <p:attrNameLst>
                                          <p:attrName>style.visibility</p:attrName>
                                        </p:attrNameLst>
                                      </p:cBhvr>
                                      <p:to>
                                        <p:strVal val="visible"/>
                                      </p:to>
                                    </p:set>
                                    <p:anim calcmode="lin" valueType="num">
                                      <p:cBhvr additive="base">
                                        <p:cTn id="226" dur="500"/>
                                        <p:tgtEl>
                                          <p:spTgt spid="127"/>
                                        </p:tgtEl>
                                        <p:attrNameLst>
                                          <p:attrName>ppt_y</p:attrName>
                                        </p:attrNameLst>
                                      </p:cBhvr>
                                      <p:tavLst>
                                        <p:tav tm="0">
                                          <p:val>
                                            <p:strVal val="#ppt_y+1"/>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128"/>
                                        </p:tgtEl>
                                        <p:attrNameLst>
                                          <p:attrName>style.visibility</p:attrName>
                                        </p:attrNameLst>
                                      </p:cBhvr>
                                      <p:to>
                                        <p:strVal val="visible"/>
                                      </p:to>
                                    </p:set>
                                    <p:anim calcmode="lin" valueType="num">
                                      <p:cBhvr additive="base">
                                        <p:cTn id="229" dur="500"/>
                                        <p:tgtEl>
                                          <p:spTgt spid="128"/>
                                        </p:tgtEl>
                                        <p:attrNameLst>
                                          <p:attrName>ppt_y</p:attrName>
                                        </p:attrNameLst>
                                      </p:cBhvr>
                                      <p:tavLst>
                                        <p:tav tm="0">
                                          <p:val>
                                            <p:strVal val="#ppt_y+1"/>
                                          </p:val>
                                        </p:tav>
                                        <p:tav tm="100000">
                                          <p:val>
                                            <p:strVal val="#ppt_y"/>
                                          </p:val>
                                        </p:tav>
                                      </p:tavLst>
                                    </p:anim>
                                  </p:childTnLst>
                                </p:cTn>
                              </p:par>
                              <p:par>
                                <p:cTn id="230" presetID="2" presetClass="entr" presetSubtype="4" fill="hold" nodeType="withEffect">
                                  <p:stCondLst>
                                    <p:cond delay="0"/>
                                  </p:stCondLst>
                                  <p:childTnLst>
                                    <p:set>
                                      <p:cBhvr>
                                        <p:cTn id="231" dur="1" fill="hold">
                                          <p:stCondLst>
                                            <p:cond delay="0"/>
                                          </p:stCondLst>
                                        </p:cTn>
                                        <p:tgtEl>
                                          <p:spTgt spid="129"/>
                                        </p:tgtEl>
                                        <p:attrNameLst>
                                          <p:attrName>style.visibility</p:attrName>
                                        </p:attrNameLst>
                                      </p:cBhvr>
                                      <p:to>
                                        <p:strVal val="visible"/>
                                      </p:to>
                                    </p:set>
                                    <p:anim calcmode="lin" valueType="num">
                                      <p:cBhvr additive="base">
                                        <p:cTn id="232" dur="500"/>
                                        <p:tgtEl>
                                          <p:spTgt spid="129"/>
                                        </p:tgtEl>
                                        <p:attrNameLst>
                                          <p:attrName>ppt_y</p:attrName>
                                        </p:attrNameLst>
                                      </p:cBhvr>
                                      <p:tavLst>
                                        <p:tav tm="0">
                                          <p:val>
                                            <p:strVal val="#ppt_y+1"/>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130"/>
                                        </p:tgtEl>
                                        <p:attrNameLst>
                                          <p:attrName>style.visibility</p:attrName>
                                        </p:attrNameLst>
                                      </p:cBhvr>
                                      <p:to>
                                        <p:strVal val="visible"/>
                                      </p:to>
                                    </p:set>
                                    <p:anim calcmode="lin" valueType="num">
                                      <p:cBhvr additive="base">
                                        <p:cTn id="235" dur="500"/>
                                        <p:tgtEl>
                                          <p:spTgt spid="130"/>
                                        </p:tgtEl>
                                        <p:attrNameLst>
                                          <p:attrName>ppt_y</p:attrName>
                                        </p:attrNameLst>
                                      </p:cBhvr>
                                      <p:tavLst>
                                        <p:tav tm="0">
                                          <p:val>
                                            <p:strVal val="#ppt_y+1"/>
                                          </p:val>
                                        </p:tav>
                                        <p:tav tm="100000">
                                          <p:val>
                                            <p:strVal val="#ppt_y"/>
                                          </p:val>
                                        </p:tav>
                                      </p:tavLst>
                                    </p:anim>
                                  </p:childTnLst>
                                </p:cTn>
                              </p:par>
                              <p:par>
                                <p:cTn id="236" presetID="2" presetClass="entr" presetSubtype="4" fill="hold" nodeType="withEffect">
                                  <p:stCondLst>
                                    <p:cond delay="0"/>
                                  </p:stCondLst>
                                  <p:childTnLst>
                                    <p:set>
                                      <p:cBhvr>
                                        <p:cTn id="237" dur="1" fill="hold">
                                          <p:stCondLst>
                                            <p:cond delay="0"/>
                                          </p:stCondLst>
                                        </p:cTn>
                                        <p:tgtEl>
                                          <p:spTgt spid="131"/>
                                        </p:tgtEl>
                                        <p:attrNameLst>
                                          <p:attrName>style.visibility</p:attrName>
                                        </p:attrNameLst>
                                      </p:cBhvr>
                                      <p:to>
                                        <p:strVal val="visible"/>
                                      </p:to>
                                    </p:set>
                                    <p:anim calcmode="lin" valueType="num">
                                      <p:cBhvr additive="base">
                                        <p:cTn id="238" dur="500"/>
                                        <p:tgtEl>
                                          <p:spTgt spid="131"/>
                                        </p:tgtEl>
                                        <p:attrNameLst>
                                          <p:attrName>ppt_y</p:attrName>
                                        </p:attrNameLst>
                                      </p:cBhvr>
                                      <p:tavLst>
                                        <p:tav tm="0">
                                          <p:val>
                                            <p:strVal val="#ppt_y+1"/>
                                          </p:val>
                                        </p:tav>
                                        <p:tav tm="100000">
                                          <p:val>
                                            <p:strVal val="#ppt_y"/>
                                          </p:val>
                                        </p:tav>
                                      </p:tavLst>
                                    </p:anim>
                                  </p:childTnLst>
                                </p:cTn>
                              </p:par>
                              <p:par>
                                <p:cTn id="239" presetID="2" presetClass="entr" presetSubtype="4" fill="hold" nodeType="withEffect">
                                  <p:stCondLst>
                                    <p:cond delay="0"/>
                                  </p:stCondLst>
                                  <p:childTnLst>
                                    <p:set>
                                      <p:cBhvr>
                                        <p:cTn id="240" dur="1" fill="hold">
                                          <p:stCondLst>
                                            <p:cond delay="0"/>
                                          </p:stCondLst>
                                        </p:cTn>
                                        <p:tgtEl>
                                          <p:spTgt spid="132"/>
                                        </p:tgtEl>
                                        <p:attrNameLst>
                                          <p:attrName>style.visibility</p:attrName>
                                        </p:attrNameLst>
                                      </p:cBhvr>
                                      <p:to>
                                        <p:strVal val="visible"/>
                                      </p:to>
                                    </p:set>
                                    <p:anim calcmode="lin" valueType="num">
                                      <p:cBhvr additive="base">
                                        <p:cTn id="241" dur="500"/>
                                        <p:tgtEl>
                                          <p:spTgt spid="132"/>
                                        </p:tgtEl>
                                        <p:attrNameLst>
                                          <p:attrName>ppt_y</p:attrName>
                                        </p:attrNameLst>
                                      </p:cBhvr>
                                      <p:tavLst>
                                        <p:tav tm="0">
                                          <p:val>
                                            <p:strVal val="#ppt_y+1"/>
                                          </p:val>
                                        </p:tav>
                                        <p:tav tm="100000">
                                          <p:val>
                                            <p:strVal val="#ppt_y"/>
                                          </p:val>
                                        </p:tav>
                                      </p:tavLst>
                                    </p:anim>
                                  </p:childTnLst>
                                </p:cTn>
                              </p:par>
                              <p:par>
                                <p:cTn id="242" presetID="2" presetClass="entr" presetSubtype="4" fill="hold" nodeType="withEffect">
                                  <p:stCondLst>
                                    <p:cond delay="0"/>
                                  </p:stCondLst>
                                  <p:childTnLst>
                                    <p:set>
                                      <p:cBhvr>
                                        <p:cTn id="243" dur="1" fill="hold">
                                          <p:stCondLst>
                                            <p:cond delay="0"/>
                                          </p:stCondLst>
                                        </p:cTn>
                                        <p:tgtEl>
                                          <p:spTgt spid="133"/>
                                        </p:tgtEl>
                                        <p:attrNameLst>
                                          <p:attrName>style.visibility</p:attrName>
                                        </p:attrNameLst>
                                      </p:cBhvr>
                                      <p:to>
                                        <p:strVal val="visible"/>
                                      </p:to>
                                    </p:set>
                                    <p:anim calcmode="lin" valueType="num">
                                      <p:cBhvr additive="base">
                                        <p:cTn id="244" dur="500"/>
                                        <p:tgtEl>
                                          <p:spTgt spid="133"/>
                                        </p:tgtEl>
                                        <p:attrNameLst>
                                          <p:attrName>ppt_y</p:attrName>
                                        </p:attrNameLst>
                                      </p:cBhvr>
                                      <p:tavLst>
                                        <p:tav tm="0">
                                          <p:val>
                                            <p:strVal val="#ppt_y+1"/>
                                          </p:val>
                                        </p:tav>
                                        <p:tav tm="100000">
                                          <p:val>
                                            <p:strVal val="#ppt_y"/>
                                          </p:val>
                                        </p:tav>
                                      </p:tavLst>
                                    </p:anim>
                                  </p:childTnLst>
                                </p:cTn>
                              </p:par>
                              <p:par>
                                <p:cTn id="245" presetID="2" presetClass="entr" presetSubtype="4" fill="hold" nodeType="withEffect">
                                  <p:stCondLst>
                                    <p:cond delay="0"/>
                                  </p:stCondLst>
                                  <p:childTnLst>
                                    <p:set>
                                      <p:cBhvr>
                                        <p:cTn id="246" dur="1" fill="hold">
                                          <p:stCondLst>
                                            <p:cond delay="0"/>
                                          </p:stCondLst>
                                        </p:cTn>
                                        <p:tgtEl>
                                          <p:spTgt spid="134"/>
                                        </p:tgtEl>
                                        <p:attrNameLst>
                                          <p:attrName>style.visibility</p:attrName>
                                        </p:attrNameLst>
                                      </p:cBhvr>
                                      <p:to>
                                        <p:strVal val="visible"/>
                                      </p:to>
                                    </p:set>
                                    <p:anim calcmode="lin" valueType="num">
                                      <p:cBhvr additive="base">
                                        <p:cTn id="247" dur="500"/>
                                        <p:tgtEl>
                                          <p:spTgt spid="134"/>
                                        </p:tgtEl>
                                        <p:attrNameLst>
                                          <p:attrName>ppt_y</p:attrName>
                                        </p:attrNameLst>
                                      </p:cBhvr>
                                      <p:tavLst>
                                        <p:tav tm="0">
                                          <p:val>
                                            <p:strVal val="#ppt_y+1"/>
                                          </p:val>
                                        </p:tav>
                                        <p:tav tm="100000">
                                          <p:val>
                                            <p:strVal val="#ppt_y"/>
                                          </p:val>
                                        </p:tav>
                                      </p:tavLst>
                                    </p:anim>
                                  </p:childTnLst>
                                </p:cTn>
                              </p:par>
                              <p:par>
                                <p:cTn id="248" presetID="2" presetClass="entr" presetSubtype="4" fill="hold" nodeType="withEffect">
                                  <p:stCondLst>
                                    <p:cond delay="0"/>
                                  </p:stCondLst>
                                  <p:childTnLst>
                                    <p:set>
                                      <p:cBhvr>
                                        <p:cTn id="249" dur="1" fill="hold">
                                          <p:stCondLst>
                                            <p:cond delay="0"/>
                                          </p:stCondLst>
                                        </p:cTn>
                                        <p:tgtEl>
                                          <p:spTgt spid="135"/>
                                        </p:tgtEl>
                                        <p:attrNameLst>
                                          <p:attrName>style.visibility</p:attrName>
                                        </p:attrNameLst>
                                      </p:cBhvr>
                                      <p:to>
                                        <p:strVal val="visible"/>
                                      </p:to>
                                    </p:set>
                                    <p:anim calcmode="lin" valueType="num">
                                      <p:cBhvr additive="base">
                                        <p:cTn id="250" dur="500"/>
                                        <p:tgtEl>
                                          <p:spTgt spid="135"/>
                                        </p:tgtEl>
                                        <p:attrNameLst>
                                          <p:attrName>ppt_y</p:attrName>
                                        </p:attrNameLst>
                                      </p:cBhvr>
                                      <p:tavLst>
                                        <p:tav tm="0">
                                          <p:val>
                                            <p:strVal val="#ppt_y+1"/>
                                          </p:val>
                                        </p:tav>
                                        <p:tav tm="100000">
                                          <p:val>
                                            <p:strVal val="#ppt_y"/>
                                          </p:val>
                                        </p:tav>
                                      </p:tavLst>
                                    </p:anim>
                                  </p:childTnLst>
                                </p:cTn>
                              </p:par>
                              <p:par>
                                <p:cTn id="251" presetID="2" presetClass="entr" presetSubtype="4" fill="hold" nodeType="withEffect">
                                  <p:stCondLst>
                                    <p:cond delay="0"/>
                                  </p:stCondLst>
                                  <p:childTnLst>
                                    <p:set>
                                      <p:cBhvr>
                                        <p:cTn id="252" dur="1" fill="hold">
                                          <p:stCondLst>
                                            <p:cond delay="0"/>
                                          </p:stCondLst>
                                        </p:cTn>
                                        <p:tgtEl>
                                          <p:spTgt spid="136"/>
                                        </p:tgtEl>
                                        <p:attrNameLst>
                                          <p:attrName>style.visibility</p:attrName>
                                        </p:attrNameLst>
                                      </p:cBhvr>
                                      <p:to>
                                        <p:strVal val="visible"/>
                                      </p:to>
                                    </p:set>
                                    <p:anim calcmode="lin" valueType="num">
                                      <p:cBhvr additive="base">
                                        <p:cTn id="253" dur="500"/>
                                        <p:tgtEl>
                                          <p:spTgt spid="136"/>
                                        </p:tgtEl>
                                        <p:attrNameLst>
                                          <p:attrName>ppt_y</p:attrName>
                                        </p:attrNameLst>
                                      </p:cBhvr>
                                      <p:tavLst>
                                        <p:tav tm="0">
                                          <p:val>
                                            <p:strVal val="#ppt_y+1"/>
                                          </p:val>
                                        </p:tav>
                                        <p:tav tm="100000">
                                          <p:val>
                                            <p:strVal val="#ppt_y"/>
                                          </p:val>
                                        </p:tav>
                                      </p:tavLst>
                                    </p:anim>
                                  </p:childTnLst>
                                </p:cTn>
                              </p:par>
                              <p:par>
                                <p:cTn id="254" presetID="2" presetClass="entr" presetSubtype="4" fill="hold" nodeType="withEffect">
                                  <p:stCondLst>
                                    <p:cond delay="0"/>
                                  </p:stCondLst>
                                  <p:childTnLst>
                                    <p:set>
                                      <p:cBhvr>
                                        <p:cTn id="255" dur="1" fill="hold">
                                          <p:stCondLst>
                                            <p:cond delay="0"/>
                                          </p:stCondLst>
                                        </p:cTn>
                                        <p:tgtEl>
                                          <p:spTgt spid="137"/>
                                        </p:tgtEl>
                                        <p:attrNameLst>
                                          <p:attrName>style.visibility</p:attrName>
                                        </p:attrNameLst>
                                      </p:cBhvr>
                                      <p:to>
                                        <p:strVal val="visible"/>
                                      </p:to>
                                    </p:set>
                                    <p:anim calcmode="lin" valueType="num">
                                      <p:cBhvr additive="base">
                                        <p:cTn id="256" dur="500"/>
                                        <p:tgtEl>
                                          <p:spTgt spid="137"/>
                                        </p:tgtEl>
                                        <p:attrNameLst>
                                          <p:attrName>ppt_y</p:attrName>
                                        </p:attrNameLst>
                                      </p:cBhvr>
                                      <p:tavLst>
                                        <p:tav tm="0">
                                          <p:val>
                                            <p:strVal val="#ppt_y+1"/>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138"/>
                                        </p:tgtEl>
                                        <p:attrNameLst>
                                          <p:attrName>style.visibility</p:attrName>
                                        </p:attrNameLst>
                                      </p:cBhvr>
                                      <p:to>
                                        <p:strVal val="visible"/>
                                      </p:to>
                                    </p:set>
                                    <p:anim calcmode="lin" valueType="num">
                                      <p:cBhvr additive="base">
                                        <p:cTn id="259" dur="500"/>
                                        <p:tgtEl>
                                          <p:spTgt spid="138"/>
                                        </p:tgtEl>
                                        <p:attrNameLst>
                                          <p:attrName>ppt_y</p:attrName>
                                        </p:attrNameLst>
                                      </p:cBhvr>
                                      <p:tavLst>
                                        <p:tav tm="0">
                                          <p:val>
                                            <p:strVal val="#ppt_y+1"/>
                                          </p:val>
                                        </p:tav>
                                        <p:tav tm="100000">
                                          <p:val>
                                            <p:strVal val="#ppt_y"/>
                                          </p:val>
                                        </p:tav>
                                      </p:tavLst>
                                    </p:anim>
                                  </p:childTnLst>
                                </p:cTn>
                              </p:par>
                              <p:par>
                                <p:cTn id="260" presetID="2" presetClass="entr" presetSubtype="4" fill="hold" nodeType="withEffect">
                                  <p:stCondLst>
                                    <p:cond delay="0"/>
                                  </p:stCondLst>
                                  <p:childTnLst>
                                    <p:set>
                                      <p:cBhvr>
                                        <p:cTn id="261" dur="1" fill="hold">
                                          <p:stCondLst>
                                            <p:cond delay="0"/>
                                          </p:stCondLst>
                                        </p:cTn>
                                        <p:tgtEl>
                                          <p:spTgt spid="139"/>
                                        </p:tgtEl>
                                        <p:attrNameLst>
                                          <p:attrName>style.visibility</p:attrName>
                                        </p:attrNameLst>
                                      </p:cBhvr>
                                      <p:to>
                                        <p:strVal val="visible"/>
                                      </p:to>
                                    </p:set>
                                    <p:anim calcmode="lin" valueType="num">
                                      <p:cBhvr additive="base">
                                        <p:cTn id="262" dur="500"/>
                                        <p:tgtEl>
                                          <p:spTgt spid="139"/>
                                        </p:tgtEl>
                                        <p:attrNameLst>
                                          <p:attrName>ppt_y</p:attrName>
                                        </p:attrNameLst>
                                      </p:cBhvr>
                                      <p:tavLst>
                                        <p:tav tm="0">
                                          <p:val>
                                            <p:strVal val="#ppt_y+1"/>
                                          </p:val>
                                        </p:tav>
                                        <p:tav tm="100000">
                                          <p:val>
                                            <p:strVal val="#ppt_y"/>
                                          </p:val>
                                        </p:tav>
                                      </p:tavLst>
                                    </p:anim>
                                  </p:childTnLst>
                                </p:cTn>
                              </p:par>
                              <p:par>
                                <p:cTn id="263" presetID="2" presetClass="entr" presetSubtype="4" fill="hold" nodeType="withEffect">
                                  <p:stCondLst>
                                    <p:cond delay="0"/>
                                  </p:stCondLst>
                                  <p:childTnLst>
                                    <p:set>
                                      <p:cBhvr>
                                        <p:cTn id="264" dur="1" fill="hold">
                                          <p:stCondLst>
                                            <p:cond delay="0"/>
                                          </p:stCondLst>
                                        </p:cTn>
                                        <p:tgtEl>
                                          <p:spTgt spid="140"/>
                                        </p:tgtEl>
                                        <p:attrNameLst>
                                          <p:attrName>style.visibility</p:attrName>
                                        </p:attrNameLst>
                                      </p:cBhvr>
                                      <p:to>
                                        <p:strVal val="visible"/>
                                      </p:to>
                                    </p:set>
                                    <p:anim calcmode="lin" valueType="num">
                                      <p:cBhvr additive="base">
                                        <p:cTn id="265" dur="500"/>
                                        <p:tgtEl>
                                          <p:spTgt spid="140"/>
                                        </p:tgtEl>
                                        <p:attrNameLst>
                                          <p:attrName>ppt_y</p:attrName>
                                        </p:attrNameLst>
                                      </p:cBhvr>
                                      <p:tavLst>
                                        <p:tav tm="0">
                                          <p:val>
                                            <p:strVal val="#ppt_y+1"/>
                                          </p:val>
                                        </p:tav>
                                        <p:tav tm="100000">
                                          <p:val>
                                            <p:strVal val="#ppt_y"/>
                                          </p:val>
                                        </p:tav>
                                      </p:tavLst>
                                    </p:anim>
                                  </p:childTnLst>
                                </p:cTn>
                              </p:par>
                              <p:par>
                                <p:cTn id="266" presetID="2" presetClass="entr" presetSubtype="4" fill="hold" nodeType="withEffect">
                                  <p:stCondLst>
                                    <p:cond delay="0"/>
                                  </p:stCondLst>
                                  <p:childTnLst>
                                    <p:set>
                                      <p:cBhvr>
                                        <p:cTn id="267" dur="1" fill="hold">
                                          <p:stCondLst>
                                            <p:cond delay="0"/>
                                          </p:stCondLst>
                                        </p:cTn>
                                        <p:tgtEl>
                                          <p:spTgt spid="141"/>
                                        </p:tgtEl>
                                        <p:attrNameLst>
                                          <p:attrName>style.visibility</p:attrName>
                                        </p:attrNameLst>
                                      </p:cBhvr>
                                      <p:to>
                                        <p:strVal val="visible"/>
                                      </p:to>
                                    </p:set>
                                    <p:anim calcmode="lin" valueType="num">
                                      <p:cBhvr additive="base">
                                        <p:cTn id="268" dur="500"/>
                                        <p:tgtEl>
                                          <p:spTgt spid="141"/>
                                        </p:tgtEl>
                                        <p:attrNameLst>
                                          <p:attrName>ppt_y</p:attrName>
                                        </p:attrNameLst>
                                      </p:cBhvr>
                                      <p:tavLst>
                                        <p:tav tm="0">
                                          <p:val>
                                            <p:strVal val="#ppt_y+1"/>
                                          </p:val>
                                        </p:tav>
                                        <p:tav tm="100000">
                                          <p:val>
                                            <p:strVal val="#ppt_y"/>
                                          </p:val>
                                        </p:tav>
                                      </p:tavLst>
                                    </p:anim>
                                  </p:childTnLst>
                                </p:cTn>
                              </p:par>
                              <p:par>
                                <p:cTn id="269" presetID="2" presetClass="entr" presetSubtype="4" fill="hold" nodeType="withEffect">
                                  <p:stCondLst>
                                    <p:cond delay="0"/>
                                  </p:stCondLst>
                                  <p:childTnLst>
                                    <p:set>
                                      <p:cBhvr>
                                        <p:cTn id="270" dur="1" fill="hold">
                                          <p:stCondLst>
                                            <p:cond delay="0"/>
                                          </p:stCondLst>
                                        </p:cTn>
                                        <p:tgtEl>
                                          <p:spTgt spid="142"/>
                                        </p:tgtEl>
                                        <p:attrNameLst>
                                          <p:attrName>style.visibility</p:attrName>
                                        </p:attrNameLst>
                                      </p:cBhvr>
                                      <p:to>
                                        <p:strVal val="visible"/>
                                      </p:to>
                                    </p:set>
                                    <p:anim calcmode="lin" valueType="num">
                                      <p:cBhvr additive="base">
                                        <p:cTn id="271" dur="500"/>
                                        <p:tgtEl>
                                          <p:spTgt spid="142"/>
                                        </p:tgtEl>
                                        <p:attrNameLst>
                                          <p:attrName>ppt_y</p:attrName>
                                        </p:attrNameLst>
                                      </p:cBhvr>
                                      <p:tavLst>
                                        <p:tav tm="0">
                                          <p:val>
                                            <p:strVal val="#ppt_y+1"/>
                                          </p:val>
                                        </p:tav>
                                        <p:tav tm="100000">
                                          <p:val>
                                            <p:strVal val="#ppt_y"/>
                                          </p:val>
                                        </p:tav>
                                      </p:tavLst>
                                    </p:anim>
                                  </p:childTnLst>
                                </p:cTn>
                              </p:par>
                              <p:par>
                                <p:cTn id="272" presetID="2" presetClass="entr" presetSubtype="4" fill="hold" nodeType="withEffect">
                                  <p:stCondLst>
                                    <p:cond delay="0"/>
                                  </p:stCondLst>
                                  <p:childTnLst>
                                    <p:set>
                                      <p:cBhvr>
                                        <p:cTn id="273" dur="1" fill="hold">
                                          <p:stCondLst>
                                            <p:cond delay="0"/>
                                          </p:stCondLst>
                                        </p:cTn>
                                        <p:tgtEl>
                                          <p:spTgt spid="143"/>
                                        </p:tgtEl>
                                        <p:attrNameLst>
                                          <p:attrName>style.visibility</p:attrName>
                                        </p:attrNameLst>
                                      </p:cBhvr>
                                      <p:to>
                                        <p:strVal val="visible"/>
                                      </p:to>
                                    </p:set>
                                    <p:anim calcmode="lin" valueType="num">
                                      <p:cBhvr additive="base">
                                        <p:cTn id="274" dur="500"/>
                                        <p:tgtEl>
                                          <p:spTgt spid="143"/>
                                        </p:tgtEl>
                                        <p:attrNameLst>
                                          <p:attrName>ppt_y</p:attrName>
                                        </p:attrNameLst>
                                      </p:cBhvr>
                                      <p:tavLst>
                                        <p:tav tm="0">
                                          <p:val>
                                            <p:strVal val="#ppt_y+1"/>
                                          </p:val>
                                        </p:tav>
                                        <p:tav tm="100000">
                                          <p:val>
                                            <p:strVal val="#ppt_y"/>
                                          </p:val>
                                        </p:tav>
                                      </p:tavLst>
                                    </p:anim>
                                  </p:childTnLst>
                                </p:cTn>
                              </p:par>
                              <p:par>
                                <p:cTn id="275" presetID="2" presetClass="entr" presetSubtype="4" fill="hold" nodeType="withEffect">
                                  <p:stCondLst>
                                    <p:cond delay="0"/>
                                  </p:stCondLst>
                                  <p:childTnLst>
                                    <p:set>
                                      <p:cBhvr>
                                        <p:cTn id="276" dur="1" fill="hold">
                                          <p:stCondLst>
                                            <p:cond delay="0"/>
                                          </p:stCondLst>
                                        </p:cTn>
                                        <p:tgtEl>
                                          <p:spTgt spid="144"/>
                                        </p:tgtEl>
                                        <p:attrNameLst>
                                          <p:attrName>style.visibility</p:attrName>
                                        </p:attrNameLst>
                                      </p:cBhvr>
                                      <p:to>
                                        <p:strVal val="visible"/>
                                      </p:to>
                                    </p:set>
                                    <p:anim calcmode="lin" valueType="num">
                                      <p:cBhvr additive="base">
                                        <p:cTn id="277" dur="500"/>
                                        <p:tgtEl>
                                          <p:spTgt spid="144"/>
                                        </p:tgtEl>
                                        <p:attrNameLst>
                                          <p:attrName>ppt_y</p:attrName>
                                        </p:attrNameLst>
                                      </p:cBhvr>
                                      <p:tavLst>
                                        <p:tav tm="0">
                                          <p:val>
                                            <p:strVal val="#ppt_y+1"/>
                                          </p:val>
                                        </p:tav>
                                        <p:tav tm="100000">
                                          <p:val>
                                            <p:strVal val="#ppt_y"/>
                                          </p:val>
                                        </p:tav>
                                      </p:tavLst>
                                    </p:anim>
                                  </p:childTnLst>
                                </p:cTn>
                              </p:par>
                              <p:par>
                                <p:cTn id="278" presetID="2" presetClass="entr" presetSubtype="4" fill="hold" nodeType="withEffect">
                                  <p:stCondLst>
                                    <p:cond delay="0"/>
                                  </p:stCondLst>
                                  <p:childTnLst>
                                    <p:set>
                                      <p:cBhvr>
                                        <p:cTn id="279" dur="1" fill="hold">
                                          <p:stCondLst>
                                            <p:cond delay="0"/>
                                          </p:stCondLst>
                                        </p:cTn>
                                        <p:tgtEl>
                                          <p:spTgt spid="145"/>
                                        </p:tgtEl>
                                        <p:attrNameLst>
                                          <p:attrName>style.visibility</p:attrName>
                                        </p:attrNameLst>
                                      </p:cBhvr>
                                      <p:to>
                                        <p:strVal val="visible"/>
                                      </p:to>
                                    </p:set>
                                    <p:anim calcmode="lin" valueType="num">
                                      <p:cBhvr additive="base">
                                        <p:cTn id="280" dur="500"/>
                                        <p:tgtEl>
                                          <p:spTgt spid="145"/>
                                        </p:tgtEl>
                                        <p:attrNameLst>
                                          <p:attrName>ppt_y</p:attrName>
                                        </p:attrNameLst>
                                      </p:cBhvr>
                                      <p:tavLst>
                                        <p:tav tm="0">
                                          <p:val>
                                            <p:strVal val="#ppt_y+1"/>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146"/>
                                        </p:tgtEl>
                                        <p:attrNameLst>
                                          <p:attrName>style.visibility</p:attrName>
                                        </p:attrNameLst>
                                      </p:cBhvr>
                                      <p:to>
                                        <p:strVal val="visible"/>
                                      </p:to>
                                    </p:set>
                                    <p:anim calcmode="lin" valueType="num">
                                      <p:cBhvr additive="base">
                                        <p:cTn id="283" dur="500"/>
                                        <p:tgtEl>
                                          <p:spTgt spid="146"/>
                                        </p:tgtEl>
                                        <p:attrNameLst>
                                          <p:attrName>ppt_y</p:attrName>
                                        </p:attrNameLst>
                                      </p:cBhvr>
                                      <p:tavLst>
                                        <p:tav tm="0">
                                          <p:val>
                                            <p:strVal val="#ppt_y+1"/>
                                          </p:val>
                                        </p:tav>
                                        <p:tav tm="100000">
                                          <p:val>
                                            <p:strVal val="#ppt_y"/>
                                          </p:val>
                                        </p:tav>
                                      </p:tavLst>
                                    </p:anim>
                                  </p:childTnLst>
                                </p:cTn>
                              </p:par>
                              <p:par>
                                <p:cTn id="284" presetID="2" presetClass="entr" presetSubtype="4" fill="hold" nodeType="withEffect">
                                  <p:stCondLst>
                                    <p:cond delay="0"/>
                                  </p:stCondLst>
                                  <p:childTnLst>
                                    <p:set>
                                      <p:cBhvr>
                                        <p:cTn id="285" dur="1" fill="hold">
                                          <p:stCondLst>
                                            <p:cond delay="0"/>
                                          </p:stCondLst>
                                        </p:cTn>
                                        <p:tgtEl>
                                          <p:spTgt spid="147"/>
                                        </p:tgtEl>
                                        <p:attrNameLst>
                                          <p:attrName>style.visibility</p:attrName>
                                        </p:attrNameLst>
                                      </p:cBhvr>
                                      <p:to>
                                        <p:strVal val="visible"/>
                                      </p:to>
                                    </p:set>
                                    <p:anim calcmode="lin" valueType="num">
                                      <p:cBhvr additive="base">
                                        <p:cTn id="286" dur="500"/>
                                        <p:tgtEl>
                                          <p:spTgt spid="147"/>
                                        </p:tgtEl>
                                        <p:attrNameLst>
                                          <p:attrName>ppt_y</p:attrName>
                                        </p:attrNameLst>
                                      </p:cBhvr>
                                      <p:tavLst>
                                        <p:tav tm="0">
                                          <p:val>
                                            <p:strVal val="#ppt_y+1"/>
                                          </p:val>
                                        </p:tav>
                                        <p:tav tm="100000">
                                          <p:val>
                                            <p:strVal val="#ppt_y"/>
                                          </p:val>
                                        </p:tav>
                                      </p:tavLst>
                                    </p:anim>
                                  </p:childTnLst>
                                </p:cTn>
                              </p:par>
                              <p:par>
                                <p:cTn id="287" presetID="2" presetClass="entr" presetSubtype="4" fill="hold" nodeType="withEffect">
                                  <p:stCondLst>
                                    <p:cond delay="0"/>
                                  </p:stCondLst>
                                  <p:childTnLst>
                                    <p:set>
                                      <p:cBhvr>
                                        <p:cTn id="288" dur="1" fill="hold">
                                          <p:stCondLst>
                                            <p:cond delay="0"/>
                                          </p:stCondLst>
                                        </p:cTn>
                                        <p:tgtEl>
                                          <p:spTgt spid="148"/>
                                        </p:tgtEl>
                                        <p:attrNameLst>
                                          <p:attrName>style.visibility</p:attrName>
                                        </p:attrNameLst>
                                      </p:cBhvr>
                                      <p:to>
                                        <p:strVal val="visible"/>
                                      </p:to>
                                    </p:set>
                                    <p:anim calcmode="lin" valueType="num">
                                      <p:cBhvr additive="base">
                                        <p:cTn id="289" dur="500"/>
                                        <p:tgtEl>
                                          <p:spTgt spid="148"/>
                                        </p:tgtEl>
                                        <p:attrNameLst>
                                          <p:attrName>ppt_y</p:attrName>
                                        </p:attrNameLst>
                                      </p:cBhvr>
                                      <p:tavLst>
                                        <p:tav tm="0">
                                          <p:val>
                                            <p:strVal val="#ppt_y+1"/>
                                          </p:val>
                                        </p:tav>
                                        <p:tav tm="100000">
                                          <p:val>
                                            <p:strVal val="#ppt_y"/>
                                          </p:val>
                                        </p:tav>
                                      </p:tavLst>
                                    </p:anim>
                                  </p:childTnLst>
                                </p:cTn>
                              </p:par>
                              <p:par>
                                <p:cTn id="290" presetID="2" presetClass="entr" presetSubtype="4" fill="hold" nodeType="withEffect">
                                  <p:stCondLst>
                                    <p:cond delay="0"/>
                                  </p:stCondLst>
                                  <p:childTnLst>
                                    <p:set>
                                      <p:cBhvr>
                                        <p:cTn id="291" dur="1" fill="hold">
                                          <p:stCondLst>
                                            <p:cond delay="0"/>
                                          </p:stCondLst>
                                        </p:cTn>
                                        <p:tgtEl>
                                          <p:spTgt spid="149"/>
                                        </p:tgtEl>
                                        <p:attrNameLst>
                                          <p:attrName>style.visibility</p:attrName>
                                        </p:attrNameLst>
                                      </p:cBhvr>
                                      <p:to>
                                        <p:strVal val="visible"/>
                                      </p:to>
                                    </p:set>
                                    <p:anim calcmode="lin" valueType="num">
                                      <p:cBhvr additive="base">
                                        <p:cTn id="292" dur="500"/>
                                        <p:tgtEl>
                                          <p:spTgt spid="149"/>
                                        </p:tgtEl>
                                        <p:attrNameLst>
                                          <p:attrName>ppt_y</p:attrName>
                                        </p:attrNameLst>
                                      </p:cBhvr>
                                      <p:tavLst>
                                        <p:tav tm="0">
                                          <p:val>
                                            <p:strVal val="#ppt_y+1"/>
                                          </p:val>
                                        </p:tav>
                                        <p:tav tm="100000">
                                          <p:val>
                                            <p:strVal val="#ppt_y"/>
                                          </p:val>
                                        </p:tav>
                                      </p:tavLst>
                                    </p:anim>
                                  </p:childTnLst>
                                </p:cTn>
                              </p:par>
                              <p:par>
                                <p:cTn id="293" presetID="2" presetClass="entr" presetSubtype="4" fill="hold" nodeType="withEffect">
                                  <p:stCondLst>
                                    <p:cond delay="0"/>
                                  </p:stCondLst>
                                  <p:childTnLst>
                                    <p:set>
                                      <p:cBhvr>
                                        <p:cTn id="294" dur="1" fill="hold">
                                          <p:stCondLst>
                                            <p:cond delay="0"/>
                                          </p:stCondLst>
                                        </p:cTn>
                                        <p:tgtEl>
                                          <p:spTgt spid="150"/>
                                        </p:tgtEl>
                                        <p:attrNameLst>
                                          <p:attrName>style.visibility</p:attrName>
                                        </p:attrNameLst>
                                      </p:cBhvr>
                                      <p:to>
                                        <p:strVal val="visible"/>
                                      </p:to>
                                    </p:set>
                                    <p:anim calcmode="lin" valueType="num">
                                      <p:cBhvr additive="base">
                                        <p:cTn id="295" dur="500"/>
                                        <p:tgtEl>
                                          <p:spTgt spid="150"/>
                                        </p:tgtEl>
                                        <p:attrNameLst>
                                          <p:attrName>ppt_y</p:attrName>
                                        </p:attrNameLst>
                                      </p:cBhvr>
                                      <p:tavLst>
                                        <p:tav tm="0">
                                          <p:val>
                                            <p:strVal val="#ppt_y+1"/>
                                          </p:val>
                                        </p:tav>
                                        <p:tav tm="100000">
                                          <p:val>
                                            <p:strVal val="#ppt_y"/>
                                          </p:val>
                                        </p:tav>
                                      </p:tavLst>
                                    </p:anim>
                                  </p:childTnLst>
                                </p:cTn>
                              </p:par>
                              <p:par>
                                <p:cTn id="296" presetID="2" presetClass="entr" presetSubtype="4" fill="hold" nodeType="withEffect">
                                  <p:stCondLst>
                                    <p:cond delay="0"/>
                                  </p:stCondLst>
                                  <p:childTnLst>
                                    <p:set>
                                      <p:cBhvr>
                                        <p:cTn id="297" dur="1" fill="hold">
                                          <p:stCondLst>
                                            <p:cond delay="0"/>
                                          </p:stCondLst>
                                        </p:cTn>
                                        <p:tgtEl>
                                          <p:spTgt spid="151"/>
                                        </p:tgtEl>
                                        <p:attrNameLst>
                                          <p:attrName>style.visibility</p:attrName>
                                        </p:attrNameLst>
                                      </p:cBhvr>
                                      <p:to>
                                        <p:strVal val="visible"/>
                                      </p:to>
                                    </p:set>
                                    <p:anim calcmode="lin" valueType="num">
                                      <p:cBhvr additive="base">
                                        <p:cTn id="298" dur="500"/>
                                        <p:tgtEl>
                                          <p:spTgt spid="151"/>
                                        </p:tgtEl>
                                        <p:attrNameLst>
                                          <p:attrName>ppt_y</p:attrName>
                                        </p:attrNameLst>
                                      </p:cBhvr>
                                      <p:tavLst>
                                        <p:tav tm="0">
                                          <p:val>
                                            <p:strVal val="#ppt_y+1"/>
                                          </p:val>
                                        </p:tav>
                                        <p:tav tm="100000">
                                          <p:val>
                                            <p:strVal val="#ppt_y"/>
                                          </p:val>
                                        </p:tav>
                                      </p:tavLst>
                                    </p:anim>
                                  </p:childTnLst>
                                </p:cTn>
                              </p:par>
                              <p:par>
                                <p:cTn id="299" presetID="2" presetClass="entr" presetSubtype="4" fill="hold" nodeType="withEffect">
                                  <p:stCondLst>
                                    <p:cond delay="0"/>
                                  </p:stCondLst>
                                  <p:childTnLst>
                                    <p:set>
                                      <p:cBhvr>
                                        <p:cTn id="300" dur="1" fill="hold">
                                          <p:stCondLst>
                                            <p:cond delay="0"/>
                                          </p:stCondLst>
                                        </p:cTn>
                                        <p:tgtEl>
                                          <p:spTgt spid="152"/>
                                        </p:tgtEl>
                                        <p:attrNameLst>
                                          <p:attrName>style.visibility</p:attrName>
                                        </p:attrNameLst>
                                      </p:cBhvr>
                                      <p:to>
                                        <p:strVal val="visible"/>
                                      </p:to>
                                    </p:set>
                                    <p:anim calcmode="lin" valueType="num">
                                      <p:cBhvr additive="base">
                                        <p:cTn id="301" dur="500"/>
                                        <p:tgtEl>
                                          <p:spTgt spid="152"/>
                                        </p:tgtEl>
                                        <p:attrNameLst>
                                          <p:attrName>ppt_y</p:attrName>
                                        </p:attrNameLst>
                                      </p:cBhvr>
                                      <p:tavLst>
                                        <p:tav tm="0">
                                          <p:val>
                                            <p:strVal val="#ppt_y+1"/>
                                          </p:val>
                                        </p:tav>
                                        <p:tav tm="100000">
                                          <p:val>
                                            <p:strVal val="#ppt_y"/>
                                          </p:val>
                                        </p:tav>
                                      </p:tavLst>
                                    </p:anim>
                                  </p:childTnLst>
                                </p:cTn>
                              </p:par>
                              <p:par>
                                <p:cTn id="302" presetID="2" presetClass="entr" presetSubtype="4" fill="hold" nodeType="withEffect">
                                  <p:stCondLst>
                                    <p:cond delay="0"/>
                                  </p:stCondLst>
                                  <p:childTnLst>
                                    <p:set>
                                      <p:cBhvr>
                                        <p:cTn id="303" dur="1" fill="hold">
                                          <p:stCondLst>
                                            <p:cond delay="0"/>
                                          </p:stCondLst>
                                        </p:cTn>
                                        <p:tgtEl>
                                          <p:spTgt spid="153"/>
                                        </p:tgtEl>
                                        <p:attrNameLst>
                                          <p:attrName>style.visibility</p:attrName>
                                        </p:attrNameLst>
                                      </p:cBhvr>
                                      <p:to>
                                        <p:strVal val="visible"/>
                                      </p:to>
                                    </p:set>
                                    <p:anim calcmode="lin" valueType="num">
                                      <p:cBhvr additive="base">
                                        <p:cTn id="304" dur="500"/>
                                        <p:tgtEl>
                                          <p:spTgt spid="153"/>
                                        </p:tgtEl>
                                        <p:attrNameLst>
                                          <p:attrName>ppt_y</p:attrName>
                                        </p:attrNameLst>
                                      </p:cBhvr>
                                      <p:tavLst>
                                        <p:tav tm="0">
                                          <p:val>
                                            <p:strVal val="#ppt_y+1"/>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154"/>
                                        </p:tgtEl>
                                        <p:attrNameLst>
                                          <p:attrName>style.visibility</p:attrName>
                                        </p:attrNameLst>
                                      </p:cBhvr>
                                      <p:to>
                                        <p:strVal val="visible"/>
                                      </p:to>
                                    </p:set>
                                    <p:anim calcmode="lin" valueType="num">
                                      <p:cBhvr additive="base">
                                        <p:cTn id="307" dur="500"/>
                                        <p:tgtEl>
                                          <p:spTgt spid="154"/>
                                        </p:tgtEl>
                                        <p:attrNameLst>
                                          <p:attrName>ppt_y</p:attrName>
                                        </p:attrNameLst>
                                      </p:cBhvr>
                                      <p:tavLst>
                                        <p:tav tm="0">
                                          <p:val>
                                            <p:strVal val="#ppt_y+1"/>
                                          </p:val>
                                        </p:tav>
                                        <p:tav tm="100000">
                                          <p:val>
                                            <p:strVal val="#ppt_y"/>
                                          </p:val>
                                        </p:tav>
                                      </p:tavLst>
                                    </p:anim>
                                  </p:childTnLst>
                                </p:cTn>
                              </p:par>
                              <p:par>
                                <p:cTn id="308" presetID="2" presetClass="entr" presetSubtype="4" fill="hold" nodeType="withEffect">
                                  <p:stCondLst>
                                    <p:cond delay="0"/>
                                  </p:stCondLst>
                                  <p:childTnLst>
                                    <p:set>
                                      <p:cBhvr>
                                        <p:cTn id="309" dur="1" fill="hold">
                                          <p:stCondLst>
                                            <p:cond delay="0"/>
                                          </p:stCondLst>
                                        </p:cTn>
                                        <p:tgtEl>
                                          <p:spTgt spid="155"/>
                                        </p:tgtEl>
                                        <p:attrNameLst>
                                          <p:attrName>style.visibility</p:attrName>
                                        </p:attrNameLst>
                                      </p:cBhvr>
                                      <p:to>
                                        <p:strVal val="visible"/>
                                      </p:to>
                                    </p:set>
                                    <p:anim calcmode="lin" valueType="num">
                                      <p:cBhvr additive="base">
                                        <p:cTn id="310" dur="500"/>
                                        <p:tgtEl>
                                          <p:spTgt spid="155"/>
                                        </p:tgtEl>
                                        <p:attrNameLst>
                                          <p:attrName>ppt_y</p:attrName>
                                        </p:attrNameLst>
                                      </p:cBhvr>
                                      <p:tavLst>
                                        <p:tav tm="0">
                                          <p:val>
                                            <p:strVal val="#ppt_y+1"/>
                                          </p:val>
                                        </p:tav>
                                        <p:tav tm="100000">
                                          <p:val>
                                            <p:strVal val="#ppt_y"/>
                                          </p:val>
                                        </p:tav>
                                      </p:tavLst>
                                    </p:anim>
                                  </p:childTnLst>
                                </p:cTn>
                              </p:par>
                              <p:par>
                                <p:cTn id="311" presetID="2" presetClass="entr" presetSubtype="4" fill="hold" nodeType="withEffect">
                                  <p:stCondLst>
                                    <p:cond delay="0"/>
                                  </p:stCondLst>
                                  <p:childTnLst>
                                    <p:set>
                                      <p:cBhvr>
                                        <p:cTn id="312" dur="1" fill="hold">
                                          <p:stCondLst>
                                            <p:cond delay="0"/>
                                          </p:stCondLst>
                                        </p:cTn>
                                        <p:tgtEl>
                                          <p:spTgt spid="156"/>
                                        </p:tgtEl>
                                        <p:attrNameLst>
                                          <p:attrName>style.visibility</p:attrName>
                                        </p:attrNameLst>
                                      </p:cBhvr>
                                      <p:to>
                                        <p:strVal val="visible"/>
                                      </p:to>
                                    </p:set>
                                    <p:anim calcmode="lin" valueType="num">
                                      <p:cBhvr additive="base">
                                        <p:cTn id="313" dur="500"/>
                                        <p:tgtEl>
                                          <p:spTgt spid="156"/>
                                        </p:tgtEl>
                                        <p:attrNameLst>
                                          <p:attrName>ppt_y</p:attrName>
                                        </p:attrNameLst>
                                      </p:cBhvr>
                                      <p:tavLst>
                                        <p:tav tm="0">
                                          <p:val>
                                            <p:strVal val="#ppt_y+1"/>
                                          </p:val>
                                        </p:tav>
                                        <p:tav tm="100000">
                                          <p:val>
                                            <p:strVal val="#ppt_y"/>
                                          </p:val>
                                        </p:tav>
                                      </p:tavLst>
                                    </p:anim>
                                  </p:childTnLst>
                                </p:cTn>
                              </p:par>
                              <p:par>
                                <p:cTn id="314" presetID="2" presetClass="entr" presetSubtype="4" fill="hold" nodeType="withEffect">
                                  <p:stCondLst>
                                    <p:cond delay="0"/>
                                  </p:stCondLst>
                                  <p:childTnLst>
                                    <p:set>
                                      <p:cBhvr>
                                        <p:cTn id="315" dur="1" fill="hold">
                                          <p:stCondLst>
                                            <p:cond delay="0"/>
                                          </p:stCondLst>
                                        </p:cTn>
                                        <p:tgtEl>
                                          <p:spTgt spid="157"/>
                                        </p:tgtEl>
                                        <p:attrNameLst>
                                          <p:attrName>style.visibility</p:attrName>
                                        </p:attrNameLst>
                                      </p:cBhvr>
                                      <p:to>
                                        <p:strVal val="visible"/>
                                      </p:to>
                                    </p:set>
                                    <p:anim calcmode="lin" valueType="num">
                                      <p:cBhvr additive="base">
                                        <p:cTn id="316" dur="500"/>
                                        <p:tgtEl>
                                          <p:spTgt spid="157"/>
                                        </p:tgtEl>
                                        <p:attrNameLst>
                                          <p:attrName>ppt_y</p:attrName>
                                        </p:attrNameLst>
                                      </p:cBhvr>
                                      <p:tavLst>
                                        <p:tav tm="0">
                                          <p:val>
                                            <p:strVal val="#ppt_y+1"/>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158"/>
                                        </p:tgtEl>
                                        <p:attrNameLst>
                                          <p:attrName>style.visibility</p:attrName>
                                        </p:attrNameLst>
                                      </p:cBhvr>
                                      <p:to>
                                        <p:strVal val="visible"/>
                                      </p:to>
                                    </p:set>
                                    <p:anim calcmode="lin" valueType="num">
                                      <p:cBhvr additive="base">
                                        <p:cTn id="319" dur="500"/>
                                        <p:tgtEl>
                                          <p:spTgt spid="158"/>
                                        </p:tgtEl>
                                        <p:attrNameLst>
                                          <p:attrName>ppt_y</p:attrName>
                                        </p:attrNameLst>
                                      </p:cBhvr>
                                      <p:tavLst>
                                        <p:tav tm="0">
                                          <p:val>
                                            <p:strVal val="#ppt_y+1"/>
                                          </p:val>
                                        </p:tav>
                                        <p:tav tm="100000">
                                          <p:val>
                                            <p:strVal val="#ppt_y"/>
                                          </p:val>
                                        </p:tav>
                                      </p:tavLst>
                                    </p:anim>
                                  </p:childTnLst>
                                </p:cTn>
                              </p:par>
                              <p:par>
                                <p:cTn id="320" presetID="2" presetClass="entr" presetSubtype="4" fill="hold" nodeType="withEffect">
                                  <p:stCondLst>
                                    <p:cond delay="0"/>
                                  </p:stCondLst>
                                  <p:childTnLst>
                                    <p:set>
                                      <p:cBhvr>
                                        <p:cTn id="321" dur="1" fill="hold">
                                          <p:stCondLst>
                                            <p:cond delay="0"/>
                                          </p:stCondLst>
                                        </p:cTn>
                                        <p:tgtEl>
                                          <p:spTgt spid="159"/>
                                        </p:tgtEl>
                                        <p:attrNameLst>
                                          <p:attrName>style.visibility</p:attrName>
                                        </p:attrNameLst>
                                      </p:cBhvr>
                                      <p:to>
                                        <p:strVal val="visible"/>
                                      </p:to>
                                    </p:set>
                                    <p:anim calcmode="lin" valueType="num">
                                      <p:cBhvr additive="base">
                                        <p:cTn id="322" dur="500"/>
                                        <p:tgtEl>
                                          <p:spTgt spid="159"/>
                                        </p:tgtEl>
                                        <p:attrNameLst>
                                          <p:attrName>ppt_y</p:attrName>
                                        </p:attrNameLst>
                                      </p:cBhvr>
                                      <p:tavLst>
                                        <p:tav tm="0">
                                          <p:val>
                                            <p:strVal val="#ppt_y+1"/>
                                          </p:val>
                                        </p:tav>
                                        <p:tav tm="100000">
                                          <p:val>
                                            <p:strVal val="#ppt_y"/>
                                          </p:val>
                                        </p:tav>
                                      </p:tavLst>
                                    </p:anim>
                                  </p:childTnLst>
                                </p:cTn>
                              </p:par>
                              <p:par>
                                <p:cTn id="323" presetID="2" presetClass="entr" presetSubtype="4" fill="hold" nodeType="withEffect">
                                  <p:stCondLst>
                                    <p:cond delay="0"/>
                                  </p:stCondLst>
                                  <p:childTnLst>
                                    <p:set>
                                      <p:cBhvr>
                                        <p:cTn id="324" dur="1" fill="hold">
                                          <p:stCondLst>
                                            <p:cond delay="0"/>
                                          </p:stCondLst>
                                        </p:cTn>
                                        <p:tgtEl>
                                          <p:spTgt spid="160"/>
                                        </p:tgtEl>
                                        <p:attrNameLst>
                                          <p:attrName>style.visibility</p:attrName>
                                        </p:attrNameLst>
                                      </p:cBhvr>
                                      <p:to>
                                        <p:strVal val="visible"/>
                                      </p:to>
                                    </p:set>
                                    <p:anim calcmode="lin" valueType="num">
                                      <p:cBhvr additive="base">
                                        <p:cTn id="325" dur="500"/>
                                        <p:tgtEl>
                                          <p:spTgt spid="160"/>
                                        </p:tgtEl>
                                        <p:attrNameLst>
                                          <p:attrName>ppt_y</p:attrName>
                                        </p:attrNameLst>
                                      </p:cBhvr>
                                      <p:tavLst>
                                        <p:tav tm="0">
                                          <p:val>
                                            <p:strVal val="#ppt_y+1"/>
                                          </p:val>
                                        </p:tav>
                                        <p:tav tm="100000">
                                          <p:val>
                                            <p:strVal val="#ppt_y"/>
                                          </p:val>
                                        </p:tav>
                                      </p:tavLst>
                                    </p:anim>
                                  </p:childTnLst>
                                </p:cTn>
                              </p:par>
                              <p:par>
                                <p:cTn id="326" presetID="2" presetClass="entr" presetSubtype="4" fill="hold" nodeType="withEffect">
                                  <p:stCondLst>
                                    <p:cond delay="0"/>
                                  </p:stCondLst>
                                  <p:childTnLst>
                                    <p:set>
                                      <p:cBhvr>
                                        <p:cTn id="327" dur="1" fill="hold">
                                          <p:stCondLst>
                                            <p:cond delay="0"/>
                                          </p:stCondLst>
                                        </p:cTn>
                                        <p:tgtEl>
                                          <p:spTgt spid="161"/>
                                        </p:tgtEl>
                                        <p:attrNameLst>
                                          <p:attrName>style.visibility</p:attrName>
                                        </p:attrNameLst>
                                      </p:cBhvr>
                                      <p:to>
                                        <p:strVal val="visible"/>
                                      </p:to>
                                    </p:set>
                                    <p:anim calcmode="lin" valueType="num">
                                      <p:cBhvr additive="base">
                                        <p:cTn id="328" dur="500"/>
                                        <p:tgtEl>
                                          <p:spTgt spid="161"/>
                                        </p:tgtEl>
                                        <p:attrNameLst>
                                          <p:attrName>ppt_y</p:attrName>
                                        </p:attrNameLst>
                                      </p:cBhvr>
                                      <p:tavLst>
                                        <p:tav tm="0">
                                          <p:val>
                                            <p:strVal val="#ppt_y+1"/>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162"/>
                                        </p:tgtEl>
                                        <p:attrNameLst>
                                          <p:attrName>style.visibility</p:attrName>
                                        </p:attrNameLst>
                                      </p:cBhvr>
                                      <p:to>
                                        <p:strVal val="visible"/>
                                      </p:to>
                                    </p:set>
                                    <p:anim calcmode="lin" valueType="num">
                                      <p:cBhvr additive="base">
                                        <p:cTn id="331" dur="500"/>
                                        <p:tgtEl>
                                          <p:spTgt spid="162"/>
                                        </p:tgtEl>
                                        <p:attrNameLst>
                                          <p:attrName>ppt_y</p:attrName>
                                        </p:attrNameLst>
                                      </p:cBhvr>
                                      <p:tavLst>
                                        <p:tav tm="0">
                                          <p:val>
                                            <p:strVal val="#ppt_y+1"/>
                                          </p:val>
                                        </p:tav>
                                        <p:tav tm="100000">
                                          <p:val>
                                            <p:strVal val="#ppt_y"/>
                                          </p:val>
                                        </p:tav>
                                      </p:tavLst>
                                    </p:anim>
                                  </p:childTnLst>
                                </p:cTn>
                              </p:par>
                              <p:par>
                                <p:cTn id="332" presetID="2" presetClass="entr" presetSubtype="4" fill="hold" nodeType="withEffect">
                                  <p:stCondLst>
                                    <p:cond delay="0"/>
                                  </p:stCondLst>
                                  <p:childTnLst>
                                    <p:set>
                                      <p:cBhvr>
                                        <p:cTn id="333" dur="1" fill="hold">
                                          <p:stCondLst>
                                            <p:cond delay="0"/>
                                          </p:stCondLst>
                                        </p:cTn>
                                        <p:tgtEl>
                                          <p:spTgt spid="163"/>
                                        </p:tgtEl>
                                        <p:attrNameLst>
                                          <p:attrName>style.visibility</p:attrName>
                                        </p:attrNameLst>
                                      </p:cBhvr>
                                      <p:to>
                                        <p:strVal val="visible"/>
                                      </p:to>
                                    </p:set>
                                    <p:anim calcmode="lin" valueType="num">
                                      <p:cBhvr additive="base">
                                        <p:cTn id="334" dur="500"/>
                                        <p:tgtEl>
                                          <p:spTgt spid="163"/>
                                        </p:tgtEl>
                                        <p:attrNameLst>
                                          <p:attrName>ppt_y</p:attrName>
                                        </p:attrNameLst>
                                      </p:cBhvr>
                                      <p:tavLst>
                                        <p:tav tm="0">
                                          <p:val>
                                            <p:strVal val="#ppt_y+1"/>
                                          </p:val>
                                        </p:tav>
                                        <p:tav tm="100000">
                                          <p:val>
                                            <p:strVal val="#ppt_y"/>
                                          </p:val>
                                        </p:tav>
                                      </p:tavLst>
                                    </p:anim>
                                  </p:childTnLst>
                                </p:cTn>
                              </p:par>
                              <p:par>
                                <p:cTn id="335" presetID="2" presetClass="entr" presetSubtype="4" fill="hold" nodeType="withEffect">
                                  <p:stCondLst>
                                    <p:cond delay="0"/>
                                  </p:stCondLst>
                                  <p:childTnLst>
                                    <p:set>
                                      <p:cBhvr>
                                        <p:cTn id="336" dur="1" fill="hold">
                                          <p:stCondLst>
                                            <p:cond delay="0"/>
                                          </p:stCondLst>
                                        </p:cTn>
                                        <p:tgtEl>
                                          <p:spTgt spid="164"/>
                                        </p:tgtEl>
                                        <p:attrNameLst>
                                          <p:attrName>style.visibility</p:attrName>
                                        </p:attrNameLst>
                                      </p:cBhvr>
                                      <p:to>
                                        <p:strVal val="visible"/>
                                      </p:to>
                                    </p:set>
                                    <p:anim calcmode="lin" valueType="num">
                                      <p:cBhvr additive="base">
                                        <p:cTn id="337" dur="500"/>
                                        <p:tgtEl>
                                          <p:spTgt spid="164"/>
                                        </p:tgtEl>
                                        <p:attrNameLst>
                                          <p:attrName>ppt_y</p:attrName>
                                        </p:attrNameLst>
                                      </p:cBhvr>
                                      <p:tavLst>
                                        <p:tav tm="0">
                                          <p:val>
                                            <p:strVal val="#ppt_y+1"/>
                                          </p:val>
                                        </p:tav>
                                        <p:tav tm="100000">
                                          <p:val>
                                            <p:strVal val="#ppt_y"/>
                                          </p:val>
                                        </p:tav>
                                      </p:tavLst>
                                    </p:anim>
                                  </p:childTnLst>
                                </p:cTn>
                              </p:par>
                              <p:par>
                                <p:cTn id="338" presetID="2" presetClass="entr" presetSubtype="4" fill="hold" nodeType="withEffect">
                                  <p:stCondLst>
                                    <p:cond delay="0"/>
                                  </p:stCondLst>
                                  <p:childTnLst>
                                    <p:set>
                                      <p:cBhvr>
                                        <p:cTn id="339" dur="1" fill="hold">
                                          <p:stCondLst>
                                            <p:cond delay="0"/>
                                          </p:stCondLst>
                                        </p:cTn>
                                        <p:tgtEl>
                                          <p:spTgt spid="165"/>
                                        </p:tgtEl>
                                        <p:attrNameLst>
                                          <p:attrName>style.visibility</p:attrName>
                                        </p:attrNameLst>
                                      </p:cBhvr>
                                      <p:to>
                                        <p:strVal val="visible"/>
                                      </p:to>
                                    </p:set>
                                    <p:anim calcmode="lin" valueType="num">
                                      <p:cBhvr additive="base">
                                        <p:cTn id="340" dur="500"/>
                                        <p:tgtEl>
                                          <p:spTgt spid="165"/>
                                        </p:tgtEl>
                                        <p:attrNameLst>
                                          <p:attrName>ppt_y</p:attrName>
                                        </p:attrNameLst>
                                      </p:cBhvr>
                                      <p:tavLst>
                                        <p:tav tm="0">
                                          <p:val>
                                            <p:strVal val="#ppt_y+1"/>
                                          </p:val>
                                        </p:tav>
                                        <p:tav tm="100000">
                                          <p:val>
                                            <p:strVal val="#ppt_y"/>
                                          </p:val>
                                        </p:tav>
                                      </p:tavLst>
                                    </p:anim>
                                  </p:childTnLst>
                                </p:cTn>
                              </p:par>
                              <p:par>
                                <p:cTn id="341" presetID="2" presetClass="entr" presetSubtype="4" fill="hold" nodeType="withEffect">
                                  <p:stCondLst>
                                    <p:cond delay="0"/>
                                  </p:stCondLst>
                                  <p:childTnLst>
                                    <p:set>
                                      <p:cBhvr>
                                        <p:cTn id="342" dur="1" fill="hold">
                                          <p:stCondLst>
                                            <p:cond delay="0"/>
                                          </p:stCondLst>
                                        </p:cTn>
                                        <p:tgtEl>
                                          <p:spTgt spid="166"/>
                                        </p:tgtEl>
                                        <p:attrNameLst>
                                          <p:attrName>style.visibility</p:attrName>
                                        </p:attrNameLst>
                                      </p:cBhvr>
                                      <p:to>
                                        <p:strVal val="visible"/>
                                      </p:to>
                                    </p:set>
                                    <p:anim calcmode="lin" valueType="num">
                                      <p:cBhvr additive="base">
                                        <p:cTn id="343" dur="500"/>
                                        <p:tgtEl>
                                          <p:spTgt spid="166"/>
                                        </p:tgtEl>
                                        <p:attrNameLst>
                                          <p:attrName>ppt_y</p:attrName>
                                        </p:attrNameLst>
                                      </p:cBhvr>
                                      <p:tavLst>
                                        <p:tav tm="0">
                                          <p:val>
                                            <p:strVal val="#ppt_y+1"/>
                                          </p:val>
                                        </p:tav>
                                        <p:tav tm="100000">
                                          <p:val>
                                            <p:strVal val="#ppt_y"/>
                                          </p:val>
                                        </p:tav>
                                      </p:tavLst>
                                    </p:anim>
                                  </p:childTnLst>
                                </p:cTn>
                              </p:par>
                              <p:par>
                                <p:cTn id="344" presetID="2" presetClass="entr" presetSubtype="4" fill="hold" nodeType="withEffect">
                                  <p:stCondLst>
                                    <p:cond delay="0"/>
                                  </p:stCondLst>
                                  <p:childTnLst>
                                    <p:set>
                                      <p:cBhvr>
                                        <p:cTn id="345" dur="1" fill="hold">
                                          <p:stCondLst>
                                            <p:cond delay="0"/>
                                          </p:stCondLst>
                                        </p:cTn>
                                        <p:tgtEl>
                                          <p:spTgt spid="167"/>
                                        </p:tgtEl>
                                        <p:attrNameLst>
                                          <p:attrName>style.visibility</p:attrName>
                                        </p:attrNameLst>
                                      </p:cBhvr>
                                      <p:to>
                                        <p:strVal val="visible"/>
                                      </p:to>
                                    </p:set>
                                    <p:anim calcmode="lin" valueType="num">
                                      <p:cBhvr additive="base">
                                        <p:cTn id="346" dur="500"/>
                                        <p:tgtEl>
                                          <p:spTgt spid="167"/>
                                        </p:tgtEl>
                                        <p:attrNameLst>
                                          <p:attrName>ppt_y</p:attrName>
                                        </p:attrNameLst>
                                      </p:cBhvr>
                                      <p:tavLst>
                                        <p:tav tm="0">
                                          <p:val>
                                            <p:strVal val="#ppt_y+1"/>
                                          </p:val>
                                        </p:tav>
                                        <p:tav tm="100000">
                                          <p:val>
                                            <p:strVal val="#ppt_y"/>
                                          </p:val>
                                        </p:tav>
                                      </p:tavLst>
                                    </p:anim>
                                  </p:childTnLst>
                                </p:cTn>
                              </p:par>
                              <p:par>
                                <p:cTn id="347" presetID="2" presetClass="entr" presetSubtype="4" fill="hold" nodeType="withEffect">
                                  <p:stCondLst>
                                    <p:cond delay="0"/>
                                  </p:stCondLst>
                                  <p:childTnLst>
                                    <p:set>
                                      <p:cBhvr>
                                        <p:cTn id="348" dur="1" fill="hold">
                                          <p:stCondLst>
                                            <p:cond delay="0"/>
                                          </p:stCondLst>
                                        </p:cTn>
                                        <p:tgtEl>
                                          <p:spTgt spid="168"/>
                                        </p:tgtEl>
                                        <p:attrNameLst>
                                          <p:attrName>style.visibility</p:attrName>
                                        </p:attrNameLst>
                                      </p:cBhvr>
                                      <p:to>
                                        <p:strVal val="visible"/>
                                      </p:to>
                                    </p:set>
                                    <p:anim calcmode="lin" valueType="num">
                                      <p:cBhvr additive="base">
                                        <p:cTn id="349" dur="500"/>
                                        <p:tgtEl>
                                          <p:spTgt spid="168"/>
                                        </p:tgtEl>
                                        <p:attrNameLst>
                                          <p:attrName>ppt_y</p:attrName>
                                        </p:attrNameLst>
                                      </p:cBhvr>
                                      <p:tavLst>
                                        <p:tav tm="0">
                                          <p:val>
                                            <p:strVal val="#ppt_y+1"/>
                                          </p:val>
                                        </p:tav>
                                        <p:tav tm="100000">
                                          <p:val>
                                            <p:strVal val="#ppt_y"/>
                                          </p:val>
                                        </p:tav>
                                      </p:tavLst>
                                    </p:anim>
                                  </p:childTnLst>
                                </p:cTn>
                              </p:par>
                              <p:par>
                                <p:cTn id="350" presetID="2" presetClass="entr" presetSubtype="4" fill="hold" nodeType="withEffect">
                                  <p:stCondLst>
                                    <p:cond delay="0"/>
                                  </p:stCondLst>
                                  <p:childTnLst>
                                    <p:set>
                                      <p:cBhvr>
                                        <p:cTn id="351" dur="1" fill="hold">
                                          <p:stCondLst>
                                            <p:cond delay="0"/>
                                          </p:stCondLst>
                                        </p:cTn>
                                        <p:tgtEl>
                                          <p:spTgt spid="169"/>
                                        </p:tgtEl>
                                        <p:attrNameLst>
                                          <p:attrName>style.visibility</p:attrName>
                                        </p:attrNameLst>
                                      </p:cBhvr>
                                      <p:to>
                                        <p:strVal val="visible"/>
                                      </p:to>
                                    </p:set>
                                    <p:anim calcmode="lin" valueType="num">
                                      <p:cBhvr additive="base">
                                        <p:cTn id="352" dur="500"/>
                                        <p:tgtEl>
                                          <p:spTgt spid="169"/>
                                        </p:tgtEl>
                                        <p:attrNameLst>
                                          <p:attrName>ppt_y</p:attrName>
                                        </p:attrNameLst>
                                      </p:cBhvr>
                                      <p:tavLst>
                                        <p:tav tm="0">
                                          <p:val>
                                            <p:strVal val="#ppt_y+1"/>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170"/>
                                        </p:tgtEl>
                                        <p:attrNameLst>
                                          <p:attrName>style.visibility</p:attrName>
                                        </p:attrNameLst>
                                      </p:cBhvr>
                                      <p:to>
                                        <p:strVal val="visible"/>
                                      </p:to>
                                    </p:set>
                                    <p:anim calcmode="lin" valueType="num">
                                      <p:cBhvr additive="base">
                                        <p:cTn id="355" dur="500"/>
                                        <p:tgtEl>
                                          <p:spTgt spid="170"/>
                                        </p:tgtEl>
                                        <p:attrNameLst>
                                          <p:attrName>ppt_y</p:attrName>
                                        </p:attrNameLst>
                                      </p:cBhvr>
                                      <p:tavLst>
                                        <p:tav tm="0">
                                          <p:val>
                                            <p:strVal val="#ppt_y+1"/>
                                          </p:val>
                                        </p:tav>
                                        <p:tav tm="100000">
                                          <p:val>
                                            <p:strVal val="#ppt_y"/>
                                          </p:val>
                                        </p:tav>
                                      </p:tavLst>
                                    </p:anim>
                                  </p:childTnLst>
                                </p:cTn>
                              </p:par>
                              <p:par>
                                <p:cTn id="356" presetID="2" presetClass="entr" presetSubtype="4" fill="hold" nodeType="withEffect">
                                  <p:stCondLst>
                                    <p:cond delay="0"/>
                                  </p:stCondLst>
                                  <p:childTnLst>
                                    <p:set>
                                      <p:cBhvr>
                                        <p:cTn id="357" dur="1" fill="hold">
                                          <p:stCondLst>
                                            <p:cond delay="0"/>
                                          </p:stCondLst>
                                        </p:cTn>
                                        <p:tgtEl>
                                          <p:spTgt spid="172"/>
                                        </p:tgtEl>
                                        <p:attrNameLst>
                                          <p:attrName>style.visibility</p:attrName>
                                        </p:attrNameLst>
                                      </p:cBhvr>
                                      <p:to>
                                        <p:strVal val="visible"/>
                                      </p:to>
                                    </p:set>
                                    <p:anim calcmode="lin" valueType="num">
                                      <p:cBhvr additive="base">
                                        <p:cTn id="358" dur="500"/>
                                        <p:tgtEl>
                                          <p:spTgt spid="172"/>
                                        </p:tgtEl>
                                        <p:attrNameLst>
                                          <p:attrName>ppt_y</p:attrName>
                                        </p:attrNameLst>
                                      </p:cBhvr>
                                      <p:tavLst>
                                        <p:tav tm="0">
                                          <p:val>
                                            <p:strVal val="#ppt_y+1"/>
                                          </p:val>
                                        </p:tav>
                                        <p:tav tm="100000">
                                          <p:val>
                                            <p:strVal val="#ppt_y"/>
                                          </p:val>
                                        </p:tav>
                                      </p:tavLst>
                                    </p:anim>
                                  </p:childTnLst>
                                </p:cTn>
                              </p:par>
                              <p:par>
                                <p:cTn id="359" presetID="2" presetClass="entr" presetSubtype="4" fill="hold" nodeType="withEffect">
                                  <p:stCondLst>
                                    <p:cond delay="0"/>
                                  </p:stCondLst>
                                  <p:childTnLst>
                                    <p:set>
                                      <p:cBhvr>
                                        <p:cTn id="360" dur="1" fill="hold">
                                          <p:stCondLst>
                                            <p:cond delay="0"/>
                                          </p:stCondLst>
                                        </p:cTn>
                                        <p:tgtEl>
                                          <p:spTgt spid="172"/>
                                        </p:tgtEl>
                                        <p:attrNameLst>
                                          <p:attrName>style.visibility</p:attrName>
                                        </p:attrNameLst>
                                      </p:cBhvr>
                                      <p:to>
                                        <p:strVal val="visible"/>
                                      </p:to>
                                    </p:set>
                                    <p:anim calcmode="lin" valueType="num">
                                      <p:cBhvr additive="base">
                                        <p:cTn id="361" dur="500"/>
                                        <p:tgtEl>
                                          <p:spTgt spid="172"/>
                                        </p:tgtEl>
                                        <p:attrNameLst>
                                          <p:attrName>ppt_y</p:attrName>
                                        </p:attrNameLst>
                                      </p:cBhvr>
                                      <p:tavLst>
                                        <p:tav tm="0">
                                          <p:val>
                                            <p:strVal val="#ppt_y+1"/>
                                          </p:val>
                                        </p:tav>
                                        <p:tav tm="100000">
                                          <p:val>
                                            <p:strVal val="#ppt_y"/>
                                          </p:val>
                                        </p:tav>
                                      </p:tavLst>
                                    </p:anim>
                                  </p:childTnLst>
                                </p:cTn>
                              </p:par>
                              <p:par>
                                <p:cTn id="362" presetID="2" presetClass="entr" presetSubtype="4" fill="hold" nodeType="withEffect">
                                  <p:stCondLst>
                                    <p:cond delay="0"/>
                                  </p:stCondLst>
                                  <p:childTnLst>
                                    <p:set>
                                      <p:cBhvr>
                                        <p:cTn id="363" dur="1" fill="hold">
                                          <p:stCondLst>
                                            <p:cond delay="0"/>
                                          </p:stCondLst>
                                        </p:cTn>
                                        <p:tgtEl>
                                          <p:spTgt spid="173"/>
                                        </p:tgtEl>
                                        <p:attrNameLst>
                                          <p:attrName>style.visibility</p:attrName>
                                        </p:attrNameLst>
                                      </p:cBhvr>
                                      <p:to>
                                        <p:strVal val="visible"/>
                                      </p:to>
                                    </p:set>
                                    <p:anim calcmode="lin" valueType="num">
                                      <p:cBhvr additive="base">
                                        <p:cTn id="364" dur="500"/>
                                        <p:tgtEl>
                                          <p:spTgt spid="173"/>
                                        </p:tgtEl>
                                        <p:attrNameLst>
                                          <p:attrName>ppt_y</p:attrName>
                                        </p:attrNameLst>
                                      </p:cBhvr>
                                      <p:tavLst>
                                        <p:tav tm="0">
                                          <p:val>
                                            <p:strVal val="#ppt_y+1"/>
                                          </p:val>
                                        </p:tav>
                                        <p:tav tm="100000">
                                          <p:val>
                                            <p:strVal val="#ppt_y"/>
                                          </p:val>
                                        </p:tav>
                                      </p:tavLst>
                                    </p:anim>
                                  </p:childTnLst>
                                </p:cTn>
                              </p:par>
                              <p:par>
                                <p:cTn id="365" presetID="2" presetClass="entr" presetSubtype="4" fill="hold" nodeType="withEffect">
                                  <p:stCondLst>
                                    <p:cond delay="0"/>
                                  </p:stCondLst>
                                  <p:childTnLst>
                                    <p:set>
                                      <p:cBhvr>
                                        <p:cTn id="366" dur="1" fill="hold">
                                          <p:stCondLst>
                                            <p:cond delay="0"/>
                                          </p:stCondLst>
                                        </p:cTn>
                                        <p:tgtEl>
                                          <p:spTgt spid="173"/>
                                        </p:tgtEl>
                                        <p:attrNameLst>
                                          <p:attrName>style.visibility</p:attrName>
                                        </p:attrNameLst>
                                      </p:cBhvr>
                                      <p:to>
                                        <p:strVal val="visible"/>
                                      </p:to>
                                    </p:set>
                                    <p:anim calcmode="lin" valueType="num">
                                      <p:cBhvr additive="base">
                                        <p:cTn id="367" dur="500"/>
                                        <p:tgtEl>
                                          <p:spTgt spid="173"/>
                                        </p:tgtEl>
                                        <p:attrNameLst>
                                          <p:attrName>ppt_y</p:attrName>
                                        </p:attrNameLst>
                                      </p:cBhvr>
                                      <p:tavLst>
                                        <p:tav tm="0">
                                          <p:val>
                                            <p:strVal val="#ppt_y+1"/>
                                          </p:val>
                                        </p:tav>
                                        <p:tav tm="100000">
                                          <p:val>
                                            <p:strVal val="#ppt_y"/>
                                          </p:val>
                                        </p:tav>
                                      </p:tavLst>
                                    </p:anim>
                                  </p:childTnLst>
                                </p:cTn>
                              </p:par>
                              <p:par>
                                <p:cTn id="368" presetID="2" presetClass="entr" presetSubtype="4" fill="hold" nodeType="withEffect">
                                  <p:stCondLst>
                                    <p:cond delay="0"/>
                                  </p:stCondLst>
                                  <p:childTnLst>
                                    <p:set>
                                      <p:cBhvr>
                                        <p:cTn id="369" dur="1" fill="hold">
                                          <p:stCondLst>
                                            <p:cond delay="0"/>
                                          </p:stCondLst>
                                        </p:cTn>
                                        <p:tgtEl>
                                          <p:spTgt spid="174"/>
                                        </p:tgtEl>
                                        <p:attrNameLst>
                                          <p:attrName>style.visibility</p:attrName>
                                        </p:attrNameLst>
                                      </p:cBhvr>
                                      <p:to>
                                        <p:strVal val="visible"/>
                                      </p:to>
                                    </p:set>
                                    <p:anim calcmode="lin" valueType="num">
                                      <p:cBhvr additive="base">
                                        <p:cTn id="370" dur="500"/>
                                        <p:tgtEl>
                                          <p:spTgt spid="174"/>
                                        </p:tgtEl>
                                        <p:attrNameLst>
                                          <p:attrName>ppt_y</p:attrName>
                                        </p:attrNameLst>
                                      </p:cBhvr>
                                      <p:tavLst>
                                        <p:tav tm="0">
                                          <p:val>
                                            <p:strVal val="#ppt_y+1"/>
                                          </p:val>
                                        </p:tav>
                                        <p:tav tm="100000">
                                          <p:val>
                                            <p:strVal val="#ppt_y"/>
                                          </p:val>
                                        </p:tav>
                                      </p:tavLst>
                                    </p:anim>
                                  </p:childTnLst>
                                </p:cTn>
                              </p:par>
                              <p:par>
                                <p:cTn id="371" presetID="2" presetClass="entr" presetSubtype="4" fill="hold" nodeType="withEffect">
                                  <p:stCondLst>
                                    <p:cond delay="0"/>
                                  </p:stCondLst>
                                  <p:childTnLst>
                                    <p:set>
                                      <p:cBhvr>
                                        <p:cTn id="372" dur="1" fill="hold">
                                          <p:stCondLst>
                                            <p:cond delay="0"/>
                                          </p:stCondLst>
                                        </p:cTn>
                                        <p:tgtEl>
                                          <p:spTgt spid="174"/>
                                        </p:tgtEl>
                                        <p:attrNameLst>
                                          <p:attrName>style.visibility</p:attrName>
                                        </p:attrNameLst>
                                      </p:cBhvr>
                                      <p:to>
                                        <p:strVal val="visible"/>
                                      </p:to>
                                    </p:set>
                                    <p:anim calcmode="lin" valueType="num">
                                      <p:cBhvr additive="base">
                                        <p:cTn id="373" dur="500"/>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32E34"/>
            </a:gs>
            <a:gs pos="85000">
              <a:srgbClr val="993D98"/>
            </a:gs>
            <a:gs pos="100000">
              <a:srgbClr val="FD974D"/>
            </a:gs>
          </a:gsLst>
          <a:lin ang="18900732" scaled="0"/>
        </a:gradFill>
        <a:effectLst/>
      </p:bgPr>
    </p:bg>
    <p:spTree>
      <p:nvGrpSpPr>
        <p:cNvPr id="1" name="Shape 1031"/>
        <p:cNvGrpSpPr/>
        <p:nvPr/>
      </p:nvGrpSpPr>
      <p:grpSpPr>
        <a:xfrm>
          <a:off x="0" y="0"/>
          <a:ext cx="0" cy="0"/>
          <a:chOff x="0" y="0"/>
          <a:chExt cx="0" cy="0"/>
        </a:xfrm>
      </p:grpSpPr>
      <p:sp>
        <p:nvSpPr>
          <p:cNvPr id="1032" name="Google Shape;1032;p54"/>
          <p:cNvSpPr txBox="1">
            <a:spLocks noGrp="1"/>
          </p:cNvSpPr>
          <p:nvPr>
            <p:ph type="ctrTitle" idx="4294967295"/>
          </p:nvPr>
        </p:nvSpPr>
        <p:spPr>
          <a:xfrm>
            <a:off x="1581500" y="801275"/>
            <a:ext cx="6432600" cy="86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pt-BR" sz="4800" b="1" i="0" u="none" strike="noStrike" cap="none">
                <a:solidFill>
                  <a:schemeClr val="lt1"/>
                </a:solidFill>
                <a:latin typeface="Montserrat"/>
                <a:ea typeface="Montserrat"/>
                <a:cs typeface="Montserrat"/>
                <a:sym typeface="Montserrat"/>
              </a:rPr>
              <a:t>Obrigada!</a:t>
            </a:r>
            <a:endParaRPr sz="4800" b="1" i="0" u="none" strike="noStrike" cap="none">
              <a:solidFill>
                <a:schemeClr val="lt1"/>
              </a:solidFill>
              <a:latin typeface="Montserrat"/>
              <a:ea typeface="Montserrat"/>
              <a:cs typeface="Montserrat"/>
              <a:sym typeface="Montserrat"/>
            </a:endParaRPr>
          </a:p>
        </p:txBody>
      </p:sp>
      <p:pic>
        <p:nvPicPr>
          <p:cNvPr id="1033" name="Google Shape;1033;p54"/>
          <p:cNvPicPr preferRelativeResize="0"/>
          <p:nvPr/>
        </p:nvPicPr>
        <p:blipFill rotWithShape="1">
          <a:blip r:embed="rId3">
            <a:alphaModFix/>
          </a:blip>
          <a:srcRect/>
          <a:stretch/>
        </p:blipFill>
        <p:spPr>
          <a:xfrm>
            <a:off x="344963" y="254575"/>
            <a:ext cx="765768" cy="395599"/>
          </a:xfrm>
          <a:prstGeom prst="rect">
            <a:avLst/>
          </a:prstGeom>
          <a:noFill/>
          <a:ln>
            <a:noFill/>
          </a:ln>
        </p:spPr>
      </p:pic>
      <p:pic>
        <p:nvPicPr>
          <p:cNvPr id="1034" name="Google Shape;1034;p54"/>
          <p:cNvPicPr preferRelativeResize="0"/>
          <p:nvPr/>
        </p:nvPicPr>
        <p:blipFill rotWithShape="1">
          <a:blip r:embed="rId4">
            <a:alphaModFix/>
          </a:blip>
          <a:srcRect/>
          <a:stretch/>
        </p:blipFill>
        <p:spPr>
          <a:xfrm>
            <a:off x="1449312" y="254576"/>
            <a:ext cx="1049477" cy="395600"/>
          </a:xfrm>
          <a:prstGeom prst="rect">
            <a:avLst/>
          </a:prstGeom>
          <a:noFill/>
          <a:ln>
            <a:noFill/>
          </a:ln>
        </p:spPr>
      </p:pic>
      <p:sp>
        <p:nvSpPr>
          <p:cNvPr id="1035" name="Google Shape;1035;p54"/>
          <p:cNvSpPr txBox="1"/>
          <p:nvPr/>
        </p:nvSpPr>
        <p:spPr>
          <a:xfrm>
            <a:off x="2238575" y="3781125"/>
            <a:ext cx="4739700" cy="60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pt-BR" sz="1500" b="1">
                <a:solidFill>
                  <a:schemeClr val="lt1"/>
                </a:solidFill>
                <a:latin typeface="Roboto"/>
                <a:ea typeface="Roboto"/>
                <a:cs typeface="Roboto"/>
                <a:sym typeface="Roboto"/>
              </a:rPr>
              <a:t>Contato:gs.sesap@gmail.com</a:t>
            </a:r>
            <a:endParaRPr b="1">
              <a:solidFill>
                <a:schemeClr val="lt1"/>
              </a:solidFill>
              <a:latin typeface="Roboto"/>
              <a:ea typeface="Roboto"/>
              <a:cs typeface="Roboto"/>
              <a:sym typeface="Roboto"/>
            </a:endParaRPr>
          </a:p>
        </p:txBody>
      </p:sp>
      <p:pic>
        <p:nvPicPr>
          <p:cNvPr id="1036" name="Google Shape;1036;p54"/>
          <p:cNvPicPr preferRelativeResize="0"/>
          <p:nvPr/>
        </p:nvPicPr>
        <p:blipFill rotWithShape="1">
          <a:blip r:embed="rId5">
            <a:alphaModFix/>
          </a:blip>
          <a:srcRect/>
          <a:stretch/>
        </p:blipFill>
        <p:spPr>
          <a:xfrm>
            <a:off x="3111125" y="1666775"/>
            <a:ext cx="2994600" cy="204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4" name="Google Shape;194;p21"/>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195" name="Google Shape;195;p21"/>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196" name="Google Shape;196;p21"/>
          <p:cNvSpPr txBox="1"/>
          <p:nvPr/>
        </p:nvSpPr>
        <p:spPr>
          <a:xfrm>
            <a:off x="277875" y="98100"/>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1ª REGIÃO DE SAÚDE</a:t>
            </a:r>
            <a:endParaRPr sz="3700" b="1" i="0" u="none" strike="noStrike" cap="none">
              <a:solidFill>
                <a:srgbClr val="3E0952"/>
              </a:solidFill>
              <a:latin typeface="Montserrat"/>
              <a:ea typeface="Montserrat"/>
              <a:cs typeface="Montserrat"/>
              <a:sym typeface="Montserrat"/>
            </a:endParaRPr>
          </a:p>
        </p:txBody>
      </p:sp>
      <p:graphicFrame>
        <p:nvGraphicFramePr>
          <p:cNvPr id="197" name="Google Shape;197;p21"/>
          <p:cNvGraphicFramePr/>
          <p:nvPr/>
        </p:nvGraphicFramePr>
        <p:xfrm>
          <a:off x="1127725" y="811925"/>
          <a:ext cx="6285075" cy="3016800"/>
        </p:xfrm>
        <a:graphic>
          <a:graphicData uri="http://schemas.openxmlformats.org/drawingml/2006/table">
            <a:tbl>
              <a:tblPr>
                <a:noFill/>
                <a:tableStyleId>{85349F07-1815-41CE-AE1B-F1A3D08518FE}</a:tableStyleId>
              </a:tblPr>
              <a:tblGrid>
                <a:gridCol w="1094650"/>
                <a:gridCol w="851475"/>
                <a:gridCol w="636950"/>
                <a:gridCol w="3702000"/>
              </a:tblGrid>
              <a:tr h="342900">
                <a:tc>
                  <a:txBody>
                    <a:bodyPr/>
                    <a:lstStyle/>
                    <a:p>
                      <a:pPr marL="0" lvl="0" indent="0" algn="ctr" rtl="0">
                        <a:spcBef>
                          <a:spcPts val="0"/>
                        </a:spcBef>
                        <a:spcAft>
                          <a:spcPts val="0"/>
                        </a:spcAft>
                        <a:buNone/>
                      </a:pPr>
                      <a:r>
                        <a:rPr lang="pt-BR" sz="900" b="1"/>
                        <a:t>Município</a:t>
                      </a:r>
                      <a:endParaRPr sz="900" b="1"/>
                    </a:p>
                  </a:txBody>
                  <a:tcPr marL="63500" marR="63500" marT="63500" marB="63500" anchor="ctr">
                    <a:solidFill>
                      <a:srgbClr val="EAD1DC"/>
                    </a:solidFill>
                  </a:tcPr>
                </a:tc>
                <a:tc>
                  <a:txBody>
                    <a:bodyPr/>
                    <a:lstStyle/>
                    <a:p>
                      <a:pPr marL="0" lvl="0" indent="0" algn="ctr" rtl="0">
                        <a:spcBef>
                          <a:spcPts val="0"/>
                        </a:spcBef>
                        <a:spcAft>
                          <a:spcPts val="0"/>
                        </a:spcAft>
                        <a:buNone/>
                      </a:pPr>
                      <a:r>
                        <a:rPr lang="pt-BR" sz="900" b="1"/>
                        <a:t>Implantados</a:t>
                      </a:r>
                      <a:endParaRPr sz="900" b="1"/>
                    </a:p>
                  </a:txBody>
                  <a:tcPr marL="63500" marR="63500" marT="63500" marB="63500" anchor="ctr">
                    <a:solidFill>
                      <a:srgbClr val="EAD1DC"/>
                    </a:solidFill>
                  </a:tcPr>
                </a:tc>
                <a:tc>
                  <a:txBody>
                    <a:bodyPr/>
                    <a:lstStyle/>
                    <a:p>
                      <a:pPr marL="0" lvl="0" indent="0" algn="ctr" rtl="0">
                        <a:spcBef>
                          <a:spcPts val="0"/>
                        </a:spcBef>
                        <a:spcAft>
                          <a:spcPts val="0"/>
                        </a:spcAft>
                        <a:buNone/>
                      </a:pPr>
                      <a:r>
                        <a:rPr lang="pt-BR" sz="900" b="1"/>
                        <a:t> CNES</a:t>
                      </a:r>
                      <a:endParaRPr sz="900" b="1"/>
                    </a:p>
                  </a:txBody>
                  <a:tcPr marL="63500" marR="63500" marT="63500" marB="63500" anchor="ctr">
                    <a:solidFill>
                      <a:srgbClr val="EAD1DC"/>
                    </a:solidFill>
                  </a:tcPr>
                </a:tc>
                <a:tc>
                  <a:txBody>
                    <a:bodyPr/>
                    <a:lstStyle/>
                    <a:p>
                      <a:pPr marL="0" lvl="0" indent="0" algn="ctr" rtl="0">
                        <a:spcBef>
                          <a:spcPts val="0"/>
                        </a:spcBef>
                        <a:spcAft>
                          <a:spcPts val="0"/>
                        </a:spcAft>
                        <a:buNone/>
                      </a:pPr>
                      <a:r>
                        <a:rPr lang="pt-BR" sz="900" b="1"/>
                        <a:t>Abrangência</a:t>
                      </a:r>
                      <a:endParaRPr sz="900" b="1"/>
                    </a:p>
                  </a:txBody>
                  <a:tcPr marL="63500" marR="63500" marT="63500" marB="63500" anchor="ctr">
                    <a:solidFill>
                      <a:srgbClr val="EAD1DC"/>
                    </a:solidFill>
                  </a:tcPr>
                </a:tc>
              </a:tr>
              <a:tr h="0">
                <a:tc>
                  <a:txBody>
                    <a:bodyPr/>
                    <a:lstStyle/>
                    <a:p>
                      <a:pPr marL="0" lvl="0" indent="0" algn="l" rtl="0">
                        <a:spcBef>
                          <a:spcPts val="0"/>
                        </a:spcBef>
                        <a:spcAft>
                          <a:spcPts val="0"/>
                        </a:spcAft>
                        <a:buNone/>
                      </a:pPr>
                      <a:r>
                        <a:rPr lang="pt-BR" sz="900" b="1"/>
                        <a:t>São José do Mipibu</a:t>
                      </a:r>
                      <a:endParaRPr sz="900" b="1"/>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01 - CAPS 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3834468</a:t>
                      </a:r>
                      <a:endParaRPr sz="800">
                        <a:highlight>
                          <a:srgbClr val="FFFFFF"/>
                        </a:highlight>
                      </a:endParaRPr>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Lagoa Salgada, Nísia Floresta, Senador Georgino Avelino e Arês</a:t>
                      </a:r>
                      <a:endParaRPr sz="900"/>
                    </a:p>
                  </a:txBody>
                  <a:tcPr marL="63500" marR="63500" marT="63500" marB="63500" anchor="ctr">
                    <a:solidFill>
                      <a:srgbClr val="FFF2CC"/>
                    </a:solidFill>
                  </a:tcPr>
                </a:tc>
              </a:tr>
              <a:tr h="0">
                <a:tc>
                  <a:txBody>
                    <a:bodyPr/>
                    <a:lstStyle/>
                    <a:p>
                      <a:pPr marL="0" lvl="0" indent="0" algn="l" rtl="0">
                        <a:spcBef>
                          <a:spcPts val="0"/>
                        </a:spcBef>
                        <a:spcAft>
                          <a:spcPts val="0"/>
                        </a:spcAft>
                        <a:buNone/>
                      </a:pPr>
                      <a:r>
                        <a:rPr lang="pt-BR" sz="900" b="1"/>
                        <a:t>Goianinha </a:t>
                      </a:r>
                      <a:endParaRPr sz="900" b="1"/>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01 - CAPS I</a:t>
                      </a: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6464343</a:t>
                      </a:r>
                      <a:endParaRPr sz="900"/>
                    </a:p>
                    <a:p>
                      <a:pPr marL="0" lvl="0" indent="0" algn="ctr" rtl="0">
                        <a:spcBef>
                          <a:spcPts val="0"/>
                        </a:spcBef>
                        <a:spcAft>
                          <a:spcPts val="0"/>
                        </a:spcAft>
                        <a:buNone/>
                      </a:pP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Goianinha</a:t>
                      </a:r>
                      <a:endParaRPr sz="900"/>
                    </a:p>
                  </a:txBody>
                  <a:tcPr marL="63500" marR="63500" marT="63500" marB="63500" anchor="ctr">
                    <a:solidFill>
                      <a:srgbClr val="FFF2CC"/>
                    </a:solidFill>
                  </a:tcPr>
                </a:tc>
              </a:tr>
              <a:tr h="0">
                <a:tc>
                  <a:txBody>
                    <a:bodyPr/>
                    <a:lstStyle/>
                    <a:p>
                      <a:pPr marL="0" lvl="0" indent="0" algn="l" rtl="0">
                        <a:spcBef>
                          <a:spcPts val="0"/>
                        </a:spcBef>
                        <a:spcAft>
                          <a:spcPts val="0"/>
                        </a:spcAft>
                        <a:buNone/>
                      </a:pPr>
                      <a:r>
                        <a:rPr lang="pt-BR" sz="900" b="1"/>
                        <a:t>Canguaretama </a:t>
                      </a:r>
                      <a:endParaRPr sz="900" b="1"/>
                    </a:p>
                    <a:p>
                      <a:pPr marL="0" lvl="0" indent="0" algn="l" rtl="0">
                        <a:spcBef>
                          <a:spcPts val="0"/>
                        </a:spcBef>
                        <a:spcAft>
                          <a:spcPts val="0"/>
                        </a:spcAft>
                        <a:buNone/>
                      </a:pPr>
                      <a:endParaRPr sz="900" b="1"/>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01 - CAPS I</a:t>
                      </a:r>
                      <a:endParaRPr sz="900"/>
                    </a:p>
                    <a:p>
                      <a:pPr marL="0" lvl="0" indent="0" algn="l" rtl="0">
                        <a:spcBef>
                          <a:spcPts val="0"/>
                        </a:spcBef>
                        <a:spcAft>
                          <a:spcPts val="0"/>
                        </a:spcAft>
                        <a:buNone/>
                      </a:pPr>
                      <a:endParaRPr sz="900"/>
                    </a:p>
                  </a:txBody>
                  <a:tcPr marL="63500" marR="63500" marT="63500" marB="63500" anchor="ctr">
                    <a:solidFill>
                      <a:srgbClr val="FFF2CC"/>
                    </a:solidFill>
                  </a:tcPr>
                </a:tc>
                <a:tc>
                  <a:txBody>
                    <a:bodyPr/>
                    <a:lstStyle/>
                    <a:p>
                      <a:pPr marL="0" lvl="0" indent="0" algn="ctr" rtl="0">
                        <a:spcBef>
                          <a:spcPts val="0"/>
                        </a:spcBef>
                        <a:spcAft>
                          <a:spcPts val="0"/>
                        </a:spcAft>
                        <a:buNone/>
                      </a:pPr>
                      <a:r>
                        <a:rPr lang="pt-BR" sz="900"/>
                        <a:t>6462766</a:t>
                      </a:r>
                      <a:endParaRPr sz="900"/>
                    </a:p>
                    <a:p>
                      <a:pPr marL="0" lvl="0" indent="0" algn="ctr" rtl="0">
                        <a:spcBef>
                          <a:spcPts val="0"/>
                        </a:spcBef>
                        <a:spcAft>
                          <a:spcPts val="0"/>
                        </a:spcAft>
                        <a:buNone/>
                      </a:pP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 Vila Flor, Baía Formosa, Pedro Velho e Montanhas</a:t>
                      </a:r>
                      <a:endParaRPr sz="900"/>
                    </a:p>
                  </a:txBody>
                  <a:tcPr marL="63500" marR="63500" marT="63500" marB="63500" anchor="ctr">
                    <a:solidFill>
                      <a:srgbClr val="FFF2CC"/>
                    </a:solidFill>
                  </a:tcPr>
                </a:tc>
              </a:tr>
              <a:tr h="0">
                <a:tc>
                  <a:txBody>
                    <a:bodyPr/>
                    <a:lstStyle/>
                    <a:p>
                      <a:pPr marL="0" lvl="0" indent="0" algn="l" rtl="0">
                        <a:spcBef>
                          <a:spcPts val="0"/>
                        </a:spcBef>
                        <a:spcAft>
                          <a:spcPts val="0"/>
                        </a:spcAft>
                        <a:buNone/>
                      </a:pPr>
                      <a:r>
                        <a:rPr lang="pt-BR" sz="900" b="1"/>
                        <a:t>Santo Antônio </a:t>
                      </a:r>
                      <a:endParaRPr sz="900" b="1"/>
                    </a:p>
                    <a:p>
                      <a:pPr marL="0" lvl="0" indent="0" algn="l" rtl="0">
                        <a:spcBef>
                          <a:spcPts val="0"/>
                        </a:spcBef>
                        <a:spcAft>
                          <a:spcPts val="0"/>
                        </a:spcAft>
                        <a:buNone/>
                      </a:pP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01- CAPS I</a:t>
                      </a:r>
                      <a:endParaRPr sz="900"/>
                    </a:p>
                    <a:p>
                      <a:pPr marL="0" lvl="0" indent="0" algn="l" rtl="0">
                        <a:spcBef>
                          <a:spcPts val="0"/>
                        </a:spcBef>
                        <a:spcAft>
                          <a:spcPts val="0"/>
                        </a:spcAft>
                        <a:buNone/>
                      </a:pP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6261426</a:t>
                      </a:r>
                      <a:endParaRPr sz="900"/>
                    </a:p>
                    <a:p>
                      <a:pPr marL="0" lvl="0" indent="0" algn="l" rtl="0">
                        <a:spcBef>
                          <a:spcPts val="0"/>
                        </a:spcBef>
                        <a:spcAft>
                          <a:spcPts val="0"/>
                        </a:spcAft>
                        <a:buNone/>
                      </a:pP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Santo Antônio, Serrinha, Lagoa de Pedras, Passagem e  Passe e Fica </a:t>
                      </a:r>
                      <a:endParaRPr sz="900"/>
                    </a:p>
                  </a:txBody>
                  <a:tcPr marL="63500" marR="63500" marT="63500" marB="63500" anchor="ctr">
                    <a:solidFill>
                      <a:srgbClr val="FFF2CC"/>
                    </a:solidFill>
                  </a:tcPr>
                </a:tc>
              </a:tr>
              <a:tr h="438700">
                <a:tc>
                  <a:txBody>
                    <a:bodyPr/>
                    <a:lstStyle/>
                    <a:p>
                      <a:pPr marL="0" lvl="0" indent="0" algn="l" rtl="0">
                        <a:spcBef>
                          <a:spcPts val="0"/>
                        </a:spcBef>
                        <a:spcAft>
                          <a:spcPts val="0"/>
                        </a:spcAft>
                        <a:buNone/>
                      </a:pPr>
                      <a:r>
                        <a:rPr lang="pt-BR" sz="900" b="1"/>
                        <a:t>Nova Cruz</a:t>
                      </a:r>
                      <a:r>
                        <a:rPr lang="pt-BR" sz="1100" b="1"/>
                        <a:t>  </a:t>
                      </a:r>
                      <a:endParaRPr sz="1100" b="1"/>
                    </a:p>
                    <a:p>
                      <a:pPr marL="0" lvl="0" indent="0" algn="l" rtl="0">
                        <a:spcBef>
                          <a:spcPts val="0"/>
                        </a:spcBef>
                        <a:spcAft>
                          <a:spcPts val="0"/>
                        </a:spcAft>
                        <a:buNone/>
                      </a:pPr>
                      <a:endParaRPr sz="1100" b="1"/>
                    </a:p>
                    <a:p>
                      <a:pPr marL="0" lvl="0" indent="0" algn="l" rtl="0">
                        <a:spcBef>
                          <a:spcPts val="0"/>
                        </a:spcBef>
                        <a:spcAft>
                          <a:spcPts val="0"/>
                        </a:spcAft>
                        <a:buNone/>
                      </a:pPr>
                      <a:endParaRPr sz="1100" b="1"/>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01 - CAPS AD III</a:t>
                      </a: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6486479</a:t>
                      </a: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00"/>
                        <a:t>Regional (toda a 1ª Região de Saúde)</a:t>
                      </a:r>
                      <a:endParaRPr sz="900"/>
                    </a:p>
                  </a:txBody>
                  <a:tcPr marL="63500" marR="63500" marT="63500" marB="63500" anchor="ctr">
                    <a:solidFill>
                      <a:srgbClr val="FFF2CC"/>
                    </a:solidFill>
                  </a:tcPr>
                </a:tc>
              </a:tr>
              <a:tr h="438700">
                <a:tc>
                  <a:txBody>
                    <a:bodyPr/>
                    <a:lstStyle/>
                    <a:p>
                      <a:pPr marL="0" lvl="0" indent="0" algn="l" rtl="0">
                        <a:spcBef>
                          <a:spcPts val="0"/>
                        </a:spcBef>
                        <a:spcAft>
                          <a:spcPts val="0"/>
                        </a:spcAft>
                        <a:buNone/>
                      </a:pPr>
                      <a:r>
                        <a:rPr lang="pt-BR" sz="950" b="1">
                          <a:solidFill>
                            <a:srgbClr val="274E13"/>
                          </a:solidFill>
                        </a:rPr>
                        <a:t>Vera Cruz*</a:t>
                      </a:r>
                      <a:endParaRPr sz="900" b="1"/>
                    </a:p>
                  </a:txBody>
                  <a:tcPr marL="63500" marR="63500" marT="63500" marB="63500" anchor="ctr">
                    <a:solidFill>
                      <a:srgbClr val="FFF2CC"/>
                    </a:solidFill>
                  </a:tcPr>
                </a:tc>
                <a:tc>
                  <a:txBody>
                    <a:bodyPr/>
                    <a:lstStyle/>
                    <a:p>
                      <a:pPr marL="0" lvl="0" indent="0" algn="l" rtl="0">
                        <a:spcBef>
                          <a:spcPts val="0"/>
                        </a:spcBef>
                        <a:spcAft>
                          <a:spcPts val="0"/>
                        </a:spcAft>
                        <a:buClr>
                          <a:schemeClr val="dk1"/>
                        </a:buClr>
                        <a:buSzPts val="1100"/>
                        <a:buFont typeface="Arial"/>
                        <a:buNone/>
                      </a:pPr>
                      <a:r>
                        <a:rPr lang="pt-BR" sz="950">
                          <a:solidFill>
                            <a:srgbClr val="274E13"/>
                          </a:solidFill>
                        </a:rPr>
                        <a:t>01 - CAPS I</a:t>
                      </a:r>
                      <a:endParaRPr sz="900"/>
                    </a:p>
                  </a:txBody>
                  <a:tcPr marL="63500" marR="63500" marT="63500" marB="63500" anchor="ctr">
                    <a:solidFill>
                      <a:srgbClr val="FFF2CC"/>
                    </a:solidFill>
                  </a:tcPr>
                </a:tc>
                <a:tc>
                  <a:txBody>
                    <a:bodyPr/>
                    <a:lstStyle/>
                    <a:p>
                      <a:pPr marL="0" lvl="0" indent="0" algn="l" rtl="0">
                        <a:spcBef>
                          <a:spcPts val="0"/>
                        </a:spcBef>
                        <a:spcAft>
                          <a:spcPts val="0"/>
                        </a:spcAft>
                        <a:buNone/>
                      </a:pPr>
                      <a:r>
                        <a:rPr lang="pt-BR" sz="950">
                          <a:solidFill>
                            <a:srgbClr val="274E13"/>
                          </a:solidFill>
                        </a:rPr>
                        <a:t>4243722</a:t>
                      </a:r>
                      <a:endParaRPr sz="900"/>
                    </a:p>
                  </a:txBody>
                  <a:tcPr marL="63500" marR="63500" marT="63500" marB="63500" anchor="ctr">
                    <a:solidFill>
                      <a:srgbClr val="FFF2CC"/>
                    </a:solidFill>
                  </a:tcPr>
                </a:tc>
                <a:tc>
                  <a:txBody>
                    <a:bodyPr/>
                    <a:lstStyle/>
                    <a:p>
                      <a:pPr marL="0" lvl="0" indent="0" algn="l" rtl="0">
                        <a:lnSpc>
                          <a:spcPct val="115000"/>
                        </a:lnSpc>
                        <a:spcBef>
                          <a:spcPts val="0"/>
                        </a:spcBef>
                        <a:spcAft>
                          <a:spcPts val="0"/>
                        </a:spcAft>
                        <a:buNone/>
                      </a:pPr>
                      <a:r>
                        <a:rPr lang="pt-BR" sz="950">
                          <a:solidFill>
                            <a:srgbClr val="274E13"/>
                          </a:solidFill>
                        </a:rPr>
                        <a:t>Lagoa de Pedra, Lagoa Salgada e Monte Alegre</a:t>
                      </a:r>
                      <a:endParaRPr sz="600"/>
                    </a:p>
                  </a:txBody>
                  <a:tcPr marL="63500" marR="63500" marT="63500" marB="63500" anchor="ctr">
                    <a:solidFill>
                      <a:srgbClr val="FFF2CC"/>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204" name="Google Shape;204;p22"/>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205" name="Google Shape;205;p22"/>
          <p:cNvSpPr txBox="1"/>
          <p:nvPr/>
        </p:nvSpPr>
        <p:spPr>
          <a:xfrm>
            <a:off x="233525" y="231750"/>
            <a:ext cx="8660400" cy="3078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PLANO DE REGIONALIZAÇÃO DA RAPS DA 1ª REGIÃO DE SAÚDE</a:t>
            </a:r>
            <a:endParaRPr sz="3700" b="1" i="0" u="none" strike="noStrike" cap="none">
              <a:solidFill>
                <a:srgbClr val="3E0952"/>
              </a:solidFill>
              <a:latin typeface="Montserrat"/>
              <a:ea typeface="Montserrat"/>
              <a:cs typeface="Montserrat"/>
              <a:sym typeface="Montserrat"/>
            </a:endParaRPr>
          </a:p>
        </p:txBody>
      </p:sp>
      <p:sp>
        <p:nvSpPr>
          <p:cNvPr id="206" name="Google Shape;206;p22"/>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pt-BR"/>
              <a:t>CIR 024/2022/ CIB: 1792/2022</a:t>
            </a:r>
            <a:endParaRPr/>
          </a:p>
        </p:txBody>
      </p:sp>
      <p:graphicFrame>
        <p:nvGraphicFramePr>
          <p:cNvPr id="207" name="Google Shape;207;p22"/>
          <p:cNvGraphicFramePr/>
          <p:nvPr/>
        </p:nvGraphicFramePr>
        <p:xfrm>
          <a:off x="287000" y="959363"/>
          <a:ext cx="8264150" cy="2985525"/>
        </p:xfrm>
        <a:graphic>
          <a:graphicData uri="http://schemas.openxmlformats.org/drawingml/2006/table">
            <a:tbl>
              <a:tblPr>
                <a:noFill/>
                <a:tableStyleId>{9625997A-2233-4DBB-B0FB-0D81867FBE20}</a:tableStyleId>
              </a:tblPr>
              <a:tblGrid>
                <a:gridCol w="1882325"/>
                <a:gridCol w="2792150"/>
                <a:gridCol w="1058075"/>
                <a:gridCol w="2531600"/>
              </a:tblGrid>
              <a:tr h="328250">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MUNICÍPIO</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328250">
                <a:tc>
                  <a:txBody>
                    <a:bodyPr/>
                    <a:lstStyle/>
                    <a:p>
                      <a:pPr marL="0" lvl="0" indent="0" algn="l" rtl="0">
                        <a:spcBef>
                          <a:spcPts val="0"/>
                        </a:spcBef>
                        <a:spcAft>
                          <a:spcPts val="0"/>
                        </a:spcAft>
                        <a:buNone/>
                      </a:pPr>
                      <a:r>
                        <a:rPr lang="pt-BR"/>
                        <a:t>Canguaretama </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Qualificação CAPS I para CAPS II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01</a:t>
                      </a:r>
                      <a:endParaRPr sz="12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t>Vila Flor, Pedro Velho, Montanhas, Baía Formosa e  Espírito Santo</a:t>
                      </a:r>
                      <a:endParaRPr sz="125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Passa e Fica</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CAPS 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01</a:t>
                      </a:r>
                      <a:endParaRPr sz="12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t>Serra de São Bento e Monte das Gameleiras</a:t>
                      </a:r>
                      <a:endParaRPr sz="125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solidFill>
                            <a:srgbClr val="274E13"/>
                          </a:solidFill>
                        </a:rPr>
                        <a:t>Vera Cruz*</a:t>
                      </a:r>
                      <a:endParaRPr>
                        <a:solidFill>
                          <a:srgbClr val="274E13"/>
                        </a:solidFill>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solidFill>
                            <a:srgbClr val="274E13"/>
                          </a:solidFill>
                        </a:rPr>
                        <a:t>CAPS I</a:t>
                      </a:r>
                      <a:endParaRPr>
                        <a:solidFill>
                          <a:srgbClr val="274E13"/>
                        </a:solidFill>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solidFill>
                            <a:srgbClr val="274E13"/>
                          </a:solidFill>
                        </a:rPr>
                        <a:t>01</a:t>
                      </a:r>
                      <a:endParaRPr sz="1200">
                        <a:solidFill>
                          <a:srgbClr val="274E13"/>
                        </a:solidFill>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solidFill>
                            <a:srgbClr val="274E13"/>
                          </a:solidFill>
                        </a:rPr>
                        <a:t>Lagoa de Pedra, Lagoa Salgada e Monte Alegre</a:t>
                      </a:r>
                      <a:endParaRPr sz="1250">
                        <a:solidFill>
                          <a:srgbClr val="274E13"/>
                        </a:solidFill>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São José de Mipibu </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Clr>
                          <a:schemeClr val="dk1"/>
                        </a:buClr>
                        <a:buSzPts val="1100"/>
                        <a:buFont typeface="Arial"/>
                        <a:buNone/>
                      </a:pPr>
                      <a:r>
                        <a:rPr lang="pt-BR">
                          <a:solidFill>
                            <a:schemeClr val="dk1"/>
                          </a:solidFill>
                        </a:rPr>
                        <a:t>Qualificação CAPS I para CAPS II</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01</a:t>
                      </a:r>
                      <a:endParaRPr sz="12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t>Nísia floresta, Senador Georgino Avelino e Arês</a:t>
                      </a:r>
                      <a:endParaRPr sz="125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l" rtl="0">
                        <a:spcBef>
                          <a:spcPts val="0"/>
                        </a:spcBef>
                        <a:spcAft>
                          <a:spcPts val="0"/>
                        </a:spcAft>
                        <a:buNone/>
                      </a:pPr>
                      <a:r>
                        <a:rPr lang="pt-BR"/>
                        <a:t>Santo Antônio</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pt-BR"/>
                        <a:t>Leitos de Saúde Mental no Hospital Lindolfo Gomes</a:t>
                      </a:r>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00"/>
                        <a:t>04</a:t>
                      </a:r>
                      <a:endParaRPr sz="120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t>Toda 1ª Região de Saúde</a:t>
                      </a:r>
                      <a:endParaRPr sz="1250"/>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p:nvPr/>
        </p:nvSpPr>
        <p:spPr>
          <a:xfrm>
            <a:off x="5597525" y="3451622"/>
            <a:ext cx="1604963" cy="1241822"/>
          </a:xfrm>
          <a:custGeom>
            <a:avLst/>
            <a:gdLst/>
            <a:ahLst/>
            <a:cxnLst/>
            <a:rect l="l" t="t" r="r" b="b"/>
            <a:pathLst>
              <a:path w="341" h="473" extrusionOk="0">
                <a:moveTo>
                  <a:pt x="338" y="402"/>
                </a:moveTo>
                <a:lnTo>
                  <a:pt x="247" y="311"/>
                </a:lnTo>
                <a:lnTo>
                  <a:pt x="292" y="221"/>
                </a:lnTo>
                <a:cubicBezTo>
                  <a:pt x="296" y="213"/>
                  <a:pt x="303" y="206"/>
                  <a:pt x="303" y="197"/>
                </a:cubicBezTo>
                <a:cubicBezTo>
                  <a:pt x="303" y="184"/>
                  <a:pt x="274" y="161"/>
                  <a:pt x="264" y="158"/>
                </a:cubicBezTo>
                <a:cubicBezTo>
                  <a:pt x="248" y="111"/>
                  <a:pt x="273" y="64"/>
                  <a:pt x="279" y="17"/>
                </a:cubicBezTo>
                <a:cubicBezTo>
                  <a:pt x="275" y="0"/>
                  <a:pt x="271" y="1"/>
                  <a:pt x="255" y="5"/>
                </a:cubicBezTo>
                <a:cubicBezTo>
                  <a:pt x="247" y="17"/>
                  <a:pt x="242" y="17"/>
                  <a:pt x="228" y="20"/>
                </a:cubicBezTo>
                <a:cubicBezTo>
                  <a:pt x="223" y="23"/>
                  <a:pt x="208" y="33"/>
                  <a:pt x="201" y="38"/>
                </a:cubicBezTo>
                <a:cubicBezTo>
                  <a:pt x="198" y="40"/>
                  <a:pt x="192" y="44"/>
                  <a:pt x="192" y="44"/>
                </a:cubicBezTo>
                <a:cubicBezTo>
                  <a:pt x="186" y="62"/>
                  <a:pt x="158" y="61"/>
                  <a:pt x="141" y="65"/>
                </a:cubicBezTo>
                <a:cubicBezTo>
                  <a:pt x="136" y="72"/>
                  <a:pt x="132" y="80"/>
                  <a:pt x="126" y="86"/>
                </a:cubicBezTo>
                <a:cubicBezTo>
                  <a:pt x="118" y="94"/>
                  <a:pt x="95" y="93"/>
                  <a:pt x="84" y="101"/>
                </a:cubicBezTo>
                <a:cubicBezTo>
                  <a:pt x="76" y="114"/>
                  <a:pt x="65" y="120"/>
                  <a:pt x="51" y="125"/>
                </a:cubicBezTo>
                <a:cubicBezTo>
                  <a:pt x="37" y="122"/>
                  <a:pt x="32" y="119"/>
                  <a:pt x="24" y="107"/>
                </a:cubicBezTo>
                <a:cubicBezTo>
                  <a:pt x="17" y="109"/>
                  <a:pt x="4" y="106"/>
                  <a:pt x="3" y="113"/>
                </a:cubicBezTo>
                <a:cubicBezTo>
                  <a:pt x="0" y="138"/>
                  <a:pt x="9" y="183"/>
                  <a:pt x="18" y="209"/>
                </a:cubicBezTo>
                <a:cubicBezTo>
                  <a:pt x="19" y="221"/>
                  <a:pt x="20" y="233"/>
                  <a:pt x="21" y="245"/>
                </a:cubicBezTo>
                <a:cubicBezTo>
                  <a:pt x="22" y="276"/>
                  <a:pt x="21" y="307"/>
                  <a:pt x="24" y="338"/>
                </a:cubicBezTo>
                <a:cubicBezTo>
                  <a:pt x="25" y="344"/>
                  <a:pt x="30" y="356"/>
                  <a:pt x="30" y="356"/>
                </a:cubicBezTo>
                <a:cubicBezTo>
                  <a:pt x="51" y="353"/>
                  <a:pt x="65" y="346"/>
                  <a:pt x="84" y="341"/>
                </a:cubicBezTo>
                <a:cubicBezTo>
                  <a:pt x="108" y="349"/>
                  <a:pt x="118" y="365"/>
                  <a:pt x="126" y="389"/>
                </a:cubicBezTo>
                <a:cubicBezTo>
                  <a:pt x="127" y="399"/>
                  <a:pt x="131" y="409"/>
                  <a:pt x="132" y="419"/>
                </a:cubicBezTo>
                <a:cubicBezTo>
                  <a:pt x="134" y="433"/>
                  <a:pt x="123" y="453"/>
                  <a:pt x="135" y="461"/>
                </a:cubicBezTo>
                <a:cubicBezTo>
                  <a:pt x="153" y="473"/>
                  <a:pt x="179" y="463"/>
                  <a:pt x="201" y="464"/>
                </a:cubicBezTo>
                <a:cubicBezTo>
                  <a:pt x="236" y="455"/>
                  <a:pt x="217" y="453"/>
                  <a:pt x="228" y="419"/>
                </a:cubicBezTo>
                <a:cubicBezTo>
                  <a:pt x="241" y="423"/>
                  <a:pt x="247" y="424"/>
                  <a:pt x="252" y="410"/>
                </a:cubicBezTo>
                <a:cubicBezTo>
                  <a:pt x="271" y="413"/>
                  <a:pt x="282" y="417"/>
                  <a:pt x="300" y="413"/>
                </a:cubicBezTo>
                <a:cubicBezTo>
                  <a:pt x="311" y="406"/>
                  <a:pt x="315" y="403"/>
                  <a:pt x="327" y="407"/>
                </a:cubicBezTo>
                <a:cubicBezTo>
                  <a:pt x="340" y="404"/>
                  <a:pt x="341" y="408"/>
                  <a:pt x="338" y="402"/>
                </a:cubicBezTo>
                <a:close/>
              </a:path>
            </a:pathLst>
          </a:custGeom>
          <a:solidFill>
            <a:srgbClr val="FFE79B"/>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23"/>
          <p:cNvSpPr/>
          <p:nvPr/>
        </p:nvSpPr>
        <p:spPr>
          <a:xfrm>
            <a:off x="2106613" y="578644"/>
            <a:ext cx="5099100" cy="2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23"/>
          <p:cNvSpPr/>
          <p:nvPr/>
        </p:nvSpPr>
        <p:spPr>
          <a:xfrm>
            <a:off x="2730500" y="2131219"/>
            <a:ext cx="1020900" cy="18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23"/>
          <p:cNvSpPr/>
          <p:nvPr/>
        </p:nvSpPr>
        <p:spPr>
          <a:xfrm>
            <a:off x="4828450" y="1162060"/>
            <a:ext cx="2617788" cy="1908572"/>
          </a:xfrm>
          <a:custGeom>
            <a:avLst/>
            <a:gdLst/>
            <a:ahLst/>
            <a:cxnLst/>
            <a:rect l="l" t="t" r="r" b="b"/>
            <a:pathLst>
              <a:path w="511" h="688" extrusionOk="0">
                <a:moveTo>
                  <a:pt x="455" y="688"/>
                </a:moveTo>
                <a:lnTo>
                  <a:pt x="390" y="668"/>
                </a:lnTo>
                <a:lnTo>
                  <a:pt x="362" y="668"/>
                </a:lnTo>
                <a:lnTo>
                  <a:pt x="343" y="668"/>
                </a:lnTo>
                <a:lnTo>
                  <a:pt x="335" y="657"/>
                </a:lnTo>
                <a:lnTo>
                  <a:pt x="335" y="647"/>
                </a:lnTo>
                <a:lnTo>
                  <a:pt x="335" y="638"/>
                </a:lnTo>
                <a:lnTo>
                  <a:pt x="335" y="629"/>
                </a:lnTo>
                <a:lnTo>
                  <a:pt x="335" y="608"/>
                </a:lnTo>
                <a:lnTo>
                  <a:pt x="335" y="596"/>
                </a:lnTo>
                <a:lnTo>
                  <a:pt x="335" y="587"/>
                </a:lnTo>
                <a:lnTo>
                  <a:pt x="335" y="577"/>
                </a:lnTo>
                <a:lnTo>
                  <a:pt x="335" y="566"/>
                </a:lnTo>
                <a:lnTo>
                  <a:pt x="335" y="556"/>
                </a:lnTo>
                <a:lnTo>
                  <a:pt x="325" y="556"/>
                </a:lnTo>
                <a:lnTo>
                  <a:pt x="335" y="546"/>
                </a:lnTo>
                <a:lnTo>
                  <a:pt x="335" y="537"/>
                </a:lnTo>
                <a:lnTo>
                  <a:pt x="335" y="527"/>
                </a:lnTo>
                <a:lnTo>
                  <a:pt x="343" y="516"/>
                </a:lnTo>
                <a:lnTo>
                  <a:pt x="343" y="496"/>
                </a:lnTo>
                <a:lnTo>
                  <a:pt x="297" y="496"/>
                </a:lnTo>
                <a:lnTo>
                  <a:pt x="242" y="507"/>
                </a:lnTo>
                <a:lnTo>
                  <a:pt x="186" y="507"/>
                </a:lnTo>
                <a:lnTo>
                  <a:pt x="167" y="507"/>
                </a:lnTo>
                <a:lnTo>
                  <a:pt x="157" y="516"/>
                </a:lnTo>
                <a:lnTo>
                  <a:pt x="140" y="516"/>
                </a:lnTo>
                <a:lnTo>
                  <a:pt x="120" y="507"/>
                </a:lnTo>
                <a:lnTo>
                  <a:pt x="56" y="476"/>
                </a:lnTo>
                <a:lnTo>
                  <a:pt x="19" y="465"/>
                </a:lnTo>
                <a:lnTo>
                  <a:pt x="0" y="455"/>
                </a:lnTo>
                <a:lnTo>
                  <a:pt x="0" y="446"/>
                </a:lnTo>
                <a:lnTo>
                  <a:pt x="28" y="416"/>
                </a:lnTo>
                <a:lnTo>
                  <a:pt x="37" y="405"/>
                </a:lnTo>
                <a:lnTo>
                  <a:pt x="47" y="395"/>
                </a:lnTo>
                <a:lnTo>
                  <a:pt x="56" y="385"/>
                </a:lnTo>
                <a:lnTo>
                  <a:pt x="65" y="364"/>
                </a:lnTo>
                <a:lnTo>
                  <a:pt x="75" y="344"/>
                </a:lnTo>
                <a:lnTo>
                  <a:pt x="75" y="335"/>
                </a:lnTo>
                <a:lnTo>
                  <a:pt x="84" y="314"/>
                </a:lnTo>
                <a:lnTo>
                  <a:pt x="93" y="294"/>
                </a:lnTo>
                <a:lnTo>
                  <a:pt x="103" y="283"/>
                </a:lnTo>
                <a:lnTo>
                  <a:pt x="112" y="253"/>
                </a:lnTo>
                <a:lnTo>
                  <a:pt x="131" y="173"/>
                </a:lnTo>
                <a:lnTo>
                  <a:pt x="131" y="143"/>
                </a:lnTo>
                <a:lnTo>
                  <a:pt x="131" y="122"/>
                </a:lnTo>
                <a:lnTo>
                  <a:pt x="140" y="101"/>
                </a:lnTo>
                <a:lnTo>
                  <a:pt x="140" y="81"/>
                </a:lnTo>
                <a:lnTo>
                  <a:pt x="140" y="70"/>
                </a:lnTo>
                <a:lnTo>
                  <a:pt x="140" y="61"/>
                </a:lnTo>
                <a:lnTo>
                  <a:pt x="140" y="51"/>
                </a:lnTo>
                <a:lnTo>
                  <a:pt x="149" y="51"/>
                </a:lnTo>
                <a:lnTo>
                  <a:pt x="149" y="41"/>
                </a:lnTo>
                <a:lnTo>
                  <a:pt x="157" y="41"/>
                </a:lnTo>
                <a:lnTo>
                  <a:pt x="167" y="31"/>
                </a:lnTo>
                <a:lnTo>
                  <a:pt x="157" y="21"/>
                </a:lnTo>
                <a:lnTo>
                  <a:pt x="176" y="10"/>
                </a:lnTo>
                <a:lnTo>
                  <a:pt x="186" y="10"/>
                </a:lnTo>
                <a:lnTo>
                  <a:pt x="196" y="10"/>
                </a:lnTo>
                <a:lnTo>
                  <a:pt x="205" y="0"/>
                </a:lnTo>
                <a:lnTo>
                  <a:pt x="214" y="0"/>
                </a:lnTo>
                <a:lnTo>
                  <a:pt x="214" y="10"/>
                </a:lnTo>
                <a:lnTo>
                  <a:pt x="223" y="10"/>
                </a:lnTo>
                <a:lnTo>
                  <a:pt x="233" y="21"/>
                </a:lnTo>
                <a:lnTo>
                  <a:pt x="251" y="31"/>
                </a:lnTo>
                <a:lnTo>
                  <a:pt x="269" y="41"/>
                </a:lnTo>
                <a:lnTo>
                  <a:pt x="297" y="61"/>
                </a:lnTo>
                <a:lnTo>
                  <a:pt x="316" y="81"/>
                </a:lnTo>
                <a:lnTo>
                  <a:pt x="335" y="101"/>
                </a:lnTo>
                <a:lnTo>
                  <a:pt x="362" y="112"/>
                </a:lnTo>
                <a:lnTo>
                  <a:pt x="399" y="132"/>
                </a:lnTo>
                <a:lnTo>
                  <a:pt x="418" y="143"/>
                </a:lnTo>
                <a:lnTo>
                  <a:pt x="427" y="152"/>
                </a:lnTo>
                <a:lnTo>
                  <a:pt x="437" y="162"/>
                </a:lnTo>
                <a:lnTo>
                  <a:pt x="437" y="152"/>
                </a:lnTo>
                <a:lnTo>
                  <a:pt x="446" y="143"/>
                </a:lnTo>
                <a:lnTo>
                  <a:pt x="455" y="143"/>
                </a:lnTo>
                <a:lnTo>
                  <a:pt x="464" y="152"/>
                </a:lnTo>
                <a:lnTo>
                  <a:pt x="464" y="162"/>
                </a:lnTo>
                <a:lnTo>
                  <a:pt x="474" y="173"/>
                </a:lnTo>
                <a:lnTo>
                  <a:pt x="464" y="182"/>
                </a:lnTo>
                <a:lnTo>
                  <a:pt x="455" y="192"/>
                </a:lnTo>
                <a:lnTo>
                  <a:pt x="455" y="203"/>
                </a:lnTo>
                <a:lnTo>
                  <a:pt x="455" y="213"/>
                </a:lnTo>
                <a:lnTo>
                  <a:pt x="455" y="223"/>
                </a:lnTo>
                <a:lnTo>
                  <a:pt x="464" y="223"/>
                </a:lnTo>
                <a:lnTo>
                  <a:pt x="464" y="234"/>
                </a:lnTo>
                <a:lnTo>
                  <a:pt x="474" y="263"/>
                </a:lnTo>
                <a:lnTo>
                  <a:pt x="483" y="263"/>
                </a:lnTo>
                <a:lnTo>
                  <a:pt x="483" y="273"/>
                </a:lnTo>
                <a:lnTo>
                  <a:pt x="492" y="283"/>
                </a:lnTo>
                <a:lnTo>
                  <a:pt x="492" y="294"/>
                </a:lnTo>
                <a:lnTo>
                  <a:pt x="511" y="314"/>
                </a:lnTo>
                <a:lnTo>
                  <a:pt x="483" y="314"/>
                </a:lnTo>
                <a:lnTo>
                  <a:pt x="483" y="455"/>
                </a:lnTo>
                <a:lnTo>
                  <a:pt x="474" y="507"/>
                </a:lnTo>
                <a:lnTo>
                  <a:pt x="474" y="596"/>
                </a:lnTo>
                <a:lnTo>
                  <a:pt x="464" y="657"/>
                </a:lnTo>
                <a:lnTo>
                  <a:pt x="455" y="688"/>
                </a:lnTo>
                <a:close/>
              </a:path>
            </a:pathLst>
          </a:custGeom>
          <a:solidFill>
            <a:srgbClr val="D9FFD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23"/>
          <p:cNvSpPr/>
          <p:nvPr/>
        </p:nvSpPr>
        <p:spPr>
          <a:xfrm>
            <a:off x="5126038" y="4461272"/>
            <a:ext cx="1093787" cy="422672"/>
          </a:xfrm>
          <a:custGeom>
            <a:avLst/>
            <a:gdLst/>
            <a:ahLst/>
            <a:cxnLst/>
            <a:rect l="l" t="t" r="r" b="b"/>
            <a:pathLst>
              <a:path w="232" h="161" extrusionOk="0">
                <a:moveTo>
                  <a:pt x="232" y="70"/>
                </a:moveTo>
                <a:lnTo>
                  <a:pt x="223" y="70"/>
                </a:lnTo>
                <a:lnTo>
                  <a:pt x="214" y="70"/>
                </a:lnTo>
                <a:lnTo>
                  <a:pt x="214" y="80"/>
                </a:lnTo>
                <a:lnTo>
                  <a:pt x="214" y="91"/>
                </a:lnTo>
                <a:lnTo>
                  <a:pt x="204" y="91"/>
                </a:lnTo>
                <a:lnTo>
                  <a:pt x="195" y="101"/>
                </a:lnTo>
                <a:lnTo>
                  <a:pt x="176" y="110"/>
                </a:lnTo>
                <a:lnTo>
                  <a:pt x="176" y="122"/>
                </a:lnTo>
                <a:lnTo>
                  <a:pt x="167" y="122"/>
                </a:lnTo>
                <a:lnTo>
                  <a:pt x="167" y="131"/>
                </a:lnTo>
                <a:lnTo>
                  <a:pt x="148" y="140"/>
                </a:lnTo>
                <a:lnTo>
                  <a:pt x="139" y="140"/>
                </a:lnTo>
                <a:lnTo>
                  <a:pt x="130" y="140"/>
                </a:lnTo>
                <a:lnTo>
                  <a:pt x="120" y="140"/>
                </a:lnTo>
                <a:lnTo>
                  <a:pt x="112" y="140"/>
                </a:lnTo>
                <a:lnTo>
                  <a:pt x="103" y="140"/>
                </a:lnTo>
                <a:lnTo>
                  <a:pt x="84" y="140"/>
                </a:lnTo>
                <a:lnTo>
                  <a:pt x="75" y="151"/>
                </a:lnTo>
                <a:lnTo>
                  <a:pt x="66" y="151"/>
                </a:lnTo>
                <a:lnTo>
                  <a:pt x="55" y="161"/>
                </a:lnTo>
                <a:lnTo>
                  <a:pt x="46" y="161"/>
                </a:lnTo>
                <a:lnTo>
                  <a:pt x="37" y="161"/>
                </a:lnTo>
                <a:lnTo>
                  <a:pt x="37" y="151"/>
                </a:lnTo>
                <a:lnTo>
                  <a:pt x="28" y="140"/>
                </a:lnTo>
                <a:lnTo>
                  <a:pt x="28" y="131"/>
                </a:lnTo>
                <a:lnTo>
                  <a:pt x="28" y="110"/>
                </a:lnTo>
                <a:lnTo>
                  <a:pt x="10" y="49"/>
                </a:lnTo>
                <a:lnTo>
                  <a:pt x="0" y="0"/>
                </a:lnTo>
                <a:lnTo>
                  <a:pt x="10" y="10"/>
                </a:lnTo>
                <a:lnTo>
                  <a:pt x="19" y="20"/>
                </a:lnTo>
                <a:lnTo>
                  <a:pt x="28" y="40"/>
                </a:lnTo>
                <a:lnTo>
                  <a:pt x="37" y="49"/>
                </a:lnTo>
                <a:lnTo>
                  <a:pt x="55" y="70"/>
                </a:lnTo>
                <a:lnTo>
                  <a:pt x="84" y="70"/>
                </a:lnTo>
                <a:lnTo>
                  <a:pt x="103" y="91"/>
                </a:lnTo>
                <a:lnTo>
                  <a:pt x="120" y="91"/>
                </a:lnTo>
                <a:lnTo>
                  <a:pt x="130" y="101"/>
                </a:lnTo>
                <a:lnTo>
                  <a:pt x="139" y="101"/>
                </a:lnTo>
                <a:lnTo>
                  <a:pt x="148" y="101"/>
                </a:lnTo>
                <a:lnTo>
                  <a:pt x="167" y="101"/>
                </a:lnTo>
                <a:lnTo>
                  <a:pt x="167" y="91"/>
                </a:lnTo>
                <a:lnTo>
                  <a:pt x="176" y="91"/>
                </a:lnTo>
                <a:lnTo>
                  <a:pt x="176" y="80"/>
                </a:lnTo>
                <a:lnTo>
                  <a:pt x="185" y="80"/>
                </a:lnTo>
                <a:lnTo>
                  <a:pt x="195" y="70"/>
                </a:lnTo>
                <a:lnTo>
                  <a:pt x="204" y="70"/>
                </a:lnTo>
                <a:lnTo>
                  <a:pt x="204" y="60"/>
                </a:lnTo>
                <a:lnTo>
                  <a:pt x="214" y="49"/>
                </a:lnTo>
                <a:lnTo>
                  <a:pt x="223" y="49"/>
                </a:lnTo>
                <a:lnTo>
                  <a:pt x="223" y="60"/>
                </a:lnTo>
                <a:lnTo>
                  <a:pt x="232" y="60"/>
                </a:lnTo>
                <a:lnTo>
                  <a:pt x="232" y="7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23"/>
          <p:cNvSpPr/>
          <p:nvPr/>
        </p:nvSpPr>
        <p:spPr>
          <a:xfrm>
            <a:off x="4440238" y="3136106"/>
            <a:ext cx="1525587" cy="1327548"/>
          </a:xfrm>
          <a:custGeom>
            <a:avLst/>
            <a:gdLst/>
            <a:ahLst/>
            <a:cxnLst/>
            <a:rect l="l" t="t" r="r" b="b"/>
            <a:pathLst>
              <a:path w="296" h="505" extrusionOk="0">
                <a:moveTo>
                  <a:pt x="0" y="414"/>
                </a:moveTo>
                <a:lnTo>
                  <a:pt x="0" y="394"/>
                </a:lnTo>
                <a:lnTo>
                  <a:pt x="9" y="303"/>
                </a:lnTo>
                <a:lnTo>
                  <a:pt x="9" y="212"/>
                </a:lnTo>
                <a:lnTo>
                  <a:pt x="9" y="182"/>
                </a:lnTo>
                <a:lnTo>
                  <a:pt x="45" y="141"/>
                </a:lnTo>
                <a:lnTo>
                  <a:pt x="55" y="112"/>
                </a:lnTo>
                <a:lnTo>
                  <a:pt x="82" y="81"/>
                </a:lnTo>
                <a:lnTo>
                  <a:pt x="121" y="50"/>
                </a:lnTo>
                <a:lnTo>
                  <a:pt x="147" y="21"/>
                </a:lnTo>
                <a:lnTo>
                  <a:pt x="147" y="30"/>
                </a:lnTo>
                <a:lnTo>
                  <a:pt x="167" y="21"/>
                </a:lnTo>
                <a:lnTo>
                  <a:pt x="175" y="21"/>
                </a:lnTo>
                <a:lnTo>
                  <a:pt x="222" y="0"/>
                </a:lnTo>
                <a:lnTo>
                  <a:pt x="259" y="30"/>
                </a:lnTo>
                <a:lnTo>
                  <a:pt x="296" y="60"/>
                </a:lnTo>
                <a:lnTo>
                  <a:pt x="296" y="70"/>
                </a:lnTo>
                <a:lnTo>
                  <a:pt x="287" y="81"/>
                </a:lnTo>
                <a:lnTo>
                  <a:pt x="268" y="131"/>
                </a:lnTo>
                <a:lnTo>
                  <a:pt x="251" y="203"/>
                </a:lnTo>
                <a:lnTo>
                  <a:pt x="240" y="232"/>
                </a:lnTo>
                <a:lnTo>
                  <a:pt x="240" y="242"/>
                </a:lnTo>
                <a:lnTo>
                  <a:pt x="240" y="252"/>
                </a:lnTo>
                <a:lnTo>
                  <a:pt x="240" y="263"/>
                </a:lnTo>
                <a:lnTo>
                  <a:pt x="251" y="293"/>
                </a:lnTo>
                <a:lnTo>
                  <a:pt x="251" y="343"/>
                </a:lnTo>
                <a:lnTo>
                  <a:pt x="268" y="394"/>
                </a:lnTo>
                <a:lnTo>
                  <a:pt x="251" y="394"/>
                </a:lnTo>
                <a:lnTo>
                  <a:pt x="240" y="394"/>
                </a:lnTo>
                <a:lnTo>
                  <a:pt x="231" y="404"/>
                </a:lnTo>
                <a:lnTo>
                  <a:pt x="222" y="414"/>
                </a:lnTo>
                <a:lnTo>
                  <a:pt x="213" y="414"/>
                </a:lnTo>
                <a:lnTo>
                  <a:pt x="213" y="424"/>
                </a:lnTo>
                <a:lnTo>
                  <a:pt x="203" y="434"/>
                </a:lnTo>
                <a:lnTo>
                  <a:pt x="203" y="445"/>
                </a:lnTo>
                <a:lnTo>
                  <a:pt x="203" y="455"/>
                </a:lnTo>
                <a:lnTo>
                  <a:pt x="203" y="465"/>
                </a:lnTo>
                <a:lnTo>
                  <a:pt x="194" y="475"/>
                </a:lnTo>
                <a:lnTo>
                  <a:pt x="185" y="475"/>
                </a:lnTo>
                <a:lnTo>
                  <a:pt x="175" y="484"/>
                </a:lnTo>
                <a:lnTo>
                  <a:pt x="175" y="494"/>
                </a:lnTo>
                <a:lnTo>
                  <a:pt x="167" y="494"/>
                </a:lnTo>
                <a:lnTo>
                  <a:pt x="157" y="494"/>
                </a:lnTo>
                <a:lnTo>
                  <a:pt x="147" y="505"/>
                </a:lnTo>
                <a:lnTo>
                  <a:pt x="147" y="494"/>
                </a:lnTo>
                <a:lnTo>
                  <a:pt x="138" y="494"/>
                </a:lnTo>
                <a:lnTo>
                  <a:pt x="130" y="484"/>
                </a:lnTo>
                <a:lnTo>
                  <a:pt x="121" y="484"/>
                </a:lnTo>
                <a:lnTo>
                  <a:pt x="111" y="475"/>
                </a:lnTo>
                <a:lnTo>
                  <a:pt x="102" y="475"/>
                </a:lnTo>
                <a:lnTo>
                  <a:pt x="93" y="475"/>
                </a:lnTo>
                <a:lnTo>
                  <a:pt x="93" y="465"/>
                </a:lnTo>
                <a:lnTo>
                  <a:pt x="82" y="465"/>
                </a:lnTo>
                <a:lnTo>
                  <a:pt x="73" y="465"/>
                </a:lnTo>
                <a:lnTo>
                  <a:pt x="55" y="445"/>
                </a:lnTo>
                <a:lnTo>
                  <a:pt x="0" y="414"/>
                </a:lnTo>
                <a:close/>
              </a:path>
            </a:pathLst>
          </a:custGeom>
          <a:solidFill>
            <a:srgbClr val="D9FFD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23"/>
          <p:cNvSpPr/>
          <p:nvPr/>
        </p:nvSpPr>
        <p:spPr>
          <a:xfrm>
            <a:off x="5578475" y="2953941"/>
            <a:ext cx="1963738" cy="885825"/>
          </a:xfrm>
          <a:custGeom>
            <a:avLst/>
            <a:gdLst/>
            <a:ahLst/>
            <a:cxnLst/>
            <a:rect l="l" t="t" r="r" b="b"/>
            <a:pathLst>
              <a:path w="417" h="323" extrusionOk="0">
                <a:moveTo>
                  <a:pt x="278" y="202"/>
                </a:moveTo>
                <a:lnTo>
                  <a:pt x="268" y="192"/>
                </a:lnTo>
                <a:lnTo>
                  <a:pt x="259" y="192"/>
                </a:lnTo>
                <a:lnTo>
                  <a:pt x="250" y="192"/>
                </a:lnTo>
                <a:lnTo>
                  <a:pt x="241" y="202"/>
                </a:lnTo>
                <a:lnTo>
                  <a:pt x="241" y="213"/>
                </a:lnTo>
                <a:lnTo>
                  <a:pt x="232" y="222"/>
                </a:lnTo>
                <a:lnTo>
                  <a:pt x="222" y="222"/>
                </a:lnTo>
                <a:lnTo>
                  <a:pt x="203" y="232"/>
                </a:lnTo>
                <a:lnTo>
                  <a:pt x="203" y="243"/>
                </a:lnTo>
                <a:lnTo>
                  <a:pt x="194" y="252"/>
                </a:lnTo>
                <a:lnTo>
                  <a:pt x="185" y="252"/>
                </a:lnTo>
                <a:lnTo>
                  <a:pt x="175" y="262"/>
                </a:lnTo>
                <a:lnTo>
                  <a:pt x="166" y="262"/>
                </a:lnTo>
                <a:lnTo>
                  <a:pt x="148" y="262"/>
                </a:lnTo>
                <a:lnTo>
                  <a:pt x="138" y="262"/>
                </a:lnTo>
                <a:lnTo>
                  <a:pt x="130" y="262"/>
                </a:lnTo>
                <a:lnTo>
                  <a:pt x="121" y="274"/>
                </a:lnTo>
                <a:lnTo>
                  <a:pt x="111" y="284"/>
                </a:lnTo>
                <a:lnTo>
                  <a:pt x="93" y="294"/>
                </a:lnTo>
                <a:lnTo>
                  <a:pt x="73" y="314"/>
                </a:lnTo>
                <a:lnTo>
                  <a:pt x="73" y="323"/>
                </a:lnTo>
                <a:lnTo>
                  <a:pt x="55" y="323"/>
                </a:lnTo>
                <a:lnTo>
                  <a:pt x="46" y="323"/>
                </a:lnTo>
                <a:lnTo>
                  <a:pt x="36" y="323"/>
                </a:lnTo>
                <a:lnTo>
                  <a:pt x="36" y="314"/>
                </a:lnTo>
                <a:lnTo>
                  <a:pt x="27" y="314"/>
                </a:lnTo>
                <a:lnTo>
                  <a:pt x="9" y="314"/>
                </a:lnTo>
                <a:lnTo>
                  <a:pt x="9" y="304"/>
                </a:lnTo>
                <a:lnTo>
                  <a:pt x="0" y="304"/>
                </a:lnTo>
                <a:lnTo>
                  <a:pt x="9" y="274"/>
                </a:lnTo>
                <a:lnTo>
                  <a:pt x="27" y="202"/>
                </a:lnTo>
                <a:lnTo>
                  <a:pt x="46" y="152"/>
                </a:lnTo>
                <a:lnTo>
                  <a:pt x="55" y="141"/>
                </a:lnTo>
                <a:lnTo>
                  <a:pt x="55" y="131"/>
                </a:lnTo>
                <a:lnTo>
                  <a:pt x="65" y="101"/>
                </a:lnTo>
                <a:lnTo>
                  <a:pt x="93" y="30"/>
                </a:lnTo>
                <a:lnTo>
                  <a:pt x="102" y="0"/>
                </a:lnTo>
                <a:lnTo>
                  <a:pt x="138" y="10"/>
                </a:lnTo>
                <a:lnTo>
                  <a:pt x="185" y="0"/>
                </a:lnTo>
                <a:lnTo>
                  <a:pt x="194" y="0"/>
                </a:lnTo>
                <a:lnTo>
                  <a:pt x="203" y="0"/>
                </a:lnTo>
                <a:lnTo>
                  <a:pt x="213" y="0"/>
                </a:lnTo>
                <a:lnTo>
                  <a:pt x="232" y="0"/>
                </a:lnTo>
                <a:lnTo>
                  <a:pt x="259" y="0"/>
                </a:lnTo>
                <a:lnTo>
                  <a:pt x="324" y="20"/>
                </a:lnTo>
                <a:lnTo>
                  <a:pt x="343" y="40"/>
                </a:lnTo>
                <a:lnTo>
                  <a:pt x="361" y="101"/>
                </a:lnTo>
                <a:lnTo>
                  <a:pt x="417" y="213"/>
                </a:lnTo>
                <a:lnTo>
                  <a:pt x="408" y="213"/>
                </a:lnTo>
                <a:lnTo>
                  <a:pt x="399" y="222"/>
                </a:lnTo>
                <a:lnTo>
                  <a:pt x="389" y="222"/>
                </a:lnTo>
                <a:lnTo>
                  <a:pt x="389" y="232"/>
                </a:lnTo>
                <a:lnTo>
                  <a:pt x="389" y="243"/>
                </a:lnTo>
                <a:lnTo>
                  <a:pt x="381" y="252"/>
                </a:lnTo>
                <a:lnTo>
                  <a:pt x="371" y="243"/>
                </a:lnTo>
                <a:lnTo>
                  <a:pt x="361" y="243"/>
                </a:lnTo>
                <a:lnTo>
                  <a:pt x="361" y="232"/>
                </a:lnTo>
                <a:lnTo>
                  <a:pt x="361" y="222"/>
                </a:lnTo>
                <a:lnTo>
                  <a:pt x="361" y="213"/>
                </a:lnTo>
                <a:lnTo>
                  <a:pt x="352" y="213"/>
                </a:lnTo>
                <a:lnTo>
                  <a:pt x="343" y="222"/>
                </a:lnTo>
                <a:lnTo>
                  <a:pt x="333" y="232"/>
                </a:lnTo>
                <a:lnTo>
                  <a:pt x="324" y="232"/>
                </a:lnTo>
                <a:lnTo>
                  <a:pt x="315" y="232"/>
                </a:lnTo>
                <a:lnTo>
                  <a:pt x="306" y="232"/>
                </a:lnTo>
                <a:lnTo>
                  <a:pt x="306" y="222"/>
                </a:lnTo>
                <a:lnTo>
                  <a:pt x="296" y="222"/>
                </a:lnTo>
                <a:lnTo>
                  <a:pt x="296" y="213"/>
                </a:lnTo>
                <a:lnTo>
                  <a:pt x="287" y="213"/>
                </a:lnTo>
                <a:lnTo>
                  <a:pt x="278" y="202"/>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19" name="Google Shape;219;p23"/>
          <p:cNvSpPr/>
          <p:nvPr/>
        </p:nvSpPr>
        <p:spPr>
          <a:xfrm>
            <a:off x="5130800" y="4170760"/>
            <a:ext cx="1089025" cy="563165"/>
          </a:xfrm>
          <a:custGeom>
            <a:avLst/>
            <a:gdLst/>
            <a:ahLst/>
            <a:cxnLst/>
            <a:rect l="l" t="t" r="r" b="b"/>
            <a:pathLst>
              <a:path w="224" h="214" extrusionOk="0">
                <a:moveTo>
                  <a:pt x="224" y="163"/>
                </a:moveTo>
                <a:lnTo>
                  <a:pt x="214" y="163"/>
                </a:lnTo>
                <a:lnTo>
                  <a:pt x="205" y="173"/>
                </a:lnTo>
                <a:lnTo>
                  <a:pt x="205" y="183"/>
                </a:lnTo>
                <a:lnTo>
                  <a:pt x="196" y="183"/>
                </a:lnTo>
                <a:lnTo>
                  <a:pt x="187" y="193"/>
                </a:lnTo>
                <a:lnTo>
                  <a:pt x="177" y="193"/>
                </a:lnTo>
                <a:lnTo>
                  <a:pt x="177" y="204"/>
                </a:lnTo>
                <a:lnTo>
                  <a:pt x="168" y="204"/>
                </a:lnTo>
                <a:lnTo>
                  <a:pt x="168" y="214"/>
                </a:lnTo>
                <a:lnTo>
                  <a:pt x="149" y="214"/>
                </a:lnTo>
                <a:lnTo>
                  <a:pt x="140" y="214"/>
                </a:lnTo>
                <a:lnTo>
                  <a:pt x="131" y="214"/>
                </a:lnTo>
                <a:lnTo>
                  <a:pt x="121" y="204"/>
                </a:lnTo>
                <a:lnTo>
                  <a:pt x="103" y="204"/>
                </a:lnTo>
                <a:lnTo>
                  <a:pt x="84" y="183"/>
                </a:lnTo>
                <a:lnTo>
                  <a:pt x="57" y="183"/>
                </a:lnTo>
                <a:lnTo>
                  <a:pt x="38" y="163"/>
                </a:lnTo>
                <a:lnTo>
                  <a:pt x="28" y="154"/>
                </a:lnTo>
                <a:lnTo>
                  <a:pt x="19" y="133"/>
                </a:lnTo>
                <a:lnTo>
                  <a:pt x="10" y="123"/>
                </a:lnTo>
                <a:lnTo>
                  <a:pt x="0" y="113"/>
                </a:lnTo>
                <a:lnTo>
                  <a:pt x="10" y="102"/>
                </a:lnTo>
                <a:lnTo>
                  <a:pt x="19" y="102"/>
                </a:lnTo>
                <a:lnTo>
                  <a:pt x="28" y="102"/>
                </a:lnTo>
                <a:lnTo>
                  <a:pt x="28" y="92"/>
                </a:lnTo>
                <a:lnTo>
                  <a:pt x="38" y="82"/>
                </a:lnTo>
                <a:lnTo>
                  <a:pt x="48" y="82"/>
                </a:lnTo>
                <a:lnTo>
                  <a:pt x="57" y="72"/>
                </a:lnTo>
                <a:lnTo>
                  <a:pt x="57" y="61"/>
                </a:lnTo>
                <a:lnTo>
                  <a:pt x="57" y="52"/>
                </a:lnTo>
                <a:lnTo>
                  <a:pt x="57" y="41"/>
                </a:lnTo>
                <a:lnTo>
                  <a:pt x="66" y="31"/>
                </a:lnTo>
                <a:lnTo>
                  <a:pt x="66" y="21"/>
                </a:lnTo>
                <a:lnTo>
                  <a:pt x="75" y="21"/>
                </a:lnTo>
                <a:lnTo>
                  <a:pt x="84" y="10"/>
                </a:lnTo>
                <a:lnTo>
                  <a:pt x="94" y="0"/>
                </a:lnTo>
                <a:lnTo>
                  <a:pt x="103" y="0"/>
                </a:lnTo>
                <a:lnTo>
                  <a:pt x="121" y="0"/>
                </a:lnTo>
                <a:lnTo>
                  <a:pt x="131" y="82"/>
                </a:lnTo>
                <a:lnTo>
                  <a:pt x="168" y="52"/>
                </a:lnTo>
                <a:lnTo>
                  <a:pt x="214" y="72"/>
                </a:lnTo>
                <a:lnTo>
                  <a:pt x="224" y="163"/>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23"/>
          <p:cNvSpPr/>
          <p:nvPr/>
        </p:nvSpPr>
        <p:spPr>
          <a:xfrm>
            <a:off x="7224254" y="1463279"/>
            <a:ext cx="1185862" cy="904875"/>
          </a:xfrm>
          <a:custGeom>
            <a:avLst/>
            <a:gdLst/>
            <a:ahLst/>
            <a:cxnLst/>
            <a:rect l="l" t="t" r="r" b="b"/>
            <a:pathLst>
              <a:path w="252" h="344" extrusionOk="0">
                <a:moveTo>
                  <a:pt x="252" y="101"/>
                </a:moveTo>
                <a:lnTo>
                  <a:pt x="224" y="101"/>
                </a:lnTo>
                <a:lnTo>
                  <a:pt x="205" y="122"/>
                </a:lnTo>
                <a:lnTo>
                  <a:pt x="186" y="172"/>
                </a:lnTo>
                <a:lnTo>
                  <a:pt x="224" y="162"/>
                </a:lnTo>
                <a:lnTo>
                  <a:pt x="224" y="344"/>
                </a:lnTo>
                <a:lnTo>
                  <a:pt x="168" y="344"/>
                </a:lnTo>
                <a:lnTo>
                  <a:pt x="93" y="344"/>
                </a:lnTo>
                <a:lnTo>
                  <a:pt x="75" y="344"/>
                </a:lnTo>
                <a:lnTo>
                  <a:pt x="0" y="344"/>
                </a:lnTo>
                <a:lnTo>
                  <a:pt x="0" y="202"/>
                </a:lnTo>
                <a:lnTo>
                  <a:pt x="28" y="202"/>
                </a:lnTo>
                <a:lnTo>
                  <a:pt x="47" y="202"/>
                </a:lnTo>
                <a:lnTo>
                  <a:pt x="47" y="183"/>
                </a:lnTo>
                <a:lnTo>
                  <a:pt x="47" y="162"/>
                </a:lnTo>
                <a:lnTo>
                  <a:pt x="47" y="122"/>
                </a:lnTo>
                <a:lnTo>
                  <a:pt x="112" y="122"/>
                </a:lnTo>
                <a:lnTo>
                  <a:pt x="112" y="81"/>
                </a:lnTo>
                <a:lnTo>
                  <a:pt x="130" y="81"/>
                </a:lnTo>
                <a:lnTo>
                  <a:pt x="140" y="61"/>
                </a:lnTo>
                <a:lnTo>
                  <a:pt x="149" y="61"/>
                </a:lnTo>
                <a:lnTo>
                  <a:pt x="149" y="40"/>
                </a:lnTo>
                <a:lnTo>
                  <a:pt x="195" y="40"/>
                </a:lnTo>
                <a:lnTo>
                  <a:pt x="195" y="0"/>
                </a:lnTo>
                <a:lnTo>
                  <a:pt x="243" y="0"/>
                </a:lnTo>
                <a:lnTo>
                  <a:pt x="252" y="101"/>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23"/>
          <p:cNvSpPr/>
          <p:nvPr/>
        </p:nvSpPr>
        <p:spPr>
          <a:xfrm>
            <a:off x="3811984" y="2180686"/>
            <a:ext cx="2886075" cy="1190625"/>
          </a:xfrm>
          <a:custGeom>
            <a:avLst/>
            <a:gdLst/>
            <a:ahLst/>
            <a:cxnLst/>
            <a:rect l="l" t="t" r="r" b="b"/>
            <a:pathLst>
              <a:path w="586" h="405" extrusionOk="0">
                <a:moveTo>
                  <a:pt x="429" y="405"/>
                </a:moveTo>
                <a:lnTo>
                  <a:pt x="391" y="375"/>
                </a:lnTo>
                <a:lnTo>
                  <a:pt x="354" y="344"/>
                </a:lnTo>
                <a:lnTo>
                  <a:pt x="308" y="365"/>
                </a:lnTo>
                <a:lnTo>
                  <a:pt x="299" y="365"/>
                </a:lnTo>
                <a:lnTo>
                  <a:pt x="279" y="375"/>
                </a:lnTo>
                <a:lnTo>
                  <a:pt x="279" y="365"/>
                </a:lnTo>
                <a:lnTo>
                  <a:pt x="308" y="294"/>
                </a:lnTo>
                <a:lnTo>
                  <a:pt x="261" y="243"/>
                </a:lnTo>
                <a:lnTo>
                  <a:pt x="233" y="202"/>
                </a:lnTo>
                <a:lnTo>
                  <a:pt x="0" y="202"/>
                </a:lnTo>
                <a:lnTo>
                  <a:pt x="56" y="91"/>
                </a:lnTo>
                <a:lnTo>
                  <a:pt x="93" y="0"/>
                </a:lnTo>
                <a:lnTo>
                  <a:pt x="242" y="50"/>
                </a:lnTo>
                <a:lnTo>
                  <a:pt x="242" y="60"/>
                </a:lnTo>
                <a:lnTo>
                  <a:pt x="261" y="70"/>
                </a:lnTo>
                <a:lnTo>
                  <a:pt x="299" y="80"/>
                </a:lnTo>
                <a:lnTo>
                  <a:pt x="363" y="111"/>
                </a:lnTo>
                <a:lnTo>
                  <a:pt x="382" y="122"/>
                </a:lnTo>
                <a:lnTo>
                  <a:pt x="400" y="122"/>
                </a:lnTo>
                <a:lnTo>
                  <a:pt x="410" y="111"/>
                </a:lnTo>
                <a:lnTo>
                  <a:pt x="429" y="111"/>
                </a:lnTo>
                <a:lnTo>
                  <a:pt x="484" y="111"/>
                </a:lnTo>
                <a:lnTo>
                  <a:pt x="540" y="101"/>
                </a:lnTo>
                <a:lnTo>
                  <a:pt x="586" y="101"/>
                </a:lnTo>
                <a:lnTo>
                  <a:pt x="586" y="122"/>
                </a:lnTo>
                <a:lnTo>
                  <a:pt x="577" y="131"/>
                </a:lnTo>
                <a:lnTo>
                  <a:pt x="577" y="141"/>
                </a:lnTo>
                <a:lnTo>
                  <a:pt x="577" y="152"/>
                </a:lnTo>
                <a:lnTo>
                  <a:pt x="568" y="161"/>
                </a:lnTo>
                <a:lnTo>
                  <a:pt x="577" y="161"/>
                </a:lnTo>
                <a:lnTo>
                  <a:pt x="577" y="171"/>
                </a:lnTo>
                <a:lnTo>
                  <a:pt x="577" y="183"/>
                </a:lnTo>
                <a:lnTo>
                  <a:pt x="577" y="193"/>
                </a:lnTo>
                <a:lnTo>
                  <a:pt x="577" y="202"/>
                </a:lnTo>
                <a:lnTo>
                  <a:pt x="577" y="213"/>
                </a:lnTo>
                <a:lnTo>
                  <a:pt x="577" y="232"/>
                </a:lnTo>
                <a:lnTo>
                  <a:pt x="577" y="243"/>
                </a:lnTo>
                <a:lnTo>
                  <a:pt x="577" y="253"/>
                </a:lnTo>
                <a:lnTo>
                  <a:pt x="577" y="263"/>
                </a:lnTo>
                <a:lnTo>
                  <a:pt x="586" y="274"/>
                </a:lnTo>
                <a:lnTo>
                  <a:pt x="577" y="274"/>
                </a:lnTo>
                <a:lnTo>
                  <a:pt x="568" y="274"/>
                </a:lnTo>
                <a:lnTo>
                  <a:pt x="559" y="274"/>
                </a:lnTo>
                <a:lnTo>
                  <a:pt x="512" y="284"/>
                </a:lnTo>
                <a:lnTo>
                  <a:pt x="475" y="274"/>
                </a:lnTo>
                <a:lnTo>
                  <a:pt x="466" y="304"/>
                </a:lnTo>
                <a:lnTo>
                  <a:pt x="438" y="375"/>
                </a:lnTo>
                <a:lnTo>
                  <a:pt x="429" y="405"/>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23"/>
          <p:cNvSpPr/>
          <p:nvPr/>
        </p:nvSpPr>
        <p:spPr>
          <a:xfrm>
            <a:off x="4256088" y="1247775"/>
            <a:ext cx="1492250" cy="1116807"/>
          </a:xfrm>
          <a:custGeom>
            <a:avLst/>
            <a:gdLst/>
            <a:ahLst/>
            <a:cxnLst/>
            <a:rect l="l" t="t" r="r" b="b"/>
            <a:pathLst>
              <a:path w="317" h="425" extrusionOk="0">
                <a:moveTo>
                  <a:pt x="149" y="425"/>
                </a:moveTo>
                <a:lnTo>
                  <a:pt x="0" y="375"/>
                </a:lnTo>
                <a:lnTo>
                  <a:pt x="0" y="354"/>
                </a:lnTo>
                <a:lnTo>
                  <a:pt x="38" y="272"/>
                </a:lnTo>
                <a:lnTo>
                  <a:pt x="84" y="132"/>
                </a:lnTo>
                <a:lnTo>
                  <a:pt x="140" y="41"/>
                </a:lnTo>
                <a:lnTo>
                  <a:pt x="251" y="10"/>
                </a:lnTo>
                <a:lnTo>
                  <a:pt x="307" y="0"/>
                </a:lnTo>
                <a:lnTo>
                  <a:pt x="317" y="10"/>
                </a:lnTo>
                <a:lnTo>
                  <a:pt x="307" y="20"/>
                </a:lnTo>
                <a:lnTo>
                  <a:pt x="298" y="20"/>
                </a:lnTo>
                <a:lnTo>
                  <a:pt x="298" y="31"/>
                </a:lnTo>
                <a:lnTo>
                  <a:pt x="289" y="31"/>
                </a:lnTo>
                <a:lnTo>
                  <a:pt x="289" y="41"/>
                </a:lnTo>
                <a:lnTo>
                  <a:pt x="289" y="51"/>
                </a:lnTo>
                <a:lnTo>
                  <a:pt x="289" y="61"/>
                </a:lnTo>
                <a:lnTo>
                  <a:pt x="289" y="80"/>
                </a:lnTo>
                <a:lnTo>
                  <a:pt x="280" y="101"/>
                </a:lnTo>
                <a:lnTo>
                  <a:pt x="280" y="122"/>
                </a:lnTo>
                <a:lnTo>
                  <a:pt x="280" y="153"/>
                </a:lnTo>
                <a:lnTo>
                  <a:pt x="260" y="233"/>
                </a:lnTo>
                <a:lnTo>
                  <a:pt x="251" y="263"/>
                </a:lnTo>
                <a:lnTo>
                  <a:pt x="242" y="272"/>
                </a:lnTo>
                <a:lnTo>
                  <a:pt x="233" y="293"/>
                </a:lnTo>
                <a:lnTo>
                  <a:pt x="223" y="314"/>
                </a:lnTo>
                <a:lnTo>
                  <a:pt x="223" y="324"/>
                </a:lnTo>
                <a:lnTo>
                  <a:pt x="214" y="345"/>
                </a:lnTo>
                <a:lnTo>
                  <a:pt x="205" y="365"/>
                </a:lnTo>
                <a:lnTo>
                  <a:pt x="196" y="375"/>
                </a:lnTo>
                <a:lnTo>
                  <a:pt x="186" y="384"/>
                </a:lnTo>
                <a:lnTo>
                  <a:pt x="177" y="394"/>
                </a:lnTo>
                <a:lnTo>
                  <a:pt x="149" y="425"/>
                </a:lnTo>
                <a:close/>
              </a:path>
            </a:pathLst>
          </a:custGeom>
          <a:solidFill>
            <a:srgbClr val="D9FFD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23"/>
          <p:cNvSpPr/>
          <p:nvPr/>
        </p:nvSpPr>
        <p:spPr>
          <a:xfrm>
            <a:off x="6094413" y="1175147"/>
            <a:ext cx="1355725" cy="528638"/>
          </a:xfrm>
          <a:custGeom>
            <a:avLst/>
            <a:gdLst/>
            <a:ahLst/>
            <a:cxnLst/>
            <a:rect l="l" t="t" r="r" b="b"/>
            <a:pathLst>
              <a:path w="288" h="201" extrusionOk="0">
                <a:moveTo>
                  <a:pt x="250" y="201"/>
                </a:moveTo>
                <a:lnTo>
                  <a:pt x="250" y="191"/>
                </a:lnTo>
                <a:lnTo>
                  <a:pt x="241" y="181"/>
                </a:lnTo>
                <a:lnTo>
                  <a:pt x="232" y="181"/>
                </a:lnTo>
                <a:lnTo>
                  <a:pt x="223" y="191"/>
                </a:lnTo>
                <a:lnTo>
                  <a:pt x="223" y="201"/>
                </a:lnTo>
                <a:lnTo>
                  <a:pt x="213" y="191"/>
                </a:lnTo>
                <a:lnTo>
                  <a:pt x="204" y="181"/>
                </a:lnTo>
                <a:lnTo>
                  <a:pt x="185" y="171"/>
                </a:lnTo>
                <a:lnTo>
                  <a:pt x="149" y="151"/>
                </a:lnTo>
                <a:lnTo>
                  <a:pt x="120" y="140"/>
                </a:lnTo>
                <a:lnTo>
                  <a:pt x="102" y="121"/>
                </a:lnTo>
                <a:lnTo>
                  <a:pt x="83" y="101"/>
                </a:lnTo>
                <a:lnTo>
                  <a:pt x="55" y="80"/>
                </a:lnTo>
                <a:lnTo>
                  <a:pt x="37" y="70"/>
                </a:lnTo>
                <a:lnTo>
                  <a:pt x="18" y="60"/>
                </a:lnTo>
                <a:lnTo>
                  <a:pt x="9" y="49"/>
                </a:lnTo>
                <a:lnTo>
                  <a:pt x="0" y="49"/>
                </a:lnTo>
                <a:lnTo>
                  <a:pt x="0" y="39"/>
                </a:lnTo>
                <a:lnTo>
                  <a:pt x="27" y="30"/>
                </a:lnTo>
                <a:lnTo>
                  <a:pt x="92" y="10"/>
                </a:lnTo>
                <a:lnTo>
                  <a:pt x="167" y="0"/>
                </a:lnTo>
                <a:lnTo>
                  <a:pt x="176" y="10"/>
                </a:lnTo>
                <a:lnTo>
                  <a:pt x="195" y="49"/>
                </a:lnTo>
                <a:lnTo>
                  <a:pt x="204" y="60"/>
                </a:lnTo>
                <a:lnTo>
                  <a:pt x="213" y="70"/>
                </a:lnTo>
                <a:lnTo>
                  <a:pt x="223" y="80"/>
                </a:lnTo>
                <a:lnTo>
                  <a:pt x="241" y="91"/>
                </a:lnTo>
                <a:lnTo>
                  <a:pt x="241" y="101"/>
                </a:lnTo>
                <a:lnTo>
                  <a:pt x="250" y="110"/>
                </a:lnTo>
                <a:lnTo>
                  <a:pt x="260" y="121"/>
                </a:lnTo>
                <a:lnTo>
                  <a:pt x="269" y="121"/>
                </a:lnTo>
                <a:lnTo>
                  <a:pt x="278" y="121"/>
                </a:lnTo>
                <a:lnTo>
                  <a:pt x="278" y="131"/>
                </a:lnTo>
                <a:lnTo>
                  <a:pt x="269" y="121"/>
                </a:lnTo>
                <a:lnTo>
                  <a:pt x="278" y="121"/>
                </a:lnTo>
                <a:lnTo>
                  <a:pt x="278" y="131"/>
                </a:lnTo>
                <a:lnTo>
                  <a:pt x="278" y="140"/>
                </a:lnTo>
                <a:lnTo>
                  <a:pt x="269" y="151"/>
                </a:lnTo>
                <a:lnTo>
                  <a:pt x="269" y="161"/>
                </a:lnTo>
                <a:lnTo>
                  <a:pt x="278" y="161"/>
                </a:lnTo>
                <a:lnTo>
                  <a:pt x="278" y="171"/>
                </a:lnTo>
                <a:lnTo>
                  <a:pt x="288" y="171"/>
                </a:lnTo>
                <a:lnTo>
                  <a:pt x="288" y="181"/>
                </a:lnTo>
                <a:lnTo>
                  <a:pt x="288" y="191"/>
                </a:lnTo>
                <a:lnTo>
                  <a:pt x="278" y="191"/>
                </a:lnTo>
                <a:lnTo>
                  <a:pt x="269" y="201"/>
                </a:lnTo>
                <a:lnTo>
                  <a:pt x="250" y="201"/>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23"/>
          <p:cNvSpPr/>
          <p:nvPr/>
        </p:nvSpPr>
        <p:spPr>
          <a:xfrm>
            <a:off x="7115373" y="1355527"/>
            <a:ext cx="1489075" cy="665560"/>
          </a:xfrm>
          <a:custGeom>
            <a:avLst/>
            <a:gdLst/>
            <a:ahLst/>
            <a:cxnLst/>
            <a:rect l="l" t="t" r="r" b="b"/>
            <a:pathLst>
              <a:path w="316" h="253" extrusionOk="0">
                <a:moveTo>
                  <a:pt x="278" y="151"/>
                </a:moveTo>
                <a:lnTo>
                  <a:pt x="269" y="50"/>
                </a:lnTo>
                <a:lnTo>
                  <a:pt x="223" y="50"/>
                </a:lnTo>
                <a:lnTo>
                  <a:pt x="223" y="92"/>
                </a:lnTo>
                <a:lnTo>
                  <a:pt x="176" y="92"/>
                </a:lnTo>
                <a:lnTo>
                  <a:pt x="176" y="112"/>
                </a:lnTo>
                <a:lnTo>
                  <a:pt x="167" y="112"/>
                </a:lnTo>
                <a:lnTo>
                  <a:pt x="158" y="131"/>
                </a:lnTo>
                <a:lnTo>
                  <a:pt x="139" y="131"/>
                </a:lnTo>
                <a:lnTo>
                  <a:pt x="139" y="173"/>
                </a:lnTo>
                <a:lnTo>
                  <a:pt x="74" y="173"/>
                </a:lnTo>
                <a:lnTo>
                  <a:pt x="74" y="212"/>
                </a:lnTo>
                <a:lnTo>
                  <a:pt x="74" y="233"/>
                </a:lnTo>
                <a:lnTo>
                  <a:pt x="74" y="253"/>
                </a:lnTo>
                <a:lnTo>
                  <a:pt x="56" y="253"/>
                </a:lnTo>
                <a:lnTo>
                  <a:pt x="36" y="233"/>
                </a:lnTo>
                <a:lnTo>
                  <a:pt x="36" y="222"/>
                </a:lnTo>
                <a:lnTo>
                  <a:pt x="28" y="212"/>
                </a:lnTo>
                <a:lnTo>
                  <a:pt x="28" y="203"/>
                </a:lnTo>
                <a:lnTo>
                  <a:pt x="19" y="203"/>
                </a:lnTo>
                <a:lnTo>
                  <a:pt x="10" y="173"/>
                </a:lnTo>
                <a:lnTo>
                  <a:pt x="10" y="161"/>
                </a:lnTo>
                <a:lnTo>
                  <a:pt x="0" y="161"/>
                </a:lnTo>
                <a:lnTo>
                  <a:pt x="0" y="151"/>
                </a:lnTo>
                <a:lnTo>
                  <a:pt x="0" y="142"/>
                </a:lnTo>
                <a:lnTo>
                  <a:pt x="0" y="131"/>
                </a:lnTo>
                <a:lnTo>
                  <a:pt x="10" y="121"/>
                </a:lnTo>
                <a:lnTo>
                  <a:pt x="19" y="112"/>
                </a:lnTo>
                <a:lnTo>
                  <a:pt x="10" y="101"/>
                </a:lnTo>
                <a:lnTo>
                  <a:pt x="28" y="101"/>
                </a:lnTo>
                <a:lnTo>
                  <a:pt x="36" y="92"/>
                </a:lnTo>
                <a:lnTo>
                  <a:pt x="47" y="92"/>
                </a:lnTo>
                <a:lnTo>
                  <a:pt x="47" y="81"/>
                </a:lnTo>
                <a:lnTo>
                  <a:pt x="47" y="70"/>
                </a:lnTo>
                <a:lnTo>
                  <a:pt x="36" y="70"/>
                </a:lnTo>
                <a:lnTo>
                  <a:pt x="36" y="60"/>
                </a:lnTo>
                <a:lnTo>
                  <a:pt x="28" y="60"/>
                </a:lnTo>
                <a:lnTo>
                  <a:pt x="28" y="50"/>
                </a:lnTo>
                <a:lnTo>
                  <a:pt x="36" y="40"/>
                </a:lnTo>
                <a:lnTo>
                  <a:pt x="36" y="30"/>
                </a:lnTo>
                <a:lnTo>
                  <a:pt x="36" y="20"/>
                </a:lnTo>
                <a:lnTo>
                  <a:pt x="28" y="20"/>
                </a:lnTo>
                <a:lnTo>
                  <a:pt x="28" y="10"/>
                </a:lnTo>
                <a:lnTo>
                  <a:pt x="47" y="10"/>
                </a:lnTo>
                <a:lnTo>
                  <a:pt x="56" y="10"/>
                </a:lnTo>
                <a:lnTo>
                  <a:pt x="64" y="0"/>
                </a:lnTo>
                <a:lnTo>
                  <a:pt x="74" y="0"/>
                </a:lnTo>
                <a:lnTo>
                  <a:pt x="83" y="10"/>
                </a:lnTo>
                <a:lnTo>
                  <a:pt x="111" y="30"/>
                </a:lnTo>
                <a:lnTo>
                  <a:pt x="139" y="30"/>
                </a:lnTo>
                <a:lnTo>
                  <a:pt x="148" y="30"/>
                </a:lnTo>
                <a:lnTo>
                  <a:pt x="176" y="10"/>
                </a:lnTo>
                <a:lnTo>
                  <a:pt x="185" y="10"/>
                </a:lnTo>
                <a:lnTo>
                  <a:pt x="204" y="10"/>
                </a:lnTo>
                <a:lnTo>
                  <a:pt x="213" y="10"/>
                </a:lnTo>
                <a:lnTo>
                  <a:pt x="213" y="0"/>
                </a:lnTo>
                <a:lnTo>
                  <a:pt x="250" y="20"/>
                </a:lnTo>
                <a:lnTo>
                  <a:pt x="269" y="30"/>
                </a:lnTo>
                <a:lnTo>
                  <a:pt x="278" y="30"/>
                </a:lnTo>
                <a:lnTo>
                  <a:pt x="297" y="30"/>
                </a:lnTo>
                <a:lnTo>
                  <a:pt x="306" y="30"/>
                </a:lnTo>
                <a:lnTo>
                  <a:pt x="306" y="40"/>
                </a:lnTo>
                <a:lnTo>
                  <a:pt x="316" y="40"/>
                </a:lnTo>
                <a:lnTo>
                  <a:pt x="278" y="151"/>
                </a:lnTo>
                <a:close/>
              </a:path>
            </a:pathLst>
          </a:custGeom>
          <a:solidFill>
            <a:srgbClr val="D9FFD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23"/>
          <p:cNvSpPr/>
          <p:nvPr/>
        </p:nvSpPr>
        <p:spPr>
          <a:xfrm>
            <a:off x="2992685" y="2733768"/>
            <a:ext cx="2011363" cy="1488281"/>
          </a:xfrm>
          <a:custGeom>
            <a:avLst/>
            <a:gdLst/>
            <a:ahLst/>
            <a:cxnLst/>
            <a:rect l="l" t="t" r="r" b="b"/>
            <a:pathLst>
              <a:path w="427" h="566" extrusionOk="0">
                <a:moveTo>
                  <a:pt x="326" y="556"/>
                </a:moveTo>
                <a:lnTo>
                  <a:pt x="326" y="546"/>
                </a:lnTo>
                <a:lnTo>
                  <a:pt x="288" y="535"/>
                </a:lnTo>
                <a:lnTo>
                  <a:pt x="241" y="556"/>
                </a:lnTo>
                <a:lnTo>
                  <a:pt x="185" y="566"/>
                </a:lnTo>
                <a:lnTo>
                  <a:pt x="166" y="556"/>
                </a:lnTo>
                <a:lnTo>
                  <a:pt x="166" y="546"/>
                </a:lnTo>
                <a:lnTo>
                  <a:pt x="166" y="535"/>
                </a:lnTo>
                <a:lnTo>
                  <a:pt x="176" y="535"/>
                </a:lnTo>
                <a:lnTo>
                  <a:pt x="176" y="526"/>
                </a:lnTo>
                <a:lnTo>
                  <a:pt x="185" y="485"/>
                </a:lnTo>
                <a:lnTo>
                  <a:pt x="185" y="476"/>
                </a:lnTo>
                <a:lnTo>
                  <a:pt x="195" y="363"/>
                </a:lnTo>
                <a:lnTo>
                  <a:pt x="185" y="363"/>
                </a:lnTo>
                <a:lnTo>
                  <a:pt x="176" y="363"/>
                </a:lnTo>
                <a:lnTo>
                  <a:pt x="176" y="353"/>
                </a:lnTo>
                <a:lnTo>
                  <a:pt x="129" y="363"/>
                </a:lnTo>
                <a:lnTo>
                  <a:pt x="0" y="374"/>
                </a:lnTo>
                <a:lnTo>
                  <a:pt x="9" y="333"/>
                </a:lnTo>
                <a:lnTo>
                  <a:pt x="19" y="314"/>
                </a:lnTo>
                <a:lnTo>
                  <a:pt x="19" y="293"/>
                </a:lnTo>
                <a:lnTo>
                  <a:pt x="19" y="283"/>
                </a:lnTo>
                <a:lnTo>
                  <a:pt x="28" y="272"/>
                </a:lnTo>
                <a:lnTo>
                  <a:pt x="36" y="253"/>
                </a:lnTo>
                <a:lnTo>
                  <a:pt x="36" y="241"/>
                </a:lnTo>
                <a:lnTo>
                  <a:pt x="36" y="232"/>
                </a:lnTo>
                <a:lnTo>
                  <a:pt x="36" y="223"/>
                </a:lnTo>
                <a:lnTo>
                  <a:pt x="46" y="212"/>
                </a:lnTo>
                <a:lnTo>
                  <a:pt x="46" y="202"/>
                </a:lnTo>
                <a:lnTo>
                  <a:pt x="46" y="192"/>
                </a:lnTo>
                <a:lnTo>
                  <a:pt x="56" y="192"/>
                </a:lnTo>
                <a:lnTo>
                  <a:pt x="56" y="171"/>
                </a:lnTo>
                <a:lnTo>
                  <a:pt x="65" y="171"/>
                </a:lnTo>
                <a:lnTo>
                  <a:pt x="74" y="161"/>
                </a:lnTo>
                <a:lnTo>
                  <a:pt x="84" y="151"/>
                </a:lnTo>
                <a:lnTo>
                  <a:pt x="93" y="151"/>
                </a:lnTo>
                <a:lnTo>
                  <a:pt x="93" y="141"/>
                </a:lnTo>
                <a:lnTo>
                  <a:pt x="148" y="101"/>
                </a:lnTo>
                <a:lnTo>
                  <a:pt x="195" y="0"/>
                </a:lnTo>
                <a:lnTo>
                  <a:pt x="427" y="0"/>
                </a:lnTo>
                <a:lnTo>
                  <a:pt x="371" y="80"/>
                </a:lnTo>
                <a:lnTo>
                  <a:pt x="298" y="192"/>
                </a:lnTo>
                <a:lnTo>
                  <a:pt x="371" y="262"/>
                </a:lnTo>
                <a:lnTo>
                  <a:pt x="380" y="253"/>
                </a:lnTo>
                <a:lnTo>
                  <a:pt x="371" y="283"/>
                </a:lnTo>
                <a:lnTo>
                  <a:pt x="334" y="323"/>
                </a:lnTo>
                <a:lnTo>
                  <a:pt x="334" y="353"/>
                </a:lnTo>
                <a:lnTo>
                  <a:pt x="334" y="444"/>
                </a:lnTo>
                <a:lnTo>
                  <a:pt x="326" y="535"/>
                </a:lnTo>
                <a:lnTo>
                  <a:pt x="326" y="556"/>
                </a:lnTo>
                <a:close/>
              </a:path>
            </a:pathLst>
          </a:custGeom>
          <a:solidFill>
            <a:srgbClr val="D9FFD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26" name="Google Shape;226;p23"/>
          <p:cNvSpPr/>
          <p:nvPr/>
        </p:nvSpPr>
        <p:spPr>
          <a:xfrm>
            <a:off x="6070600" y="1173956"/>
            <a:ext cx="1049338" cy="302419"/>
          </a:xfrm>
          <a:custGeom>
            <a:avLst/>
            <a:gdLst/>
            <a:ahLst/>
            <a:cxnLst/>
            <a:rect l="l" t="t" r="r" b="b"/>
            <a:pathLst>
              <a:path w="223" h="115" extrusionOk="0">
                <a:moveTo>
                  <a:pt x="94" y="110"/>
                </a:moveTo>
                <a:lnTo>
                  <a:pt x="84" y="100"/>
                </a:lnTo>
                <a:lnTo>
                  <a:pt x="56" y="80"/>
                </a:lnTo>
                <a:lnTo>
                  <a:pt x="20" y="59"/>
                </a:lnTo>
                <a:lnTo>
                  <a:pt x="11" y="48"/>
                </a:lnTo>
                <a:lnTo>
                  <a:pt x="0" y="48"/>
                </a:lnTo>
                <a:lnTo>
                  <a:pt x="0" y="39"/>
                </a:lnTo>
                <a:lnTo>
                  <a:pt x="94" y="10"/>
                </a:lnTo>
                <a:lnTo>
                  <a:pt x="169" y="0"/>
                </a:lnTo>
                <a:lnTo>
                  <a:pt x="179" y="10"/>
                </a:lnTo>
                <a:lnTo>
                  <a:pt x="197" y="48"/>
                </a:lnTo>
                <a:lnTo>
                  <a:pt x="223" y="79"/>
                </a:lnTo>
                <a:lnTo>
                  <a:pt x="214" y="78"/>
                </a:lnTo>
                <a:lnTo>
                  <a:pt x="205" y="77"/>
                </a:lnTo>
                <a:lnTo>
                  <a:pt x="194" y="74"/>
                </a:lnTo>
                <a:lnTo>
                  <a:pt x="182" y="70"/>
                </a:lnTo>
                <a:lnTo>
                  <a:pt x="171" y="68"/>
                </a:lnTo>
                <a:lnTo>
                  <a:pt x="155" y="70"/>
                </a:lnTo>
                <a:lnTo>
                  <a:pt x="143" y="75"/>
                </a:lnTo>
                <a:lnTo>
                  <a:pt x="136" y="80"/>
                </a:lnTo>
                <a:lnTo>
                  <a:pt x="130" y="88"/>
                </a:lnTo>
                <a:lnTo>
                  <a:pt x="123" y="101"/>
                </a:lnTo>
                <a:lnTo>
                  <a:pt x="117" y="110"/>
                </a:lnTo>
                <a:lnTo>
                  <a:pt x="111" y="114"/>
                </a:lnTo>
                <a:lnTo>
                  <a:pt x="104" y="115"/>
                </a:lnTo>
                <a:lnTo>
                  <a:pt x="96" y="112"/>
                </a:lnTo>
                <a:lnTo>
                  <a:pt x="94" y="110"/>
                </a:lnTo>
                <a:close/>
              </a:path>
            </a:pathLst>
          </a:custGeom>
          <a:solidFill>
            <a:srgbClr val="FFE79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23"/>
          <p:cNvSpPr/>
          <p:nvPr/>
        </p:nvSpPr>
        <p:spPr>
          <a:xfrm>
            <a:off x="4491038" y="2884885"/>
            <a:ext cx="2651100" cy="56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23"/>
          <p:cNvSpPr/>
          <p:nvPr/>
        </p:nvSpPr>
        <p:spPr>
          <a:xfrm>
            <a:off x="4725988" y="2967038"/>
            <a:ext cx="2557500" cy="5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23"/>
          <p:cNvSpPr/>
          <p:nvPr/>
        </p:nvSpPr>
        <p:spPr>
          <a:xfrm>
            <a:off x="5305425" y="2009775"/>
            <a:ext cx="2105100" cy="35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23"/>
          <p:cNvSpPr/>
          <p:nvPr/>
        </p:nvSpPr>
        <p:spPr>
          <a:xfrm>
            <a:off x="5532438" y="2083594"/>
            <a:ext cx="1939800" cy="26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23"/>
          <p:cNvSpPr/>
          <p:nvPr/>
        </p:nvSpPr>
        <p:spPr>
          <a:xfrm>
            <a:off x="4132263" y="2758679"/>
            <a:ext cx="1281112" cy="804863"/>
          </a:xfrm>
          <a:custGeom>
            <a:avLst/>
            <a:gdLst/>
            <a:ahLst/>
            <a:cxnLst/>
            <a:rect l="l" t="t" r="r" b="b"/>
            <a:pathLst>
              <a:path w="203" h="265" extrusionOk="0">
                <a:moveTo>
                  <a:pt x="175" y="164"/>
                </a:moveTo>
                <a:lnTo>
                  <a:pt x="149" y="194"/>
                </a:lnTo>
                <a:lnTo>
                  <a:pt x="111" y="224"/>
                </a:lnTo>
                <a:lnTo>
                  <a:pt x="83" y="255"/>
                </a:lnTo>
                <a:lnTo>
                  <a:pt x="74" y="265"/>
                </a:lnTo>
                <a:lnTo>
                  <a:pt x="0" y="194"/>
                </a:lnTo>
                <a:lnTo>
                  <a:pt x="74" y="81"/>
                </a:lnTo>
                <a:lnTo>
                  <a:pt x="129" y="0"/>
                </a:lnTo>
                <a:lnTo>
                  <a:pt x="157" y="42"/>
                </a:lnTo>
                <a:lnTo>
                  <a:pt x="203" y="91"/>
                </a:lnTo>
                <a:lnTo>
                  <a:pt x="175" y="164"/>
                </a:lnTo>
                <a:close/>
              </a:path>
            </a:pathLst>
          </a:custGeom>
          <a:solidFill>
            <a:srgbClr val="FFEAA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23"/>
          <p:cNvSpPr/>
          <p:nvPr/>
        </p:nvSpPr>
        <p:spPr>
          <a:xfrm>
            <a:off x="4653388" y="2911113"/>
            <a:ext cx="2557500" cy="50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23"/>
          <p:cNvSpPr/>
          <p:nvPr/>
        </p:nvSpPr>
        <p:spPr>
          <a:xfrm>
            <a:off x="5305425" y="2009775"/>
            <a:ext cx="2105100" cy="35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23"/>
          <p:cNvSpPr/>
          <p:nvPr/>
        </p:nvSpPr>
        <p:spPr>
          <a:xfrm>
            <a:off x="5532438" y="2083594"/>
            <a:ext cx="1939800" cy="26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23"/>
          <p:cNvSpPr/>
          <p:nvPr/>
        </p:nvSpPr>
        <p:spPr>
          <a:xfrm>
            <a:off x="2730500" y="2131219"/>
            <a:ext cx="1020900" cy="18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23"/>
          <p:cNvSpPr/>
          <p:nvPr/>
        </p:nvSpPr>
        <p:spPr>
          <a:xfrm>
            <a:off x="2730500" y="2131219"/>
            <a:ext cx="1020900" cy="18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23"/>
          <p:cNvSpPr/>
          <p:nvPr/>
        </p:nvSpPr>
        <p:spPr>
          <a:xfrm>
            <a:off x="2700350" y="141669"/>
            <a:ext cx="4247100" cy="350100"/>
          </a:xfrm>
          <a:prstGeom prst="rect">
            <a:avLst/>
          </a:prstGeom>
          <a:solidFill>
            <a:srgbClr val="D6E3BC"/>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rgbClr val="17365D"/>
                </a:solidFill>
                <a:latin typeface="Balthazar"/>
                <a:ea typeface="Balthazar"/>
                <a:cs typeface="Balthazar"/>
                <a:sym typeface="Balthazar"/>
              </a:rPr>
              <a:t>2ª REGIÃO DE SAÚDE -  MOSSORÓ</a:t>
            </a:r>
            <a:endParaRPr sz="2400" b="0" i="0" u="none" strike="noStrike" cap="none">
              <a:solidFill>
                <a:srgbClr val="17365D"/>
              </a:solidFill>
              <a:latin typeface="Balthazar"/>
              <a:ea typeface="Balthazar"/>
              <a:cs typeface="Balthazar"/>
              <a:sym typeface="Balthazar"/>
            </a:endParaRPr>
          </a:p>
        </p:txBody>
      </p:sp>
      <p:sp>
        <p:nvSpPr>
          <p:cNvPr id="238" name="Google Shape;238;p23"/>
          <p:cNvSpPr txBox="1"/>
          <p:nvPr/>
        </p:nvSpPr>
        <p:spPr>
          <a:xfrm>
            <a:off x="478471" y="1689524"/>
            <a:ext cx="1768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239" name="Google Shape;239;p23"/>
          <p:cNvSpPr/>
          <p:nvPr/>
        </p:nvSpPr>
        <p:spPr>
          <a:xfrm>
            <a:off x="314574" y="1763760"/>
            <a:ext cx="144600" cy="108600"/>
          </a:xfrm>
          <a:prstGeom prst="leftRightArrow">
            <a:avLst>
              <a:gd name="adj1" fmla="val 50000"/>
              <a:gd name="adj2" fmla="val 20000"/>
            </a:avLst>
          </a:prstGeom>
          <a:solidFill>
            <a:srgbClr val="C992D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23"/>
          <p:cNvSpPr txBox="1"/>
          <p:nvPr/>
        </p:nvSpPr>
        <p:spPr>
          <a:xfrm>
            <a:off x="463353" y="1452322"/>
            <a:ext cx="242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II</a:t>
            </a:r>
            <a:endParaRPr sz="1400" b="0" i="0" u="none" strike="noStrike" cap="none">
              <a:solidFill>
                <a:srgbClr val="000000"/>
              </a:solidFill>
              <a:latin typeface="Arial"/>
              <a:ea typeface="Arial"/>
              <a:cs typeface="Arial"/>
              <a:sym typeface="Arial"/>
            </a:endParaRPr>
          </a:p>
        </p:txBody>
      </p:sp>
      <p:sp>
        <p:nvSpPr>
          <p:cNvPr id="241" name="Google Shape;241;p23"/>
          <p:cNvSpPr/>
          <p:nvPr/>
        </p:nvSpPr>
        <p:spPr>
          <a:xfrm>
            <a:off x="284520" y="1494171"/>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23"/>
          <p:cNvSpPr/>
          <p:nvPr/>
        </p:nvSpPr>
        <p:spPr>
          <a:xfrm>
            <a:off x="271177" y="1223639"/>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23"/>
          <p:cNvSpPr txBox="1"/>
          <p:nvPr/>
        </p:nvSpPr>
        <p:spPr>
          <a:xfrm>
            <a:off x="463353" y="1190567"/>
            <a:ext cx="689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I</a:t>
            </a:r>
            <a:endParaRPr sz="1400" b="0" i="0" u="none" strike="noStrike" cap="none">
              <a:solidFill>
                <a:srgbClr val="000000"/>
              </a:solidFill>
              <a:latin typeface="Arial"/>
              <a:ea typeface="Arial"/>
              <a:cs typeface="Arial"/>
              <a:sym typeface="Arial"/>
            </a:endParaRPr>
          </a:p>
        </p:txBody>
      </p:sp>
      <p:sp>
        <p:nvSpPr>
          <p:cNvPr id="244" name="Google Shape;244;p23"/>
          <p:cNvSpPr/>
          <p:nvPr/>
        </p:nvSpPr>
        <p:spPr>
          <a:xfrm>
            <a:off x="314573" y="2027732"/>
            <a:ext cx="195300" cy="1392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23"/>
          <p:cNvSpPr txBox="1"/>
          <p:nvPr/>
        </p:nvSpPr>
        <p:spPr>
          <a:xfrm>
            <a:off x="489910" y="1970690"/>
            <a:ext cx="1024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CAPS AD III</a:t>
            </a:r>
            <a:endParaRPr sz="1400" b="0" i="0" u="none" strike="noStrike" cap="none">
              <a:solidFill>
                <a:srgbClr val="000000"/>
              </a:solidFill>
              <a:latin typeface="Arial"/>
              <a:ea typeface="Arial"/>
              <a:cs typeface="Arial"/>
              <a:sym typeface="Arial"/>
            </a:endParaRPr>
          </a:p>
        </p:txBody>
      </p:sp>
      <p:sp>
        <p:nvSpPr>
          <p:cNvPr id="246" name="Google Shape;246;p23"/>
          <p:cNvSpPr txBox="1"/>
          <p:nvPr/>
        </p:nvSpPr>
        <p:spPr>
          <a:xfrm>
            <a:off x="5261316" y="4600136"/>
            <a:ext cx="6777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Messias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Targino</a:t>
            </a:r>
            <a:endParaRPr sz="1050" b="0" i="0" u="none" strike="noStrike" cap="none">
              <a:solidFill>
                <a:schemeClr val="dk1"/>
              </a:solidFill>
              <a:latin typeface="Calibri"/>
              <a:ea typeface="Calibri"/>
              <a:cs typeface="Calibri"/>
              <a:sym typeface="Calibri"/>
            </a:endParaRPr>
          </a:p>
        </p:txBody>
      </p:sp>
      <p:sp>
        <p:nvSpPr>
          <p:cNvPr id="247" name="Google Shape;247;p23"/>
          <p:cNvSpPr txBox="1"/>
          <p:nvPr/>
        </p:nvSpPr>
        <p:spPr>
          <a:xfrm>
            <a:off x="5842040" y="3855244"/>
            <a:ext cx="11079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Campo Grande</a:t>
            </a:r>
            <a:endParaRPr sz="1400" b="0" i="0" u="none" strike="noStrike" cap="none">
              <a:solidFill>
                <a:srgbClr val="000000"/>
              </a:solidFill>
              <a:latin typeface="Arial"/>
              <a:ea typeface="Arial"/>
              <a:cs typeface="Arial"/>
              <a:sym typeface="Arial"/>
            </a:endParaRPr>
          </a:p>
        </p:txBody>
      </p:sp>
      <p:sp>
        <p:nvSpPr>
          <p:cNvPr id="248" name="Google Shape;248;p23"/>
          <p:cNvSpPr txBox="1"/>
          <p:nvPr/>
        </p:nvSpPr>
        <p:spPr>
          <a:xfrm>
            <a:off x="4828462" y="3935547"/>
            <a:ext cx="771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Caraúbas</a:t>
            </a:r>
            <a:endParaRPr sz="1400" b="0" i="0" u="none" strike="noStrike" cap="none">
              <a:solidFill>
                <a:srgbClr val="000000"/>
              </a:solidFill>
              <a:latin typeface="Arial"/>
              <a:ea typeface="Arial"/>
              <a:cs typeface="Arial"/>
              <a:sym typeface="Arial"/>
            </a:endParaRPr>
          </a:p>
        </p:txBody>
      </p:sp>
      <p:sp>
        <p:nvSpPr>
          <p:cNvPr id="249" name="Google Shape;249;p23"/>
          <p:cNvSpPr txBox="1"/>
          <p:nvPr/>
        </p:nvSpPr>
        <p:spPr>
          <a:xfrm>
            <a:off x="3367536" y="3248557"/>
            <a:ext cx="531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Apodi</a:t>
            </a:r>
            <a:endParaRPr sz="1400" b="0" i="0" u="none" strike="noStrike" cap="none">
              <a:solidFill>
                <a:srgbClr val="000000"/>
              </a:solidFill>
              <a:latin typeface="Arial"/>
              <a:ea typeface="Arial"/>
              <a:cs typeface="Arial"/>
              <a:sym typeface="Arial"/>
            </a:endParaRPr>
          </a:p>
        </p:txBody>
      </p:sp>
      <p:sp>
        <p:nvSpPr>
          <p:cNvPr id="250" name="Google Shape;250;p23"/>
          <p:cNvSpPr txBox="1"/>
          <p:nvPr/>
        </p:nvSpPr>
        <p:spPr>
          <a:xfrm>
            <a:off x="6385800" y="3057525"/>
            <a:ext cx="771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Upanema</a:t>
            </a:r>
            <a:endParaRPr sz="1400" b="0" i="0" u="none" strike="noStrike" cap="none">
              <a:solidFill>
                <a:srgbClr val="000000"/>
              </a:solidFill>
              <a:latin typeface="Arial"/>
              <a:ea typeface="Arial"/>
              <a:cs typeface="Arial"/>
              <a:sym typeface="Arial"/>
            </a:endParaRPr>
          </a:p>
        </p:txBody>
      </p:sp>
      <p:sp>
        <p:nvSpPr>
          <p:cNvPr id="251" name="Google Shape;251;p23"/>
          <p:cNvSpPr txBox="1"/>
          <p:nvPr/>
        </p:nvSpPr>
        <p:spPr>
          <a:xfrm>
            <a:off x="4339302" y="2986672"/>
            <a:ext cx="10101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Felipe Guerra</a:t>
            </a:r>
            <a:endParaRPr sz="1400" b="0" i="0" u="none" strike="noStrike" cap="none">
              <a:solidFill>
                <a:srgbClr val="000000"/>
              </a:solidFill>
              <a:latin typeface="Arial"/>
              <a:ea typeface="Arial"/>
              <a:cs typeface="Arial"/>
              <a:sym typeface="Arial"/>
            </a:endParaRPr>
          </a:p>
        </p:txBody>
      </p:sp>
      <p:sp>
        <p:nvSpPr>
          <p:cNvPr id="252" name="Google Shape;252;p23"/>
          <p:cNvSpPr txBox="1"/>
          <p:nvPr/>
        </p:nvSpPr>
        <p:spPr>
          <a:xfrm>
            <a:off x="4425555" y="2538944"/>
            <a:ext cx="1526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Gov. Dix-Sept Rosado</a:t>
            </a:r>
            <a:endParaRPr sz="1400" b="0" i="0" u="none" strike="noStrike" cap="none">
              <a:solidFill>
                <a:srgbClr val="000000"/>
              </a:solidFill>
              <a:latin typeface="Arial"/>
              <a:ea typeface="Arial"/>
              <a:cs typeface="Arial"/>
              <a:sym typeface="Arial"/>
            </a:endParaRPr>
          </a:p>
        </p:txBody>
      </p:sp>
      <p:sp>
        <p:nvSpPr>
          <p:cNvPr id="253" name="Google Shape;253;p23"/>
          <p:cNvSpPr txBox="1"/>
          <p:nvPr/>
        </p:nvSpPr>
        <p:spPr>
          <a:xfrm>
            <a:off x="4653408" y="1802606"/>
            <a:ext cx="6960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Baraúna</a:t>
            </a:r>
            <a:endParaRPr sz="1400" b="0" i="0" u="none" strike="noStrike" cap="none">
              <a:solidFill>
                <a:srgbClr val="000000"/>
              </a:solidFill>
              <a:latin typeface="Arial"/>
              <a:ea typeface="Arial"/>
              <a:cs typeface="Arial"/>
              <a:sym typeface="Arial"/>
            </a:endParaRPr>
          </a:p>
        </p:txBody>
      </p:sp>
      <p:sp>
        <p:nvSpPr>
          <p:cNvPr id="254" name="Google Shape;254;p23"/>
          <p:cNvSpPr txBox="1"/>
          <p:nvPr/>
        </p:nvSpPr>
        <p:spPr>
          <a:xfrm>
            <a:off x="6179758" y="2046026"/>
            <a:ext cx="702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Mossoró</a:t>
            </a:r>
            <a:endParaRPr sz="1400" b="0" i="0" u="none" strike="noStrike" cap="none">
              <a:solidFill>
                <a:srgbClr val="000000"/>
              </a:solidFill>
              <a:latin typeface="Arial"/>
              <a:ea typeface="Arial"/>
              <a:cs typeface="Arial"/>
              <a:sym typeface="Arial"/>
            </a:endParaRPr>
          </a:p>
        </p:txBody>
      </p:sp>
      <p:sp>
        <p:nvSpPr>
          <p:cNvPr id="255" name="Google Shape;255;p23"/>
          <p:cNvSpPr txBox="1"/>
          <p:nvPr/>
        </p:nvSpPr>
        <p:spPr>
          <a:xfrm>
            <a:off x="7399314" y="2001203"/>
            <a:ext cx="9573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Serra do Mel</a:t>
            </a:r>
            <a:endParaRPr sz="1400" b="0" i="0" u="none" strike="noStrike" cap="none">
              <a:solidFill>
                <a:srgbClr val="000000"/>
              </a:solidFill>
              <a:latin typeface="Arial"/>
              <a:ea typeface="Arial"/>
              <a:cs typeface="Arial"/>
              <a:sym typeface="Arial"/>
            </a:endParaRPr>
          </a:p>
        </p:txBody>
      </p:sp>
      <p:sp>
        <p:nvSpPr>
          <p:cNvPr id="256" name="Google Shape;256;p23"/>
          <p:cNvSpPr txBox="1"/>
          <p:nvPr/>
        </p:nvSpPr>
        <p:spPr>
          <a:xfrm>
            <a:off x="7139719" y="1515149"/>
            <a:ext cx="965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Areia Branca</a:t>
            </a:r>
            <a:endParaRPr sz="1400" b="0" i="0" u="none" strike="noStrike" cap="none">
              <a:solidFill>
                <a:srgbClr val="000000"/>
              </a:solidFill>
              <a:latin typeface="Arial"/>
              <a:ea typeface="Arial"/>
              <a:cs typeface="Arial"/>
              <a:sym typeface="Arial"/>
            </a:endParaRPr>
          </a:p>
        </p:txBody>
      </p:sp>
      <p:sp>
        <p:nvSpPr>
          <p:cNvPr id="257" name="Google Shape;257;p23"/>
          <p:cNvSpPr txBox="1"/>
          <p:nvPr/>
        </p:nvSpPr>
        <p:spPr>
          <a:xfrm>
            <a:off x="6298894" y="1189488"/>
            <a:ext cx="522900" cy="253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Tibau</a:t>
            </a:r>
            <a:endParaRPr sz="1400" b="0" i="0" u="none" strike="noStrike" cap="none">
              <a:solidFill>
                <a:srgbClr val="000000"/>
              </a:solidFill>
              <a:latin typeface="Arial"/>
              <a:ea typeface="Arial"/>
              <a:cs typeface="Arial"/>
              <a:sym typeface="Arial"/>
            </a:endParaRPr>
          </a:p>
        </p:txBody>
      </p:sp>
      <p:sp>
        <p:nvSpPr>
          <p:cNvPr id="258" name="Google Shape;258;p23"/>
          <p:cNvSpPr txBox="1"/>
          <p:nvPr/>
        </p:nvSpPr>
        <p:spPr>
          <a:xfrm>
            <a:off x="6648942" y="1388269"/>
            <a:ext cx="686400" cy="253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Grossos</a:t>
            </a:r>
            <a:endParaRPr sz="1400" b="0" i="0" u="none" strike="noStrike" cap="none">
              <a:solidFill>
                <a:srgbClr val="000000"/>
              </a:solidFill>
              <a:latin typeface="Arial"/>
              <a:ea typeface="Arial"/>
              <a:cs typeface="Arial"/>
              <a:sym typeface="Arial"/>
            </a:endParaRPr>
          </a:p>
        </p:txBody>
      </p:sp>
      <p:sp>
        <p:nvSpPr>
          <p:cNvPr id="259" name="Google Shape;259;p23"/>
          <p:cNvSpPr txBox="1"/>
          <p:nvPr/>
        </p:nvSpPr>
        <p:spPr>
          <a:xfrm>
            <a:off x="5487805" y="4384007"/>
            <a:ext cx="6576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pt-BR" sz="1050" b="0" i="0" u="none" strike="noStrike" cap="none">
                <a:solidFill>
                  <a:schemeClr val="dk1"/>
                </a:solidFill>
                <a:latin typeface="Calibri"/>
                <a:ea typeface="Calibri"/>
                <a:cs typeface="Calibri"/>
                <a:sym typeface="Calibri"/>
              </a:rPr>
              <a:t>Janduís</a:t>
            </a:r>
            <a:endParaRPr sz="1050" b="0" i="0" u="none" strike="noStrike" cap="none">
              <a:solidFill>
                <a:schemeClr val="dk1"/>
              </a:solidFill>
              <a:latin typeface="Calibri"/>
              <a:ea typeface="Calibri"/>
              <a:cs typeface="Calibri"/>
              <a:sym typeface="Calibri"/>
            </a:endParaRPr>
          </a:p>
        </p:txBody>
      </p:sp>
      <p:sp>
        <p:nvSpPr>
          <p:cNvPr id="260" name="Google Shape;260;p23"/>
          <p:cNvSpPr/>
          <p:nvPr/>
        </p:nvSpPr>
        <p:spPr>
          <a:xfrm>
            <a:off x="5605463" y="1895475"/>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3"/>
          <p:cNvSpPr/>
          <p:nvPr/>
        </p:nvSpPr>
        <p:spPr>
          <a:xfrm>
            <a:off x="5942013" y="2058591"/>
            <a:ext cx="144600" cy="108600"/>
          </a:xfrm>
          <a:prstGeom prst="plus">
            <a:avLst>
              <a:gd name="adj" fmla="val 42856"/>
            </a:avLst>
          </a:prstGeom>
          <a:solidFill>
            <a:srgbClr val="F7175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3"/>
          <p:cNvSpPr/>
          <p:nvPr/>
        </p:nvSpPr>
        <p:spPr>
          <a:xfrm>
            <a:off x="7910513" y="1463279"/>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3"/>
          <p:cNvSpPr/>
          <p:nvPr/>
        </p:nvSpPr>
        <p:spPr>
          <a:xfrm>
            <a:off x="4025900" y="2882503"/>
            <a:ext cx="144463"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23"/>
          <p:cNvSpPr/>
          <p:nvPr/>
        </p:nvSpPr>
        <p:spPr>
          <a:xfrm>
            <a:off x="5300663" y="1570435"/>
            <a:ext cx="144462" cy="108347"/>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3"/>
          <p:cNvSpPr/>
          <p:nvPr/>
        </p:nvSpPr>
        <p:spPr>
          <a:xfrm>
            <a:off x="5757863" y="2009775"/>
            <a:ext cx="142800" cy="84600"/>
          </a:xfrm>
          <a:prstGeom prst="triangle">
            <a:avLst>
              <a:gd name="adj" fmla="val 50000"/>
            </a:avLst>
          </a:prstGeom>
          <a:solidFill>
            <a:srgbClr val="F40E2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3"/>
          <p:cNvSpPr/>
          <p:nvPr/>
        </p:nvSpPr>
        <p:spPr>
          <a:xfrm>
            <a:off x="5795690" y="1707654"/>
            <a:ext cx="144600" cy="108600"/>
          </a:xfrm>
          <a:prstGeom prst="leftRightArrow">
            <a:avLst>
              <a:gd name="adj1" fmla="val 50000"/>
              <a:gd name="adj2" fmla="val 20000"/>
            </a:avLst>
          </a:prstGeom>
          <a:solidFill>
            <a:srgbClr val="C992D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23"/>
          <p:cNvSpPr/>
          <p:nvPr/>
        </p:nvSpPr>
        <p:spPr>
          <a:xfrm>
            <a:off x="5075609" y="3597530"/>
            <a:ext cx="144463" cy="108346"/>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23"/>
          <p:cNvSpPr txBox="1"/>
          <p:nvPr/>
        </p:nvSpPr>
        <p:spPr>
          <a:xfrm>
            <a:off x="128102" y="3876161"/>
            <a:ext cx="3096300" cy="276900"/>
          </a:xfrm>
          <a:prstGeom prst="rect">
            <a:avLst/>
          </a:prstGeom>
          <a:solidFill>
            <a:srgbClr val="D9FFD9"/>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da população por região: </a:t>
            </a:r>
            <a:r>
              <a:rPr lang="pt-BR" sz="1200" b="0" i="0" u="none" strike="noStrike" cap="none">
                <a:solidFill>
                  <a:schemeClr val="dk1"/>
                </a:solidFill>
                <a:latin typeface="Calibri"/>
                <a:ea typeface="Calibri"/>
                <a:cs typeface="Calibri"/>
                <a:sym typeface="Calibri"/>
              </a:rPr>
              <a:t>489.496</a:t>
            </a:r>
            <a:r>
              <a:rPr lang="pt-BR" sz="1200" b="0" i="0" u="none" strike="noStrike" cap="none">
                <a:solidFill>
                  <a:schemeClr val="dk1"/>
                </a:solidFill>
                <a:latin typeface="Candara"/>
                <a:ea typeface="Candara"/>
                <a:cs typeface="Candara"/>
                <a:sym typeface="Candara"/>
              </a:rPr>
              <a:t> hab</a:t>
            </a:r>
            <a:r>
              <a:rPr lang="pt-BR"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9" name="Google Shape;269;p23"/>
          <p:cNvSpPr/>
          <p:nvPr/>
        </p:nvSpPr>
        <p:spPr>
          <a:xfrm>
            <a:off x="314573" y="2297702"/>
            <a:ext cx="180300" cy="1392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0" name="Google Shape;270;p23"/>
          <p:cNvSpPr txBox="1"/>
          <p:nvPr/>
        </p:nvSpPr>
        <p:spPr>
          <a:xfrm>
            <a:off x="484767" y="2257841"/>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Leitos de Saúde Mental</a:t>
            </a:r>
            <a:endParaRPr sz="1400" b="0" i="0" u="none" strike="noStrike" cap="none">
              <a:solidFill>
                <a:srgbClr val="000000"/>
              </a:solidFill>
              <a:latin typeface="Arial"/>
              <a:ea typeface="Arial"/>
              <a:cs typeface="Arial"/>
              <a:sym typeface="Arial"/>
            </a:endParaRPr>
          </a:p>
        </p:txBody>
      </p:sp>
      <p:sp>
        <p:nvSpPr>
          <p:cNvPr id="271" name="Google Shape;271;p23"/>
          <p:cNvSpPr/>
          <p:nvPr/>
        </p:nvSpPr>
        <p:spPr>
          <a:xfrm>
            <a:off x="6084168" y="2247714"/>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2" name="Google Shape;272;p23"/>
          <p:cNvSpPr txBox="1"/>
          <p:nvPr/>
        </p:nvSpPr>
        <p:spPr>
          <a:xfrm>
            <a:off x="221975" y="4166175"/>
            <a:ext cx="3002400" cy="831000"/>
          </a:xfrm>
          <a:prstGeom prst="rect">
            <a:avLst/>
          </a:prstGeom>
          <a:solidFill>
            <a:srgbClr val="D9FFD9"/>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ndara"/>
                <a:ea typeface="Candara"/>
                <a:cs typeface="Candara"/>
                <a:sym typeface="Candara"/>
              </a:rPr>
              <a:t>Total de leitos propostos  em fase de implantação: 0</a:t>
            </a:r>
            <a:r>
              <a:rPr lang="pt-BR" sz="1200">
                <a:solidFill>
                  <a:schemeClr val="dk1"/>
                </a:solidFill>
                <a:latin typeface="Candara"/>
                <a:ea typeface="Candara"/>
                <a:cs typeface="Candara"/>
                <a:sym typeface="Candara"/>
              </a:rPr>
              <a:t>7 HRTM e 4 Hospital de Apodi</a:t>
            </a:r>
            <a:endParaRPr sz="12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Mínimo ideal: 21 </a:t>
            </a:r>
            <a:endParaRPr sz="1400" b="0" i="0" u="none" strike="noStrike" cap="none">
              <a:solidFill>
                <a:srgbClr val="000000"/>
              </a:solidFill>
              <a:latin typeface="Arial"/>
              <a:ea typeface="Arial"/>
              <a:cs typeface="Arial"/>
              <a:sym typeface="Arial"/>
            </a:endParaRPr>
          </a:p>
        </p:txBody>
      </p:sp>
      <p:sp>
        <p:nvSpPr>
          <p:cNvPr id="273" name="Google Shape;273;p23"/>
          <p:cNvSpPr/>
          <p:nvPr/>
        </p:nvSpPr>
        <p:spPr>
          <a:xfrm>
            <a:off x="3838215" y="3023723"/>
            <a:ext cx="216000" cy="162000"/>
          </a:xfrm>
          <a:prstGeom prst="donut">
            <a:avLst>
              <a:gd name="adj" fmla="val 25000"/>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4" name="Google Shape;274;p23"/>
          <p:cNvSpPr txBox="1"/>
          <p:nvPr/>
        </p:nvSpPr>
        <p:spPr>
          <a:xfrm>
            <a:off x="509073" y="2532196"/>
            <a:ext cx="1707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Consultório na rua</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135 ESF</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809 ACS</a:t>
            </a:r>
            <a:endParaRPr sz="1200" b="0" i="0" u="none" strike="noStrike" cap="none">
              <a:solidFill>
                <a:schemeClr val="dk1"/>
              </a:solidFill>
              <a:latin typeface="Calibri"/>
              <a:ea typeface="Calibri"/>
              <a:cs typeface="Calibri"/>
              <a:sym typeface="Calibri"/>
            </a:endParaRPr>
          </a:p>
        </p:txBody>
      </p:sp>
      <p:sp>
        <p:nvSpPr>
          <p:cNvPr id="275" name="Google Shape;275;p23"/>
          <p:cNvSpPr/>
          <p:nvPr/>
        </p:nvSpPr>
        <p:spPr>
          <a:xfrm>
            <a:off x="283651" y="2551212"/>
            <a:ext cx="216000" cy="138000"/>
          </a:xfrm>
          <a:prstGeom prst="hear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23"/>
          <p:cNvSpPr/>
          <p:nvPr/>
        </p:nvSpPr>
        <p:spPr>
          <a:xfrm>
            <a:off x="6089526" y="1896958"/>
            <a:ext cx="216000" cy="138000"/>
          </a:xfrm>
          <a:prstGeom prst="hear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23"/>
          <p:cNvSpPr txBox="1"/>
          <p:nvPr/>
        </p:nvSpPr>
        <p:spPr>
          <a:xfrm>
            <a:off x="509060" y="3256583"/>
            <a:ext cx="1707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pt-BR" sz="1200" b="0" i="0" u="none" strike="noStrike" cap="none">
                <a:solidFill>
                  <a:schemeClr val="dk1"/>
                </a:solidFill>
                <a:latin typeface="Calibri"/>
                <a:ea typeface="Calibri"/>
                <a:cs typeface="Calibri"/>
                <a:sym typeface="Calibri"/>
              </a:rPr>
              <a:t>Unidade de Acolhimento Infanto Juvenil</a:t>
            </a:r>
            <a:endParaRPr sz="1200" b="0" i="0" u="none" strike="noStrike" cap="none">
              <a:solidFill>
                <a:schemeClr val="dk1"/>
              </a:solidFill>
              <a:latin typeface="Calibri"/>
              <a:ea typeface="Calibri"/>
              <a:cs typeface="Calibri"/>
              <a:sym typeface="Calibri"/>
            </a:endParaRPr>
          </a:p>
        </p:txBody>
      </p:sp>
      <p:sp>
        <p:nvSpPr>
          <p:cNvPr id="278" name="Google Shape;278;p23"/>
          <p:cNvSpPr/>
          <p:nvPr/>
        </p:nvSpPr>
        <p:spPr>
          <a:xfrm>
            <a:off x="221975" y="3312206"/>
            <a:ext cx="217500" cy="1860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3"/>
          <p:cNvSpPr/>
          <p:nvPr/>
        </p:nvSpPr>
        <p:spPr>
          <a:xfrm>
            <a:off x="6698975" y="2283506"/>
            <a:ext cx="217500" cy="1860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3"/>
          <p:cNvSpPr/>
          <p:nvPr/>
        </p:nvSpPr>
        <p:spPr>
          <a:xfrm>
            <a:off x="6285739" y="3206952"/>
            <a:ext cx="144462" cy="108346"/>
          </a:xfrm>
          <a:prstGeom prst="flowChartMagneticDisk">
            <a:avLst/>
          </a:prstGeom>
          <a:solidFill>
            <a:srgbClr val="F7F70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6" name="Google Shape;286;p24"/>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287" name="Google Shape;287;p24"/>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288" name="Google Shape;288;p24"/>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289" name="Google Shape;289;p24"/>
          <p:cNvGraphicFramePr/>
          <p:nvPr/>
        </p:nvGraphicFramePr>
        <p:xfrm>
          <a:off x="758400" y="691875"/>
          <a:ext cx="7741850" cy="3608250"/>
        </p:xfrm>
        <a:graphic>
          <a:graphicData uri="http://schemas.openxmlformats.org/drawingml/2006/table">
            <a:tbl>
              <a:tblPr bandRow="1" bandCol="1">
                <a:noFill/>
                <a:tableStyleId>{EBCE9552-77DD-44E4-A65B-705BADD7D611}</a:tableStyleId>
              </a:tblPr>
              <a:tblGrid>
                <a:gridCol w="1639100"/>
                <a:gridCol w="2042600"/>
                <a:gridCol w="1109550"/>
                <a:gridCol w="2950600"/>
              </a:tblGrid>
              <a:tr h="342900">
                <a:tc>
                  <a:txBody>
                    <a:bodyPr/>
                    <a:lstStyle/>
                    <a:p>
                      <a:pPr marL="0" lvl="0" indent="0" algn="ctr" rtl="0">
                        <a:spcBef>
                          <a:spcPts val="0"/>
                        </a:spcBef>
                        <a:spcAft>
                          <a:spcPts val="0"/>
                        </a:spcAft>
                        <a:buNone/>
                      </a:pPr>
                      <a:r>
                        <a:rPr lang="pt-BR" sz="900" b="1"/>
                        <a:t>Município</a:t>
                      </a:r>
                      <a:endParaRPr sz="900" b="1"/>
                    </a:p>
                  </a:txBody>
                  <a:tcPr marL="45075" marR="45075" marT="5725"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860D"/>
                    </a:solidFill>
                  </a:tcPr>
                </a:tc>
                <a:tc>
                  <a:txBody>
                    <a:bodyPr/>
                    <a:lstStyle/>
                    <a:p>
                      <a:pPr marL="0" lvl="0" indent="0" algn="ctr" rtl="0">
                        <a:spcBef>
                          <a:spcPts val="0"/>
                        </a:spcBef>
                        <a:spcAft>
                          <a:spcPts val="0"/>
                        </a:spcAft>
                        <a:buNone/>
                      </a:pPr>
                      <a:r>
                        <a:rPr lang="pt-BR" sz="900" b="1"/>
                        <a:t>Implantados</a:t>
                      </a:r>
                      <a:endParaRPr sz="900" b="1"/>
                    </a:p>
                  </a:txBody>
                  <a:tcPr marL="45075" marR="45075" marT="5725"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860D"/>
                    </a:solidFill>
                  </a:tcPr>
                </a:tc>
                <a:tc>
                  <a:txBody>
                    <a:bodyPr/>
                    <a:lstStyle/>
                    <a:p>
                      <a:pPr marL="0" lvl="0" indent="0" algn="ctr" rtl="0">
                        <a:spcBef>
                          <a:spcPts val="0"/>
                        </a:spcBef>
                        <a:spcAft>
                          <a:spcPts val="0"/>
                        </a:spcAft>
                        <a:buNone/>
                      </a:pPr>
                      <a:r>
                        <a:rPr lang="pt-BR" sz="900" b="1"/>
                        <a:t>CNES</a:t>
                      </a:r>
                      <a:endParaRPr sz="900" b="1"/>
                    </a:p>
                  </a:txBody>
                  <a:tcPr marL="45075" marR="45075" marT="5725"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860D"/>
                    </a:solidFill>
                  </a:tcPr>
                </a:tc>
                <a:tc>
                  <a:txBody>
                    <a:bodyPr/>
                    <a:lstStyle/>
                    <a:p>
                      <a:pPr marL="0" lvl="0" indent="0" algn="ctr" rtl="0">
                        <a:spcBef>
                          <a:spcPts val="0"/>
                        </a:spcBef>
                        <a:spcAft>
                          <a:spcPts val="0"/>
                        </a:spcAft>
                        <a:buNone/>
                      </a:pPr>
                      <a:r>
                        <a:rPr lang="pt-BR" sz="900" b="1"/>
                        <a:t>Abrangência</a:t>
                      </a:r>
                      <a:endParaRPr sz="900" b="1"/>
                    </a:p>
                  </a:txBody>
                  <a:tcPr marL="45075" marR="45075" marT="5725"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860D"/>
                    </a:solidFill>
                  </a:tcPr>
                </a:tc>
              </a:tr>
              <a:tr h="393075">
                <a:tc rowSpan="4">
                  <a:txBody>
                    <a:bodyPr/>
                    <a:lstStyle/>
                    <a:p>
                      <a:pPr marL="0" lvl="0" indent="0" algn="ctr" rtl="0">
                        <a:spcBef>
                          <a:spcPts val="0"/>
                        </a:spcBef>
                        <a:spcAft>
                          <a:spcPts val="0"/>
                        </a:spcAft>
                        <a:buNone/>
                      </a:pPr>
                      <a:r>
                        <a:rPr lang="pt-BR" sz="900" b="1"/>
                        <a:t>Mossoró</a:t>
                      </a:r>
                      <a:endParaRPr sz="900" b="1"/>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CAPS II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3393100</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Mossoró</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75050">
                <a:tc vMerge="1">
                  <a:txBody>
                    <a:bodyPr/>
                    <a:lstStyle/>
                    <a:p>
                      <a:endParaRPr lang="pt-BR"/>
                    </a:p>
                  </a:txBody>
                  <a:tcPr/>
                </a:tc>
                <a:tc>
                  <a:txBody>
                    <a:bodyPr/>
                    <a:lstStyle/>
                    <a:p>
                      <a:pPr marL="0" lvl="0" indent="0" algn="ctr" rtl="0">
                        <a:spcBef>
                          <a:spcPts val="0"/>
                        </a:spcBef>
                        <a:spcAft>
                          <a:spcPts val="0"/>
                        </a:spcAft>
                        <a:buNone/>
                      </a:pPr>
                      <a:r>
                        <a:rPr lang="pt-BR" sz="900"/>
                        <a:t>CAPS II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2743515</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Mossoró</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64575">
                <a:tc vMerge="1">
                  <a:txBody>
                    <a:bodyPr/>
                    <a:lstStyle/>
                    <a:p>
                      <a:endParaRPr lang="pt-BR"/>
                    </a:p>
                  </a:txBody>
                  <a:tcPr/>
                </a:tc>
                <a:tc>
                  <a:txBody>
                    <a:bodyPr/>
                    <a:lstStyle/>
                    <a:p>
                      <a:pPr marL="0" lvl="0" indent="0" algn="ctr" rtl="0">
                        <a:spcBef>
                          <a:spcPts val="0"/>
                        </a:spcBef>
                        <a:spcAft>
                          <a:spcPts val="0"/>
                        </a:spcAft>
                        <a:buNone/>
                      </a:pPr>
                      <a:r>
                        <a:rPr lang="pt-BR" sz="900"/>
                        <a:t>01 - CAPS AD  III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3519414 </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Mossoró</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46525">
                <a:tc vMerge="1">
                  <a:txBody>
                    <a:bodyPr/>
                    <a:lstStyle/>
                    <a:p>
                      <a:endParaRPr lang="pt-BR"/>
                    </a:p>
                  </a:txBody>
                  <a:tcPr/>
                </a:tc>
                <a:tc>
                  <a:txBody>
                    <a:bodyPr/>
                    <a:lstStyle/>
                    <a:p>
                      <a:pPr marL="0" lvl="0" indent="0" algn="ctr" rtl="0">
                        <a:spcBef>
                          <a:spcPts val="0"/>
                        </a:spcBef>
                        <a:spcAft>
                          <a:spcPts val="0"/>
                        </a:spcAft>
                        <a:buNone/>
                      </a:pPr>
                      <a:r>
                        <a:rPr lang="pt-BR" sz="900"/>
                        <a:t>01 - CAPS 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3393089 </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Mossoró</a:t>
                      </a:r>
                      <a:endParaRPr sz="900"/>
                    </a:p>
                  </a:txBody>
                  <a:tcPr marL="0" marR="0" marT="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58450">
                <a:tc>
                  <a:txBody>
                    <a:bodyPr/>
                    <a:lstStyle/>
                    <a:p>
                      <a:pPr marL="0" lvl="0" indent="0" algn="ctr" rtl="0">
                        <a:spcBef>
                          <a:spcPts val="0"/>
                        </a:spcBef>
                        <a:spcAft>
                          <a:spcPts val="0"/>
                        </a:spcAft>
                        <a:buNone/>
                      </a:pPr>
                      <a:r>
                        <a:rPr lang="pt-BR" sz="900" b="1"/>
                        <a:t>Apodi</a:t>
                      </a:r>
                      <a:endParaRPr sz="900" b="1"/>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5091179 </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Apodi, Severiano Melo e Felipe Guerra</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43675">
                <a:tc>
                  <a:txBody>
                    <a:bodyPr/>
                    <a:lstStyle/>
                    <a:p>
                      <a:pPr marL="0" lvl="0" indent="0" algn="ctr" rtl="0">
                        <a:spcBef>
                          <a:spcPts val="0"/>
                        </a:spcBef>
                        <a:spcAft>
                          <a:spcPts val="0"/>
                        </a:spcAft>
                        <a:buNone/>
                      </a:pPr>
                      <a:r>
                        <a:rPr lang="pt-BR" sz="900" b="1"/>
                        <a:t>Baraúna</a:t>
                      </a:r>
                      <a:endParaRPr sz="900" b="1"/>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5397731 </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Baraúna</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80625">
                <a:tc>
                  <a:txBody>
                    <a:bodyPr/>
                    <a:lstStyle/>
                    <a:p>
                      <a:pPr marL="0" lvl="0" indent="0" algn="ctr" rtl="0">
                        <a:spcBef>
                          <a:spcPts val="0"/>
                        </a:spcBef>
                        <a:spcAft>
                          <a:spcPts val="0"/>
                        </a:spcAft>
                        <a:buNone/>
                      </a:pPr>
                      <a:r>
                        <a:rPr lang="pt-BR" sz="900" b="1"/>
                        <a:t>Areia Branca</a:t>
                      </a:r>
                      <a:endParaRPr sz="900" b="1"/>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5669065 </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Grossos, Tibau e Areia Branca</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28900">
                <a:tc>
                  <a:txBody>
                    <a:bodyPr/>
                    <a:lstStyle/>
                    <a:p>
                      <a:pPr marL="0" lvl="0" indent="0" algn="ctr" rtl="0">
                        <a:spcBef>
                          <a:spcPts val="0"/>
                        </a:spcBef>
                        <a:spcAft>
                          <a:spcPts val="0"/>
                        </a:spcAft>
                        <a:buNone/>
                      </a:pPr>
                      <a:r>
                        <a:rPr lang="pt-BR" sz="900" b="1"/>
                        <a:t>Caraúbas</a:t>
                      </a:r>
                      <a:endParaRPr sz="900" b="1"/>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 CAPS 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6833012 </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Caraúbas</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r h="374475">
                <a:tc>
                  <a:txBody>
                    <a:bodyPr/>
                    <a:lstStyle/>
                    <a:p>
                      <a:pPr marL="0" lvl="0" indent="0" algn="ctr" rtl="0">
                        <a:spcBef>
                          <a:spcPts val="0"/>
                        </a:spcBef>
                        <a:spcAft>
                          <a:spcPts val="0"/>
                        </a:spcAft>
                        <a:buNone/>
                      </a:pPr>
                      <a:r>
                        <a:rPr lang="pt-BR" sz="900" b="1"/>
                        <a:t>Upanema</a:t>
                      </a:r>
                      <a:endParaRPr sz="900" b="1"/>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01- CAPS I</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pt-BR" sz="900"/>
                        <a:t>Upanema</a:t>
                      </a:r>
                      <a:endParaRPr sz="900"/>
                    </a:p>
                  </a:txBody>
                  <a:tcPr marL="45075" marR="45075" marT="8250" marB="0" anchor="ctr">
                    <a:lnL w="6350" cap="flat" cmpd="sng">
                      <a:solidFill>
                        <a:srgbClr val="434343"/>
                      </a:solidFill>
                      <a:prstDash val="solid"/>
                      <a:round/>
                      <a:headEnd type="none" w="sm" len="sm"/>
                      <a:tailEnd type="none" w="sm" len="sm"/>
                    </a:lnL>
                    <a:lnR w="6350" cap="flat" cmpd="sng">
                      <a:solidFill>
                        <a:srgbClr val="434343"/>
                      </a:solidFill>
                      <a:prstDash val="solid"/>
                      <a:round/>
                      <a:headEnd type="none" w="sm" len="sm"/>
                      <a:tailEnd type="none" w="sm" len="sm"/>
                    </a:lnR>
                    <a:lnT w="6350" cap="flat" cmpd="sng">
                      <a:solidFill>
                        <a:srgbClr val="434343"/>
                      </a:solidFill>
                      <a:prstDash val="solid"/>
                      <a:round/>
                      <a:headEnd type="none" w="sm" len="sm"/>
                      <a:tailEnd type="none" w="sm" len="sm"/>
                    </a:lnT>
                    <a:lnB w="6350" cap="flat" cmpd="sng">
                      <a:solidFill>
                        <a:srgbClr val="434343"/>
                      </a:solidFill>
                      <a:prstDash val="solid"/>
                      <a:round/>
                      <a:headEnd type="none" w="sm" len="sm"/>
                      <a:tailEnd type="none" w="sm" len="sm"/>
                    </a:lnB>
                    <a:solidFill>
                      <a:srgbClr val="FFF2CC"/>
                    </a:solidFill>
                  </a:tcPr>
                </a:tc>
              </a:tr>
            </a:tbl>
          </a:graphicData>
        </a:graphic>
      </p:graphicFrame>
      <p:sp>
        <p:nvSpPr>
          <p:cNvPr id="290" name="Google Shape;290;p24"/>
          <p:cNvSpPr txBox="1"/>
          <p:nvPr/>
        </p:nvSpPr>
        <p:spPr>
          <a:xfrm>
            <a:off x="277875" y="98100"/>
            <a:ext cx="8199300" cy="307800"/>
          </a:xfrm>
          <a:prstGeom prst="rect">
            <a:avLst/>
          </a:prstGeom>
          <a:noFill/>
          <a:ln>
            <a:noFill/>
          </a:ln>
        </p:spPr>
        <p:txBody>
          <a:bodyPr spcFirstLastPara="1" wrap="square" lIns="0" tIns="0" rIns="0" bIns="0" anchor="ctr" anchorCtr="0">
            <a:noAutofit/>
          </a:bodyPr>
          <a:lstStyle/>
          <a:p>
            <a:pPr marL="0" marR="0" lvl="0" indent="0" algn="ctr" rtl="0">
              <a:lnSpc>
                <a:spcPct val="175000"/>
              </a:lnSpc>
              <a:spcBef>
                <a:spcPts val="0"/>
              </a:spcBef>
              <a:spcAft>
                <a:spcPts val="0"/>
              </a:spcAft>
              <a:buClr>
                <a:srgbClr val="000000"/>
              </a:buClr>
              <a:buSzPts val="2800"/>
              <a:buFont typeface="Arial"/>
              <a:buNone/>
            </a:pPr>
            <a:r>
              <a:rPr lang="pt-BR" sz="2000" b="1">
                <a:solidFill>
                  <a:srgbClr val="BF3B6D"/>
                </a:solidFill>
                <a:latin typeface="Montserrat"/>
                <a:ea typeface="Montserrat"/>
                <a:cs typeface="Montserrat"/>
                <a:sym typeface="Montserrat"/>
              </a:rPr>
              <a:t>CAPS IMPLANTADOS NA 2ª REGIÃO DE SAÚDE</a:t>
            </a:r>
            <a:endParaRPr sz="3700" b="1" i="0" u="none" strike="noStrike" cap="none">
              <a:solidFill>
                <a:srgbClr val="3E095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p:nvPr/>
        </p:nvSpPr>
        <p:spPr>
          <a:xfrm>
            <a:off x="-8275" y="4547400"/>
            <a:ext cx="9144000" cy="596100"/>
          </a:xfrm>
          <a:prstGeom prst="rect">
            <a:avLst/>
          </a:prstGeom>
          <a:gradFill>
            <a:gsLst>
              <a:gs pos="0">
                <a:srgbClr val="993D98"/>
              </a:gs>
              <a:gs pos="64000">
                <a:srgbClr val="B23776"/>
              </a:gs>
              <a:gs pos="100000">
                <a:srgbClr val="E83043"/>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5"/>
          <p:cNvPicPr preferRelativeResize="0"/>
          <p:nvPr/>
        </p:nvPicPr>
        <p:blipFill rotWithShape="1">
          <a:blip r:embed="rId3">
            <a:alphaModFix/>
          </a:blip>
          <a:srcRect/>
          <a:stretch/>
        </p:blipFill>
        <p:spPr>
          <a:xfrm>
            <a:off x="229725" y="4648700"/>
            <a:ext cx="761672" cy="393499"/>
          </a:xfrm>
          <a:prstGeom prst="rect">
            <a:avLst/>
          </a:prstGeom>
          <a:noFill/>
          <a:ln>
            <a:noFill/>
          </a:ln>
        </p:spPr>
      </p:pic>
      <p:pic>
        <p:nvPicPr>
          <p:cNvPr id="297" name="Google Shape;297;p25"/>
          <p:cNvPicPr preferRelativeResize="0"/>
          <p:nvPr/>
        </p:nvPicPr>
        <p:blipFill rotWithShape="1">
          <a:blip r:embed="rId4">
            <a:alphaModFix/>
          </a:blip>
          <a:srcRect/>
          <a:stretch/>
        </p:blipFill>
        <p:spPr>
          <a:xfrm>
            <a:off x="1328168" y="4648701"/>
            <a:ext cx="1043855" cy="393498"/>
          </a:xfrm>
          <a:prstGeom prst="rect">
            <a:avLst/>
          </a:prstGeom>
          <a:noFill/>
          <a:ln>
            <a:noFill/>
          </a:ln>
        </p:spPr>
      </p:pic>
      <p:sp>
        <p:nvSpPr>
          <p:cNvPr id="298" name="Google Shape;298;p25"/>
          <p:cNvSpPr txBox="1"/>
          <p:nvPr/>
        </p:nvSpPr>
        <p:spPr>
          <a:xfrm>
            <a:off x="233525" y="231750"/>
            <a:ext cx="8660400" cy="231000"/>
          </a:xfrm>
          <a:prstGeom prst="rect">
            <a:avLst/>
          </a:prstGeom>
          <a:noFill/>
          <a:ln>
            <a:noFill/>
          </a:ln>
        </p:spPr>
        <p:txBody>
          <a:bodyPr spcFirstLastPara="1" wrap="square" lIns="0" tIns="0" rIns="0" bIns="0" anchor="t" anchorCtr="0">
            <a:spAutoFit/>
          </a:bodyPr>
          <a:lstStyle/>
          <a:p>
            <a:pPr marL="0" marR="0" lvl="0" indent="0" algn="l" rtl="0">
              <a:lnSpc>
                <a:spcPct val="175000"/>
              </a:lnSpc>
              <a:spcBef>
                <a:spcPts val="0"/>
              </a:spcBef>
              <a:spcAft>
                <a:spcPts val="0"/>
              </a:spcAft>
              <a:buClr>
                <a:srgbClr val="000000"/>
              </a:buClr>
              <a:buSzPts val="2800"/>
              <a:buFont typeface="Arial"/>
              <a:buNone/>
            </a:pPr>
            <a:r>
              <a:rPr lang="pt-BR" sz="1500" b="1">
                <a:solidFill>
                  <a:srgbClr val="BF3B6D"/>
                </a:solidFill>
                <a:latin typeface="Montserrat"/>
                <a:ea typeface="Montserrat"/>
                <a:cs typeface="Montserrat"/>
                <a:sym typeface="Montserrat"/>
              </a:rPr>
              <a:t>PLANO DE REGIONALIZAÇÃO DA RAPS DA 2ª REGIÃO DE SAÚDE CIR 104/2024</a:t>
            </a:r>
            <a:endParaRPr sz="3200" b="1" i="0" u="none" strike="noStrike" cap="none">
              <a:solidFill>
                <a:srgbClr val="3E0952"/>
              </a:solidFill>
              <a:latin typeface="Montserrat"/>
              <a:ea typeface="Montserrat"/>
              <a:cs typeface="Montserrat"/>
              <a:sym typeface="Montserrat"/>
            </a:endParaRPr>
          </a:p>
        </p:txBody>
      </p:sp>
      <p:sp>
        <p:nvSpPr>
          <p:cNvPr id="299" name="Google Shape;299;p25"/>
          <p:cNvSpPr txBox="1"/>
          <p:nvPr/>
        </p:nvSpPr>
        <p:spPr>
          <a:xfrm>
            <a:off x="174600" y="617925"/>
            <a:ext cx="8660400" cy="3786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endParaRPr/>
          </a:p>
        </p:txBody>
      </p:sp>
      <p:graphicFrame>
        <p:nvGraphicFramePr>
          <p:cNvPr id="300" name="Google Shape;300;p25"/>
          <p:cNvGraphicFramePr/>
          <p:nvPr/>
        </p:nvGraphicFramePr>
        <p:xfrm>
          <a:off x="581275" y="998300"/>
          <a:ext cx="6511225" cy="2703725"/>
        </p:xfrm>
        <a:graphic>
          <a:graphicData uri="http://schemas.openxmlformats.org/drawingml/2006/table">
            <a:tbl>
              <a:tblPr>
                <a:noFill/>
                <a:tableStyleId>{9625997A-2233-4DBB-B0FB-0D81867FBE20}</a:tableStyleId>
              </a:tblPr>
              <a:tblGrid>
                <a:gridCol w="1336625"/>
                <a:gridCol w="2206750"/>
                <a:gridCol w="875300"/>
                <a:gridCol w="2092550"/>
              </a:tblGrid>
              <a:tr h="328250">
                <a:tc>
                  <a:txBody>
                    <a:bodyPr/>
                    <a:lstStyle/>
                    <a:p>
                      <a:pPr marL="0" lvl="0" indent="0" algn="ctr" rtl="0">
                        <a:lnSpc>
                          <a:spcPct val="115000"/>
                        </a:lnSpc>
                        <a:spcBef>
                          <a:spcPts val="0"/>
                        </a:spcBef>
                        <a:spcAft>
                          <a:spcPts val="0"/>
                        </a:spcAft>
                        <a:buNone/>
                      </a:pPr>
                      <a:r>
                        <a:rPr lang="pt-BR" sz="1150" b="1" dirty="0">
                          <a:latin typeface="Calibri"/>
                          <a:ea typeface="Calibri"/>
                          <a:cs typeface="Calibri"/>
                          <a:sym typeface="Calibri"/>
                        </a:rPr>
                        <a:t>MUNICÍPIO</a:t>
                      </a:r>
                      <a:endParaRPr sz="1150" b="1" dirty="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SERVIÇOS</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QUANTIDADE</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pt-BR" sz="1150" b="1">
                          <a:latin typeface="Calibri"/>
                          <a:ea typeface="Calibri"/>
                          <a:cs typeface="Calibri"/>
                          <a:sym typeface="Calibri"/>
                        </a:rPr>
                        <a:t>ABRANGÊNCIA</a:t>
                      </a:r>
                      <a:endParaRPr sz="1150" b="1">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r>
              <a:tr h="255025">
                <a:tc>
                  <a:txBody>
                    <a:bodyPr/>
                    <a:lstStyle/>
                    <a:p>
                      <a:pPr marL="0" lvl="0" indent="0" algn="ctr" rtl="0">
                        <a:lnSpc>
                          <a:spcPct val="115000"/>
                        </a:lnSpc>
                        <a:spcBef>
                          <a:spcPts val="0"/>
                        </a:spcBef>
                        <a:spcAft>
                          <a:spcPts val="0"/>
                        </a:spcAft>
                        <a:buNone/>
                      </a:pPr>
                      <a:r>
                        <a:rPr lang="pt-BR" sz="1350" dirty="0">
                          <a:latin typeface="Calibri"/>
                          <a:ea typeface="Calibri"/>
                          <a:cs typeface="Calibri"/>
                          <a:sym typeface="Calibri"/>
                        </a:rPr>
                        <a:t>Mossoró</a:t>
                      </a:r>
                      <a:endParaRPr sz="1350" dirty="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SRT</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Municipal</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ctr" rtl="0">
                        <a:lnSpc>
                          <a:spcPct val="115000"/>
                        </a:lnSpc>
                        <a:spcBef>
                          <a:spcPts val="0"/>
                        </a:spcBef>
                        <a:spcAft>
                          <a:spcPts val="0"/>
                        </a:spcAft>
                        <a:buNone/>
                      </a:pPr>
                      <a:r>
                        <a:rPr lang="pt-BR" sz="1350">
                          <a:latin typeface="Calibri"/>
                          <a:ea typeface="Calibri"/>
                          <a:cs typeface="Calibri"/>
                          <a:sym typeface="Calibri"/>
                        </a:rPr>
                        <a:t>Mossoró</a:t>
                      </a:r>
                      <a:endParaRPr sz="1350">
                        <a:latin typeface="Calibri"/>
                        <a:ea typeface="Calibri"/>
                        <a:cs typeface="Calibri"/>
                        <a:sym typeface="Calibri"/>
                      </a:endParaRPr>
                    </a:p>
                  </a:txBody>
                  <a:tcPr marL="19050" marR="19050" marT="91425"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Qualificação de CAPS II para CAPS III</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solidFill>
                            <a:schemeClr val="dk1"/>
                          </a:solidFill>
                          <a:latin typeface="Calibri"/>
                          <a:ea typeface="Calibri"/>
                          <a:cs typeface="Calibri"/>
                          <a:sym typeface="Calibri"/>
                        </a:rPr>
                        <a:t>Municipal</a:t>
                      </a:r>
                      <a:endParaRPr sz="12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ctr" rtl="0">
                        <a:lnSpc>
                          <a:spcPct val="115000"/>
                        </a:lnSpc>
                        <a:spcBef>
                          <a:spcPts val="0"/>
                        </a:spcBef>
                        <a:spcAft>
                          <a:spcPts val="0"/>
                        </a:spcAft>
                        <a:buClr>
                          <a:schemeClr val="dk1"/>
                        </a:buClr>
                        <a:buSzPts val="1100"/>
                        <a:buFont typeface="Arial"/>
                        <a:buNone/>
                      </a:pPr>
                      <a:r>
                        <a:rPr lang="pt-BR" sz="1350">
                          <a:latin typeface="Calibri"/>
                          <a:ea typeface="Calibri"/>
                          <a:cs typeface="Calibri"/>
                          <a:sym typeface="Calibri"/>
                        </a:rPr>
                        <a:t>Mossoró</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Clr>
                          <a:schemeClr val="dk1"/>
                        </a:buClr>
                        <a:buSzPts val="1100"/>
                        <a:buFont typeface="Arial"/>
                        <a:buNone/>
                      </a:pPr>
                      <a:r>
                        <a:rPr lang="pt-BR" sz="1250">
                          <a:latin typeface="Calibri"/>
                          <a:ea typeface="Calibri"/>
                          <a:cs typeface="Calibri"/>
                          <a:sym typeface="Calibri"/>
                        </a:rPr>
                        <a:t>UA</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solidFill>
                            <a:schemeClr val="dk1"/>
                          </a:solidFill>
                          <a:latin typeface="Calibri"/>
                          <a:ea typeface="Calibri"/>
                          <a:cs typeface="Calibri"/>
                          <a:sym typeface="Calibri"/>
                        </a:rPr>
                        <a:t>Municipal</a:t>
                      </a:r>
                      <a:endParaRPr sz="12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ctr" rtl="0">
                        <a:lnSpc>
                          <a:spcPct val="115000"/>
                        </a:lnSpc>
                        <a:spcBef>
                          <a:spcPts val="0"/>
                        </a:spcBef>
                        <a:spcAft>
                          <a:spcPts val="0"/>
                        </a:spcAft>
                        <a:buNone/>
                      </a:pPr>
                      <a:r>
                        <a:rPr lang="pt-BR" sz="1350">
                          <a:latin typeface="Calibri"/>
                          <a:ea typeface="Calibri"/>
                          <a:cs typeface="Calibri"/>
                          <a:sym typeface="Calibri"/>
                        </a:rPr>
                        <a:t>Mossoró</a:t>
                      </a:r>
                      <a:endParaRPr sz="13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Habilitação UAI</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solidFill>
                            <a:schemeClr val="dk1"/>
                          </a:solidFill>
                          <a:latin typeface="Calibri"/>
                          <a:ea typeface="Calibri"/>
                          <a:cs typeface="Calibri"/>
                          <a:sym typeface="Calibri"/>
                        </a:rPr>
                        <a:t>Municipal</a:t>
                      </a:r>
                      <a:endParaRPr sz="12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ctr" rtl="0">
                        <a:lnSpc>
                          <a:spcPct val="115000"/>
                        </a:lnSpc>
                        <a:spcBef>
                          <a:spcPts val="0"/>
                        </a:spcBef>
                        <a:spcAft>
                          <a:spcPts val="0"/>
                        </a:spcAft>
                        <a:buNone/>
                      </a:pPr>
                      <a:r>
                        <a:rPr lang="pt-BR" sz="1350">
                          <a:solidFill>
                            <a:schemeClr val="dk1"/>
                          </a:solidFill>
                          <a:latin typeface="Calibri"/>
                          <a:ea typeface="Calibri"/>
                          <a:cs typeface="Calibri"/>
                          <a:sym typeface="Calibri"/>
                        </a:rPr>
                        <a:t>Mossoró</a:t>
                      </a:r>
                      <a:endParaRPr sz="13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CAPS AD</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solidFill>
                            <a:schemeClr val="dk1"/>
                          </a:solidFill>
                          <a:latin typeface="Calibri"/>
                          <a:ea typeface="Calibri"/>
                          <a:cs typeface="Calibri"/>
                          <a:sym typeface="Calibri"/>
                        </a:rPr>
                        <a:t>Municipal</a:t>
                      </a:r>
                      <a:endParaRPr sz="12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r h="328250">
                <a:tc>
                  <a:txBody>
                    <a:bodyPr/>
                    <a:lstStyle/>
                    <a:p>
                      <a:pPr marL="0" lvl="0" indent="0" algn="ctr" rtl="0">
                        <a:lnSpc>
                          <a:spcPct val="115000"/>
                        </a:lnSpc>
                        <a:spcBef>
                          <a:spcPts val="0"/>
                        </a:spcBef>
                        <a:spcAft>
                          <a:spcPts val="0"/>
                        </a:spcAft>
                        <a:buNone/>
                      </a:pPr>
                      <a:r>
                        <a:rPr lang="pt-BR" sz="1350">
                          <a:solidFill>
                            <a:schemeClr val="dk1"/>
                          </a:solidFill>
                          <a:latin typeface="Calibri"/>
                          <a:ea typeface="Calibri"/>
                          <a:cs typeface="Calibri"/>
                          <a:sym typeface="Calibri"/>
                        </a:rPr>
                        <a:t>Apodi</a:t>
                      </a:r>
                      <a:endParaRPr sz="13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pt-BR" sz="1250">
                          <a:latin typeface="Calibri"/>
                          <a:ea typeface="Calibri"/>
                          <a:cs typeface="Calibri"/>
                          <a:sym typeface="Calibri"/>
                        </a:rPr>
                        <a:t>CAPS AD</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latin typeface="Calibri"/>
                          <a:ea typeface="Calibri"/>
                          <a:cs typeface="Calibri"/>
                          <a:sym typeface="Calibri"/>
                        </a:rPr>
                        <a:t>01</a:t>
                      </a:r>
                      <a:endParaRPr sz="1250">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pt-BR" sz="1250">
                          <a:solidFill>
                            <a:schemeClr val="dk1"/>
                          </a:solidFill>
                          <a:latin typeface="Calibri"/>
                          <a:ea typeface="Calibri"/>
                          <a:cs typeface="Calibri"/>
                          <a:sym typeface="Calibri"/>
                        </a:rPr>
                        <a:t>Municipal</a:t>
                      </a:r>
                      <a:endParaRPr sz="1250">
                        <a:solidFill>
                          <a:schemeClr val="dk1"/>
                        </a:solidFill>
                        <a:latin typeface="Calibri"/>
                        <a:ea typeface="Calibri"/>
                        <a:cs typeface="Calibri"/>
                        <a:sym typeface="Calibri"/>
                      </a:endParaRPr>
                    </a:p>
                  </a:txBody>
                  <a:tcPr marL="19050" marR="19050" marT="91425"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3882</Words>
  <Application>Microsoft Office PowerPoint</Application>
  <PresentationFormat>Apresentação na tela (16:9)</PresentationFormat>
  <Paragraphs>1104</Paragraphs>
  <Slides>40</Slides>
  <Notes>40</Notes>
  <HiddenSlides>4</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40</vt:i4>
      </vt:variant>
    </vt:vector>
  </HeadingPairs>
  <TitlesOfParts>
    <vt:vector size="54" baseType="lpstr">
      <vt:lpstr>Overlock</vt:lpstr>
      <vt:lpstr>Times New Roman</vt:lpstr>
      <vt:lpstr>Arial</vt:lpstr>
      <vt:lpstr>Tahoma</vt:lpstr>
      <vt:lpstr>Balthazar</vt:lpstr>
      <vt:lpstr>Montserrat SemiBold</vt:lpstr>
      <vt:lpstr>Poppins</vt:lpstr>
      <vt:lpstr>Roboto</vt:lpstr>
      <vt:lpstr>Montserrat</vt:lpstr>
      <vt:lpstr>Montserrat ExtraBold</vt:lpstr>
      <vt:lpstr>Candara</vt:lpstr>
      <vt:lpstr>Poppins Medium</vt:lpstr>
      <vt:lpstr>Calibri</vt:lpstr>
      <vt:lpstr>Simple Light</vt:lpstr>
      <vt:lpstr>  Secretaria de Estado de Saúde Pública (SESAP)  Rede de Atenção Psicossocial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Secretaria de Estado de Saúde Pública (SESAP)  Rede de Atenção Psicossocial</dc:title>
  <dc:creator>Franklin</dc:creator>
  <cp:lastModifiedBy>Franklin</cp:lastModifiedBy>
  <cp:revision>6</cp:revision>
  <dcterms:modified xsi:type="dcterms:W3CDTF">2026-03-18T11:28:56Z</dcterms:modified>
</cp:coreProperties>
</file>