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435" r:id="rId4"/>
    <p:sldId id="433" r:id="rId5"/>
    <p:sldId id="434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DC3F-1C61-4691-B651-9BD965888C1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4AE26-4B7F-4962-817F-161547A5E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76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83446-FC53-46C9-8304-78DB51DA5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D5369-B1CA-4D0A-856A-89741EF30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E9F8F3-D0B6-4E9F-AA88-7BB5C572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D2D1A1-6253-424E-8FF0-9D7D3AFE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03C08-DCC6-462D-8485-2C5883A6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50A95-9A66-41C9-909B-E4354D86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B3E609-927E-4556-97F3-7B08F6099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F40EBC-1C0A-4C33-8F07-D0FB0C0F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FAE49C-B374-4277-A44B-1AF37770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F96DC-B3C1-48FF-A113-77E563D1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3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EBEAB2-CAEA-4FD9-8866-F43930891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5C49AC-C6EE-4AE6-9EB5-B3FDB0EB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522CEF-B796-4A86-9F1C-1AA11A8E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772D3-9554-4D04-90A4-8B5A3A0A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429C8C-1994-49BD-92E4-C80F912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82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B7DB5-8663-4A23-85E3-82BA07D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8C9B17-30AF-4325-A66C-1AF7FAAB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2D30E2-E274-4693-983B-DBF6ED31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EF5FD7-4E06-463B-BB5E-A46C7D5E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CECD3-28E3-412A-92E9-581C9F00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1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1D92F-7C3C-4925-AD54-1940C7C9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EAC93A-EB90-4010-A777-89B132D31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2E11A6-31A8-456D-9849-FF4C306C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2D36A1-E213-42CF-82EF-8BA38427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AB135F-1A27-4981-80DA-E3D4A72C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90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6F391-10E0-4A93-AD45-DAF0A3C0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0D59CE-580D-4754-987C-D544822D4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29F765-9222-4353-846F-8285BC54B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6117F-886F-4B6C-B9AA-24EF415A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B70BE7-FC1D-4C2C-A20C-40B3AAC1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71D114-E855-405D-A725-4B10A4EA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42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9CBE2-67EA-4036-911C-284D79A6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9A7C66-FD3C-4C86-9935-FB1FF94A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170FF7-21C1-435B-B183-D415BBF16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E9D6E7-6460-489E-90CC-8B1EAFB88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C3730F-3D5C-41C5-9214-181F201C7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D3BA50-8493-43C0-AEFC-191526DA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D898F1-CC19-4560-913E-F5544418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8BB51C-D653-4F44-9D09-2C6390B1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0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FEC97-91BB-4F9C-A723-77B5FA1D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710DE8-7E0E-40D1-959F-E26E04D2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74721D-5469-475A-8E31-97534A80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2BF53D-88AB-490B-BFFE-160263AC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6481F1-9B3E-4F94-994B-8373D6F6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A3B972-EC89-4DE8-B809-17915B08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03CDA5-7AAF-42EA-9F72-D8E4E166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2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CA2D1-6EF1-4645-A14E-757A0F6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B8FEF-6F2C-439E-9F4C-F8466F6F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6A7573-F60E-4489-95DD-25011B310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1BFD70-F606-4F2D-AB3B-C9E21851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CE1EED-962F-4C83-BCD8-04B91CEA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2B1B73-48FB-421E-BF52-64AD74E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83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F3661-B79F-4ADF-9150-2A85548F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24ECB7-C05E-47A1-888F-E868F0885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15EC27-FA9B-41C5-AFFA-7A456D598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7168A3-6127-4012-B6EE-8C8000BC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20B9F8-6E37-40D8-AF74-187DEF91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93A2B5-9E2F-47CA-8984-0BC2D74E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1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D482D1-B9F3-42E5-B49A-37271C3D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0C9DBB-EB2B-49AF-B721-113D7C90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14ABEF-9AD8-4623-B030-D9DE8281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A5AD-9B33-4C7B-9FA6-8F92DD73C9E3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3B0A4B-22E2-474D-8126-E796F75BF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13468-7446-475E-A828-24F9860B8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8355-783F-4914-8DD8-1E2E5ACF2C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97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1096335-28A4-4ED9-A7B4-8FAC8D94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747" y="2521526"/>
            <a:ext cx="9650506" cy="1468583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400" b="1" i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Refletindo sobre a qualificação municipal da APS no território potiguar</a:t>
            </a:r>
            <a:endParaRPr lang="pt-BR" sz="4400" b="1" dirty="0">
              <a:latin typeface="Amasis MT Pro Medium" panose="020406040500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7171B1-B978-413D-AB90-65976370B606}"/>
              </a:ext>
            </a:extLst>
          </p:cNvPr>
          <p:cNvSpPr txBox="1"/>
          <p:nvPr/>
        </p:nvSpPr>
        <p:spPr>
          <a:xfrm>
            <a:off x="4156364" y="5237018"/>
            <a:ext cx="42749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COSEMS/RN</a:t>
            </a: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812090-3F96-4D6C-AD77-579EF9229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5" y="364183"/>
            <a:ext cx="1954372" cy="11957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90542CD-5C03-4C73-8A1D-544362486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714" y="138315"/>
            <a:ext cx="162167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1902F8-C8AE-42D4-A3D0-AEC404B8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1491928"/>
            <a:ext cx="6414655" cy="49320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1522092-0E4D-4136-9422-9361ED28D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49" y="433981"/>
            <a:ext cx="5611560" cy="8657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7C96FC3-BD53-47D9-A77C-ABCF31513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36" y="1676117"/>
            <a:ext cx="5846618" cy="41696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7D28AAB-79EA-499F-9736-80F5283DE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01" y="221207"/>
            <a:ext cx="152413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908FC4-3ABE-4152-842D-5DCE3130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079" y="384848"/>
            <a:ext cx="5377138" cy="9571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6DC00C-9AB2-49B5-A6ED-5F649DF7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323" y="5506851"/>
            <a:ext cx="1524132" cy="9754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9082EE0-979A-4D95-A6D3-F570E1025049}"/>
              </a:ext>
            </a:extLst>
          </p:cNvPr>
          <p:cNvSpPr/>
          <p:nvPr/>
        </p:nvSpPr>
        <p:spPr>
          <a:xfrm>
            <a:off x="368709" y="1913399"/>
            <a:ext cx="10418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800" b="1" dirty="0"/>
              <a:t>Atos normativos apontam que APS deve: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 Garantir o acesso universal e em tempo oportuno ao usuário;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 Ofertar o mais amplo possível escopo de ações visando a atenção integral e;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 Ser responsável por coordenar o cuidado dos usuários pelos diversos serviços da rede.	</a:t>
            </a:r>
          </a:p>
        </p:txBody>
      </p:sp>
    </p:spTree>
    <p:extLst>
      <p:ext uri="{BB962C8B-B14F-4D97-AF65-F5344CB8AC3E}">
        <p14:creationId xmlns:p14="http://schemas.microsoft.com/office/powerpoint/2010/main" val="14835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89E72F5-0380-42E4-BFA9-BA7D28442C47}"/>
              </a:ext>
            </a:extLst>
          </p:cNvPr>
          <p:cNvSpPr/>
          <p:nvPr/>
        </p:nvSpPr>
        <p:spPr>
          <a:xfrm>
            <a:off x="554183" y="1177636"/>
            <a:ext cx="10889672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...A APS - ALTA COMPLEXIDADE? Que capacitações profissionais recebem para sua inserção na APS?;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ATITUDE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dos que fazem os SUS 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IKIGAI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CULTURA POLÍTICA (eleitoral); 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alta rotatividade dos profissionais;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Precarização dos vínculos trabalhistas (responsabilidade somente do ente Municipal?);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saúde, porém... (facilidade na inserção de dados, avaliação de processo, resultado..);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A9031A-23DD-4A00-B59E-C0F0B7F9C947}"/>
              </a:ext>
            </a:extLst>
          </p:cNvPr>
          <p:cNvSpPr/>
          <p:nvPr/>
        </p:nvSpPr>
        <p:spPr>
          <a:xfrm>
            <a:off x="3415145" y="235527"/>
            <a:ext cx="5361709" cy="9421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Premissa básica...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17B7E3-CDBB-4693-88E6-67BDC064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723" y="5334853"/>
            <a:ext cx="152413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3018FF3-B166-43A5-A0D0-E6C736C934A1}"/>
              </a:ext>
            </a:extLst>
          </p:cNvPr>
          <p:cNvSpPr/>
          <p:nvPr/>
        </p:nvSpPr>
        <p:spPr>
          <a:xfrm>
            <a:off x="720437" y="1538739"/>
            <a:ext cx="10487890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Fortalecer Política Estadual de Atenção Primária à Saúde ( acompanhamento, apoio financeiro, apoio técnico, Educação Permanente);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 o Financiamento Federal da  APS que é ainda em média </a:t>
            </a:r>
            <a:r>
              <a:rPr lang="pt-BR" sz="2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dos gastos</a:t>
            </a:r>
            <a:r>
              <a:rPr lang="pt-BR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municipais ; 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pt-B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Implicabilidade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do quadrilátero no “gasto de energias” com identificação de limites, fragilidades e potências... Dentre outros (</a:t>
            </a:r>
            <a:r>
              <a:rPr lang="pt-BR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UBUNTU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908FC4-3ABE-4152-842D-5DCE3130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079" y="343284"/>
            <a:ext cx="5377138" cy="9571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6DC00C-9AB2-49B5-A6ED-5F649DF7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323" y="5506851"/>
            <a:ext cx="152413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81445F4E-EE88-45A0-994F-78A23C39E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755" y="1846385"/>
            <a:ext cx="9284676" cy="3657600"/>
          </a:xfr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APS de qualidade depende de:</a:t>
            </a:r>
            <a:endParaRPr lang="pt-BR" sz="2800" b="1" dirty="0">
              <a:solidFill>
                <a:schemeClr val="tx1"/>
              </a:solidFill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kern="1800" dirty="0"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Segoe UI Emoji" panose="020B0502040204020203" pitchFamily="34" charset="0"/>
              </a:rPr>
              <a:t>*Acesso, cobertura e vínculo;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kern="1800" dirty="0"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Segoe UI Emoji" panose="020B0502040204020203" pitchFamily="34" charset="0"/>
              </a:rPr>
              <a:t>*Qualidade do cuidado/força de trabalho qualificada;</a:t>
            </a:r>
            <a:endParaRPr lang="pt-BR" sz="28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kern="1800" dirty="0"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Segoe UI Emoji" panose="020B0502040204020203" pitchFamily="34" charset="0"/>
              </a:rPr>
              <a:t>*Cuidados progressivos ininterruptos</a:t>
            </a:r>
            <a:r>
              <a:rPr lang="pt-BR" sz="2800" dirty="0"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8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t-BR" sz="2800" kern="1800" dirty="0">
                <a:latin typeface="Amasis MT Pro Medium" panose="02040604050005020304" pitchFamily="18" charset="0"/>
                <a:ea typeface="Times New Roman" panose="02020603050405020304" pitchFamily="18" charset="0"/>
                <a:cs typeface="Segoe UI Emoji" panose="020B0502040204020203" pitchFamily="34" charset="0"/>
              </a:rPr>
              <a:t>*</a:t>
            </a:r>
            <a:r>
              <a:rPr lang="pt-BR" sz="2800" kern="1800" dirty="0" err="1"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Segoe UI Emoji" panose="020B0502040204020203" pitchFamily="34" charset="0"/>
              </a:rPr>
              <a:t>C</a:t>
            </a:r>
            <a:r>
              <a:rPr lang="pt-BR" sz="2800" dirty="0" err="1"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orresponsabilização</a:t>
            </a:r>
            <a:r>
              <a:rPr lang="pt-BR" sz="2800" dirty="0"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entre entes federativos (apoio técnico e financeiro).</a:t>
            </a:r>
            <a:endParaRPr lang="pt-BR" sz="28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pt-BR" sz="18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pt-BR" sz="20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176BE4-9606-47BE-91C8-E67DF1070E47}"/>
              </a:ext>
            </a:extLst>
          </p:cNvPr>
          <p:cNvSpPr txBox="1"/>
          <p:nvPr/>
        </p:nvSpPr>
        <p:spPr>
          <a:xfrm>
            <a:off x="1828519" y="664269"/>
            <a:ext cx="705196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Articulação </a:t>
            </a:r>
            <a:r>
              <a:rPr lang="pt-BR" sz="2800" b="1" dirty="0" err="1">
                <a:solidFill>
                  <a:schemeClr val="tx1"/>
                </a:solidFill>
                <a:latin typeface="Amasis MT Pro Medium" panose="02040604050005020304" pitchFamily="18" charset="0"/>
                <a:ea typeface="Times New Roman" panose="02020603050405020304" pitchFamily="18" charset="0"/>
              </a:rPr>
              <a:t>I</a:t>
            </a:r>
            <a:r>
              <a:rPr lang="pt-BR" sz="2800" b="1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nterfederativa</a:t>
            </a:r>
            <a:r>
              <a:rPr lang="pt-BR" sz="2800" b="1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e Regionalização</a:t>
            </a:r>
            <a:endParaRPr lang="pt-BR" sz="2800" dirty="0">
              <a:solidFill>
                <a:schemeClr val="tx1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61BFF2-AC73-49D0-953B-2AC3CA9E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216" y="5200382"/>
            <a:ext cx="152413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F6D541-30A8-44D8-93D3-A320B426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2" y="887506"/>
            <a:ext cx="8932984" cy="50695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1C5D5E-F92D-4DD9-A388-4AB95D6F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46" y="5576901"/>
            <a:ext cx="152413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433338-E799-4AEC-A45D-FF4472219855}"/>
              </a:ext>
            </a:extLst>
          </p:cNvPr>
          <p:cNvSpPr/>
          <p:nvPr/>
        </p:nvSpPr>
        <p:spPr>
          <a:xfrm>
            <a:off x="830050" y="6474452"/>
            <a:ext cx="2272146" cy="268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Fonte: Google Imagens.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638681-4C4B-435A-980D-F0FAC83A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2" y="1062319"/>
            <a:ext cx="11505475" cy="52981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2AB593-3E91-4AE5-ABDE-64482AD4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85" y="5464270"/>
            <a:ext cx="3017782" cy="8961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896AF0C-30ED-46CF-8DD5-FA4A8AEEC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96" y="1198504"/>
            <a:ext cx="4804728" cy="20556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E66ADF-00F7-4F38-828C-EE6CA3775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717" y="9929"/>
            <a:ext cx="1524099" cy="9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243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Amasis MT Pro Medium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CONSELHO DE SECRETARIOS SAUDE</dc:creator>
  <cp:lastModifiedBy>CONSELHO DE SECRETARIOS SAUDE</cp:lastModifiedBy>
  <cp:revision>60</cp:revision>
  <dcterms:created xsi:type="dcterms:W3CDTF">2026-03-02T13:53:46Z</dcterms:created>
  <dcterms:modified xsi:type="dcterms:W3CDTF">2026-04-14T19:18:17Z</dcterms:modified>
</cp:coreProperties>
</file>