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0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3" r:id="rId47"/>
    <p:sldId id="304" r:id="rId48"/>
    <p:sldId id="305" r:id="rId49"/>
  </p:sldIdLst>
  <p:sldSz cx="12192000" cy="6858000"/>
  <p:notesSz cx="6858000" cy="9144000"/>
  <p:embeddedFontLst>
    <p:embeddedFont>
      <p:font typeface="Play" panose="020B0604020202020204" charset="0"/>
      <p:regular r:id="rId51"/>
      <p:bold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7" roundtripDataSignature="AMtx7mgNo3ycrvQCyHTDYRgu52AKVFlSq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customschemas.google.com/relationships/presentationmetadata" Target="metadata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4" name="Google Shape;18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5" name="Google Shape;19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7" name="Google Shape;20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7" name="Google Shape;21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8" name="Google Shape;228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8" name="Google Shape;23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8" name="Google Shape;248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8" name="Google Shape;258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9" name="Google Shape;269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9" name="Google Shape;279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1" name="Google Shape;10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9" name="Google Shape;289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0" name="Google Shape;300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1" name="Google Shape;311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2" name="Google Shape;322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4" name="Google Shape;334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5" name="Google Shape;345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6" name="Google Shape;356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6" name="Google Shape;366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77" name="Google Shape;377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7" name="Google Shape;387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0" name="Google Shape;11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98" name="Google Shape;398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09" name="Google Shape;409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20" name="Google Shape;420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30" name="Google Shape;430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41" name="Google Shape;441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53" name="Google Shape;453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64" name="Google Shape;464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75" name="Google Shape;475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5" name="Google Shape;485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96" name="Google Shape;496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0" name="Google Shape;1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07" name="Google Shape;507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18" name="Google Shape;518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29" name="Google Shape;529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40" name="Google Shape;540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51" name="Google Shape;55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66" name="Google Shape;56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04" name="Google Shape;60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16" name="Google Shape;616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29" name="Google Shape;62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0" name="Google Shape;13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2" name="Google Shape;14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2" name="Google Shape;15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d3ef6ea24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2" name="Google Shape;162;g3d3ef6ea24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2" name="Google Shape;17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37.png"/><Relationship Id="rId4" Type="http://schemas.openxmlformats.org/officeDocument/2006/relationships/image" Target="../media/image6.png"/><Relationship Id="rId9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66.png"/><Relationship Id="rId5" Type="http://schemas.openxmlformats.org/officeDocument/2006/relationships/image" Target="../media/image3.png"/><Relationship Id="rId10" Type="http://schemas.openxmlformats.org/officeDocument/2006/relationships/image" Target="../media/image65.png"/><Relationship Id="rId4" Type="http://schemas.openxmlformats.org/officeDocument/2006/relationships/image" Target="../media/image6.png"/><Relationship Id="rId9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3.png"/><Relationship Id="rId5" Type="http://schemas.openxmlformats.org/officeDocument/2006/relationships/image" Target="../media/image68.png"/><Relationship Id="rId10" Type="http://schemas.openxmlformats.org/officeDocument/2006/relationships/image" Target="../media/image72.png"/><Relationship Id="rId4" Type="http://schemas.openxmlformats.org/officeDocument/2006/relationships/image" Target="../media/image67.png"/><Relationship Id="rId9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5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.png"/><Relationship Id="rId4" Type="http://schemas.openxmlformats.org/officeDocument/2006/relationships/image" Target="../media/image67.png"/><Relationship Id="rId9" Type="http://schemas.openxmlformats.org/officeDocument/2006/relationships/image" Target="../media/image7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.png"/><Relationship Id="rId4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mailto:Marcela@conasems.org.br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2C7C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l="14501" t="26432" b="27565"/>
          <a:stretch/>
        </p:blipFill>
        <p:spPr>
          <a:xfrm rot="10800000">
            <a:off x="4500087" y="0"/>
            <a:ext cx="769191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>
            <a:spLocks noGrp="1"/>
          </p:cNvSpPr>
          <p:nvPr>
            <p:ph type="ctrTitle"/>
          </p:nvPr>
        </p:nvSpPr>
        <p:spPr>
          <a:xfrm>
            <a:off x="976634" y="2235201"/>
            <a:ext cx="10736139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pt-BR" sz="4700" dirty="0">
                <a:solidFill>
                  <a:schemeClr val="lt1"/>
                </a:solidFill>
              </a:rPr>
              <a:t>Componente de qualidade – Indicadores de Saúde da APS</a:t>
            </a:r>
            <a:br>
              <a:rPr lang="pt-BR" sz="4200" dirty="0">
                <a:solidFill>
                  <a:schemeClr val="lt1"/>
                </a:solidFill>
              </a:rPr>
            </a:br>
            <a:br>
              <a:rPr lang="pt-BR" sz="4200" dirty="0">
                <a:solidFill>
                  <a:schemeClr val="lt1"/>
                </a:solidFill>
              </a:rPr>
            </a:br>
            <a:r>
              <a:rPr lang="pt-BR" sz="1700" dirty="0">
                <a:solidFill>
                  <a:schemeClr val="lt1"/>
                </a:solidFill>
              </a:rPr>
              <a:t>15 de Abril de 2026</a:t>
            </a:r>
            <a:endParaRPr sz="1700" dirty="0">
              <a:solidFill>
                <a:schemeClr val="lt1"/>
              </a:solidFill>
            </a:endParaRPr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10613" y="634143"/>
            <a:ext cx="813220" cy="604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5">
            <a:alphaModFix/>
          </a:blip>
          <a:srcRect l="32321"/>
          <a:stretch/>
        </p:blipFill>
        <p:spPr>
          <a:xfrm>
            <a:off x="-1" y="1960880"/>
            <a:ext cx="976635" cy="23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 flipH="1">
            <a:off x="409575" y="6579926"/>
            <a:ext cx="11372850" cy="55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15"/>
          <p:cNvPicPr preferRelativeResize="0"/>
          <p:nvPr/>
        </p:nvPicPr>
        <p:blipFill rotWithShape="1">
          <a:blip r:embed="rId3">
            <a:alphaModFix/>
          </a:blip>
          <a:srcRect l="14501" t="26432" b="27565"/>
          <a:stretch/>
        </p:blipFill>
        <p:spPr>
          <a:xfrm rot="10800000">
            <a:off x="4500087" y="-3"/>
            <a:ext cx="7691913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92240"/>
            <a:ext cx="1219200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5"/>
          <p:cNvPicPr preferRelativeResize="0"/>
          <p:nvPr/>
        </p:nvPicPr>
        <p:blipFill rotWithShape="1">
          <a:blip r:embed="rId5">
            <a:alphaModFix/>
          </a:blip>
          <a:srcRect l="32321"/>
          <a:stretch/>
        </p:blipFill>
        <p:spPr>
          <a:xfrm>
            <a:off x="-1" y="1960880"/>
            <a:ext cx="976635" cy="23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68049" y="538265"/>
            <a:ext cx="624184" cy="470783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5"/>
          <p:cNvSpPr txBox="1">
            <a:spLocks noGrp="1"/>
          </p:cNvSpPr>
          <p:nvPr>
            <p:ph type="ctrTitle"/>
          </p:nvPr>
        </p:nvSpPr>
        <p:spPr>
          <a:xfrm>
            <a:off x="473825" y="236037"/>
            <a:ext cx="9646809" cy="1235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lang="pt-BR" sz="4400" b="1"/>
              <a:t>COMPONENTE III: QUALIDADE DO CUIDADO</a:t>
            </a:r>
            <a:endParaRPr sz="4400"/>
          </a:p>
        </p:txBody>
      </p:sp>
      <p:sp>
        <p:nvSpPr>
          <p:cNvPr id="191" name="Google Shape;191;p15"/>
          <p:cNvSpPr/>
          <p:nvPr/>
        </p:nvSpPr>
        <p:spPr>
          <a:xfrm>
            <a:off x="615142" y="1524513"/>
            <a:ext cx="10889673" cy="1554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 resultado do quadrimestre por indicador será obtido pela média dos meses monitorados.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 resultado quadrimestral levará em consideração </a:t>
            </a:r>
            <a:r>
              <a:rPr lang="pt-BR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apenas os meses que</a:t>
            </a:r>
            <a:r>
              <a:rPr lang="pt-B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possuam crianças que completaram dois anos e gestações que atingiram o 42° dia de puerpério no período em avaliação.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Google Shape;192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92350" y="3154680"/>
            <a:ext cx="6668770" cy="3288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9"/>
          <p:cNvPicPr preferRelativeResize="0"/>
          <p:nvPr/>
        </p:nvPicPr>
        <p:blipFill rotWithShape="1">
          <a:blip r:embed="rId3">
            <a:alphaModFix/>
          </a:blip>
          <a:srcRect l="14501" t="26432" b="27565"/>
          <a:stretch/>
        </p:blipFill>
        <p:spPr>
          <a:xfrm rot="10800000">
            <a:off x="4500087" y="-3"/>
            <a:ext cx="7691913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92240"/>
            <a:ext cx="1219200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9"/>
          <p:cNvPicPr preferRelativeResize="0"/>
          <p:nvPr/>
        </p:nvPicPr>
        <p:blipFill rotWithShape="1">
          <a:blip r:embed="rId5">
            <a:alphaModFix/>
          </a:blip>
          <a:srcRect l="32321"/>
          <a:stretch/>
        </p:blipFill>
        <p:spPr>
          <a:xfrm>
            <a:off x="-1" y="1960880"/>
            <a:ext cx="976635" cy="23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68049" y="538265"/>
            <a:ext cx="624184" cy="470783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9"/>
          <p:cNvSpPr txBox="1">
            <a:spLocks noGrp="1"/>
          </p:cNvSpPr>
          <p:nvPr>
            <p:ph type="ctrTitle"/>
          </p:nvPr>
        </p:nvSpPr>
        <p:spPr>
          <a:xfrm>
            <a:off x="473825" y="236037"/>
            <a:ext cx="9646809" cy="915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lang="pt-BR" sz="4400" b="1"/>
              <a:t>C1: Mais acesso à APS</a:t>
            </a:r>
            <a:br>
              <a:rPr lang="pt-BR" sz="4400" b="1"/>
            </a:br>
            <a:r>
              <a:rPr lang="pt-BR" sz="2500" b="1"/>
              <a:t>Demanda Programada e Demanda espontânea</a:t>
            </a:r>
            <a:endParaRPr sz="2500"/>
          </a:p>
        </p:txBody>
      </p:sp>
      <p:pic>
        <p:nvPicPr>
          <p:cNvPr id="202" name="Google Shape;202;p3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" y="1428798"/>
            <a:ext cx="9696224" cy="4643692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9"/>
          <p:cNvSpPr/>
          <p:nvPr/>
        </p:nvSpPr>
        <p:spPr>
          <a:xfrm>
            <a:off x="9696223" y="2375466"/>
            <a:ext cx="2343377" cy="28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Numerador: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Nº total de atendimentos por demanda programada (consulta agendada programada; cuidado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continuado; e consulta agendada).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Denominador: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Nº total de atendimentos por todos os tipos de demandas (espontâneas e programadas).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39"/>
          <p:cNvSpPr/>
          <p:nvPr/>
        </p:nvSpPr>
        <p:spPr>
          <a:xfrm>
            <a:off x="9928464" y="1857814"/>
            <a:ext cx="208903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Fórmula de Cálculo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40"/>
          <p:cNvPicPr preferRelativeResize="0"/>
          <p:nvPr/>
        </p:nvPicPr>
        <p:blipFill rotWithShape="1">
          <a:blip r:embed="rId3">
            <a:alphaModFix/>
          </a:blip>
          <a:srcRect l="14501" t="26432" b="27565"/>
          <a:stretch/>
        </p:blipFill>
        <p:spPr>
          <a:xfrm rot="10800000">
            <a:off x="4500087" y="-3"/>
            <a:ext cx="7691913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92240"/>
            <a:ext cx="1219200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40"/>
          <p:cNvPicPr preferRelativeResize="0"/>
          <p:nvPr/>
        </p:nvPicPr>
        <p:blipFill rotWithShape="1">
          <a:blip r:embed="rId5">
            <a:alphaModFix/>
          </a:blip>
          <a:srcRect l="32321"/>
          <a:stretch/>
        </p:blipFill>
        <p:spPr>
          <a:xfrm>
            <a:off x="-1" y="1960880"/>
            <a:ext cx="976635" cy="23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4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68049" y="538265"/>
            <a:ext cx="624184" cy="470783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40"/>
          <p:cNvSpPr txBox="1">
            <a:spLocks noGrp="1"/>
          </p:cNvSpPr>
          <p:nvPr>
            <p:ph type="ctrTitle"/>
          </p:nvPr>
        </p:nvSpPr>
        <p:spPr>
          <a:xfrm>
            <a:off x="488316" y="118017"/>
            <a:ext cx="9646809" cy="915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lang="pt-BR" sz="4400" b="1"/>
              <a:t>C1: Mais acesso à APS</a:t>
            </a:r>
            <a:br>
              <a:rPr lang="pt-BR" sz="4400" b="1"/>
            </a:br>
            <a:r>
              <a:rPr lang="pt-BR" sz="2500" b="1"/>
              <a:t>Demanda Programada e Demanda espontânea</a:t>
            </a:r>
            <a:endParaRPr sz="2500"/>
          </a:p>
        </p:txBody>
      </p:sp>
      <p:pic>
        <p:nvPicPr>
          <p:cNvPr id="214" name="Google Shape;214;p4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76634" y="1033772"/>
            <a:ext cx="10197147" cy="5506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41"/>
          <p:cNvPicPr preferRelativeResize="0"/>
          <p:nvPr/>
        </p:nvPicPr>
        <p:blipFill rotWithShape="1">
          <a:blip r:embed="rId3">
            <a:alphaModFix/>
          </a:blip>
          <a:srcRect l="14501" t="26432" b="27565"/>
          <a:stretch/>
        </p:blipFill>
        <p:spPr>
          <a:xfrm rot="10800000">
            <a:off x="4500087" y="-48683"/>
            <a:ext cx="7691913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92240"/>
            <a:ext cx="1219200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41"/>
          <p:cNvPicPr preferRelativeResize="0"/>
          <p:nvPr/>
        </p:nvPicPr>
        <p:blipFill rotWithShape="1">
          <a:blip r:embed="rId5">
            <a:alphaModFix/>
          </a:blip>
          <a:srcRect l="32321"/>
          <a:stretch/>
        </p:blipFill>
        <p:spPr>
          <a:xfrm>
            <a:off x="-1" y="1960880"/>
            <a:ext cx="976635" cy="23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68049" y="538265"/>
            <a:ext cx="624184" cy="470783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41"/>
          <p:cNvSpPr txBox="1">
            <a:spLocks noGrp="1"/>
          </p:cNvSpPr>
          <p:nvPr>
            <p:ph type="ctrTitle"/>
          </p:nvPr>
        </p:nvSpPr>
        <p:spPr>
          <a:xfrm>
            <a:off x="0" y="242328"/>
            <a:ext cx="11068049" cy="915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pt-BR" sz="4400" b="1"/>
              <a:t>C2: Desenvolvimento Infantil</a:t>
            </a:r>
            <a:br>
              <a:rPr lang="pt-BR" sz="4400" b="1"/>
            </a:br>
            <a:endParaRPr sz="2000"/>
          </a:p>
        </p:txBody>
      </p:sp>
      <p:pic>
        <p:nvPicPr>
          <p:cNvPr id="224" name="Google Shape;224;p4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52081" y="1449094"/>
            <a:ext cx="8782165" cy="3249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4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89042" y="4955833"/>
            <a:ext cx="7795344" cy="92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42"/>
          <p:cNvPicPr preferRelativeResize="0"/>
          <p:nvPr/>
        </p:nvPicPr>
        <p:blipFill rotWithShape="1">
          <a:blip r:embed="rId3">
            <a:alphaModFix/>
          </a:blip>
          <a:srcRect l="14501" t="26432" b="27565"/>
          <a:stretch/>
        </p:blipFill>
        <p:spPr>
          <a:xfrm rot="10800000">
            <a:off x="4500087" y="-3"/>
            <a:ext cx="7691913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92240"/>
            <a:ext cx="1219200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42"/>
          <p:cNvPicPr preferRelativeResize="0"/>
          <p:nvPr/>
        </p:nvPicPr>
        <p:blipFill rotWithShape="1">
          <a:blip r:embed="rId5">
            <a:alphaModFix/>
          </a:blip>
          <a:srcRect l="32321"/>
          <a:stretch/>
        </p:blipFill>
        <p:spPr>
          <a:xfrm>
            <a:off x="-1" y="1960880"/>
            <a:ext cx="976635" cy="23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68049" y="538265"/>
            <a:ext cx="624184" cy="470783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42"/>
          <p:cNvSpPr txBox="1">
            <a:spLocks noGrp="1"/>
          </p:cNvSpPr>
          <p:nvPr>
            <p:ph type="ctrTitle"/>
          </p:nvPr>
        </p:nvSpPr>
        <p:spPr>
          <a:xfrm>
            <a:off x="0" y="688516"/>
            <a:ext cx="11068049" cy="915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pt-BR" sz="4400" b="1"/>
              <a:t>C2: Desenvolvimento Infantil</a:t>
            </a:r>
            <a:br>
              <a:rPr lang="pt-BR" sz="4400" b="1"/>
            </a:br>
            <a:r>
              <a:rPr lang="pt-BR" sz="2000" b="1"/>
              <a:t>A- Ter realizado 1º consulta por médico(a) ou enfermeiro (a), até o 30º dia de vida </a:t>
            </a:r>
            <a:br>
              <a:rPr lang="pt-BR" sz="2000" b="1"/>
            </a:br>
            <a:r>
              <a:rPr lang="pt-BR" sz="2000" b="1"/>
              <a:t>B – Ter pelo menos 9 consultas presenciais ou remotas realizadas por médico(a) ou enfermeiro (a), até 2 anos de vida</a:t>
            </a:r>
            <a:endParaRPr sz="2000"/>
          </a:p>
        </p:txBody>
      </p:sp>
      <p:pic>
        <p:nvPicPr>
          <p:cNvPr id="235" name="Google Shape;235;p4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1661293"/>
            <a:ext cx="12192000" cy="4665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43"/>
          <p:cNvPicPr preferRelativeResize="0"/>
          <p:nvPr/>
        </p:nvPicPr>
        <p:blipFill rotWithShape="1">
          <a:blip r:embed="rId3">
            <a:alphaModFix/>
          </a:blip>
          <a:srcRect l="14501" t="26432" b="27565"/>
          <a:stretch/>
        </p:blipFill>
        <p:spPr>
          <a:xfrm rot="10800000">
            <a:off x="4500087" y="-3"/>
            <a:ext cx="7691913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92240"/>
            <a:ext cx="1219200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43"/>
          <p:cNvPicPr preferRelativeResize="0"/>
          <p:nvPr/>
        </p:nvPicPr>
        <p:blipFill rotWithShape="1">
          <a:blip r:embed="rId5">
            <a:alphaModFix/>
          </a:blip>
          <a:srcRect l="32321"/>
          <a:stretch/>
        </p:blipFill>
        <p:spPr>
          <a:xfrm>
            <a:off x="-1" y="1960880"/>
            <a:ext cx="976635" cy="23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68049" y="538265"/>
            <a:ext cx="624184" cy="470783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43"/>
          <p:cNvSpPr txBox="1">
            <a:spLocks noGrp="1"/>
          </p:cNvSpPr>
          <p:nvPr>
            <p:ph type="ctrTitle"/>
          </p:nvPr>
        </p:nvSpPr>
        <p:spPr>
          <a:xfrm>
            <a:off x="576239" y="1702962"/>
            <a:ext cx="9646809" cy="915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br>
              <a:rPr lang="pt-BR" sz="4400" b="1"/>
            </a:br>
            <a:br>
              <a:rPr lang="pt-BR" sz="4400" b="1"/>
            </a:br>
            <a:br>
              <a:rPr lang="pt-BR" sz="4400" b="1"/>
            </a:br>
            <a:r>
              <a:rPr lang="pt-BR" sz="4400" b="1"/>
              <a:t>C2: Desenvolvimento Infantil</a:t>
            </a:r>
            <a:br>
              <a:rPr lang="pt-BR" sz="4400" b="1"/>
            </a:br>
            <a:r>
              <a:rPr lang="pt-BR" sz="2000" b="1"/>
              <a:t>(E) Ter vacinas contra difteria, tétano, coqueluche, hepatite B, infecções causadas por</a:t>
            </a:r>
            <a:br>
              <a:rPr lang="pt-BR" sz="2000" b="1"/>
            </a:br>
            <a:r>
              <a:rPr lang="pt-BR" sz="2000" b="1"/>
              <a:t>Haemophilus influenzae tipo b, poliomielite, sarampo, caxumba e rubéola, pneumocócica, registradas com todas as doses recomendadas.</a:t>
            </a:r>
            <a:br>
              <a:rPr lang="pt-BR" sz="2000" b="1"/>
            </a:br>
            <a:br>
              <a:rPr lang="pt-BR" sz="4400" b="1"/>
            </a:br>
            <a:endParaRPr sz="2500"/>
          </a:p>
        </p:txBody>
      </p:sp>
      <p:pic>
        <p:nvPicPr>
          <p:cNvPr id="245" name="Google Shape;245;p4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76634" y="1960880"/>
            <a:ext cx="10848226" cy="4237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44"/>
          <p:cNvPicPr preferRelativeResize="0"/>
          <p:nvPr/>
        </p:nvPicPr>
        <p:blipFill rotWithShape="1">
          <a:blip r:embed="rId3">
            <a:alphaModFix/>
          </a:blip>
          <a:srcRect l="14501" t="26432" b="27565"/>
          <a:stretch/>
        </p:blipFill>
        <p:spPr>
          <a:xfrm rot="10800000">
            <a:off x="4781440" y="193426"/>
            <a:ext cx="741055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92240"/>
            <a:ext cx="1219200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44"/>
          <p:cNvPicPr preferRelativeResize="0"/>
          <p:nvPr/>
        </p:nvPicPr>
        <p:blipFill rotWithShape="1">
          <a:blip r:embed="rId5">
            <a:alphaModFix/>
          </a:blip>
          <a:srcRect l="32321"/>
          <a:stretch/>
        </p:blipFill>
        <p:spPr>
          <a:xfrm>
            <a:off x="-1" y="1960880"/>
            <a:ext cx="976635" cy="23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68049" y="538265"/>
            <a:ext cx="624184" cy="470783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44"/>
          <p:cNvSpPr txBox="1">
            <a:spLocks noGrp="1"/>
          </p:cNvSpPr>
          <p:nvPr>
            <p:ph type="ctrTitle"/>
          </p:nvPr>
        </p:nvSpPr>
        <p:spPr>
          <a:xfrm>
            <a:off x="646577" y="1778508"/>
            <a:ext cx="9646809" cy="257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br>
              <a:rPr lang="pt-BR" sz="4400" b="1"/>
            </a:br>
            <a:r>
              <a:rPr lang="pt-BR" sz="4400" b="1"/>
              <a:t>C2: Desenvolvimento Infantil</a:t>
            </a:r>
            <a:br>
              <a:rPr lang="pt-BR" sz="4400" b="1"/>
            </a:br>
            <a:br>
              <a:rPr lang="pt-BR" sz="2000" b="1"/>
            </a:br>
            <a:br>
              <a:rPr lang="pt-BR" sz="4400" b="1"/>
            </a:br>
            <a:endParaRPr sz="2500"/>
          </a:p>
        </p:txBody>
      </p:sp>
      <p:pic>
        <p:nvPicPr>
          <p:cNvPr id="255" name="Google Shape;255;p4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" y="1096971"/>
            <a:ext cx="12192001" cy="5761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45"/>
          <p:cNvPicPr preferRelativeResize="0"/>
          <p:nvPr/>
        </p:nvPicPr>
        <p:blipFill rotWithShape="1">
          <a:blip r:embed="rId3">
            <a:alphaModFix/>
          </a:blip>
          <a:srcRect l="14501" t="26432" b="27565"/>
          <a:stretch/>
        </p:blipFill>
        <p:spPr>
          <a:xfrm rot="10800000">
            <a:off x="4781440" y="193426"/>
            <a:ext cx="741055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92240"/>
            <a:ext cx="1219200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45"/>
          <p:cNvPicPr preferRelativeResize="0"/>
          <p:nvPr/>
        </p:nvPicPr>
        <p:blipFill rotWithShape="1">
          <a:blip r:embed="rId5">
            <a:alphaModFix/>
          </a:blip>
          <a:srcRect l="32321"/>
          <a:stretch/>
        </p:blipFill>
        <p:spPr>
          <a:xfrm>
            <a:off x="-1" y="1960880"/>
            <a:ext cx="976635" cy="23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68049" y="538265"/>
            <a:ext cx="624184" cy="470783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45"/>
          <p:cNvSpPr txBox="1">
            <a:spLocks noGrp="1"/>
          </p:cNvSpPr>
          <p:nvPr>
            <p:ph type="ctrTitle"/>
          </p:nvPr>
        </p:nvSpPr>
        <p:spPr>
          <a:xfrm>
            <a:off x="875177" y="1061251"/>
            <a:ext cx="9646809" cy="533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br>
              <a:rPr lang="pt-BR" sz="4400" b="1"/>
            </a:br>
            <a:r>
              <a:rPr lang="pt-BR" sz="4400" b="1"/>
              <a:t>C3: Cuidado na gestação e puerpério</a:t>
            </a:r>
            <a:br>
              <a:rPr lang="pt-BR" sz="2000" b="1"/>
            </a:br>
            <a:br>
              <a:rPr lang="pt-BR" sz="4400" b="1"/>
            </a:br>
            <a:endParaRPr sz="2500"/>
          </a:p>
        </p:txBody>
      </p:sp>
      <p:pic>
        <p:nvPicPr>
          <p:cNvPr id="265" name="Google Shape;265;p4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64715" y="747333"/>
            <a:ext cx="6322004" cy="4044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4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99434" y="5078413"/>
            <a:ext cx="8856744" cy="120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46"/>
          <p:cNvPicPr preferRelativeResize="0"/>
          <p:nvPr/>
        </p:nvPicPr>
        <p:blipFill rotWithShape="1">
          <a:blip r:embed="rId3">
            <a:alphaModFix/>
          </a:blip>
          <a:srcRect l="14501" t="26432" b="27565"/>
          <a:stretch/>
        </p:blipFill>
        <p:spPr>
          <a:xfrm rot="10800000">
            <a:off x="4781440" y="193426"/>
            <a:ext cx="741055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92240"/>
            <a:ext cx="1219200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46"/>
          <p:cNvPicPr preferRelativeResize="0"/>
          <p:nvPr/>
        </p:nvPicPr>
        <p:blipFill rotWithShape="1">
          <a:blip r:embed="rId5">
            <a:alphaModFix/>
          </a:blip>
          <a:srcRect l="32321"/>
          <a:stretch/>
        </p:blipFill>
        <p:spPr>
          <a:xfrm>
            <a:off x="-1" y="1960880"/>
            <a:ext cx="976635" cy="23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68049" y="538265"/>
            <a:ext cx="624184" cy="470783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46"/>
          <p:cNvSpPr txBox="1">
            <a:spLocks noGrp="1"/>
          </p:cNvSpPr>
          <p:nvPr>
            <p:ph type="ctrTitle"/>
          </p:nvPr>
        </p:nvSpPr>
        <p:spPr>
          <a:xfrm>
            <a:off x="778461" y="1409625"/>
            <a:ext cx="9646809" cy="533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br>
              <a:rPr lang="pt-BR" sz="4400" b="1"/>
            </a:br>
            <a:r>
              <a:rPr lang="pt-BR" sz="4400" b="1"/>
              <a:t>C3: Cuidado na gestação e puerpério</a:t>
            </a:r>
            <a:br>
              <a:rPr lang="pt-BR" sz="2000" b="1"/>
            </a:br>
            <a:br>
              <a:rPr lang="pt-BR" sz="4400" b="1"/>
            </a:br>
            <a:endParaRPr sz="2500"/>
          </a:p>
        </p:txBody>
      </p:sp>
      <p:pic>
        <p:nvPicPr>
          <p:cNvPr id="276" name="Google Shape;276;p4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1989" y="1230817"/>
            <a:ext cx="11112638" cy="45896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47"/>
          <p:cNvPicPr preferRelativeResize="0"/>
          <p:nvPr/>
        </p:nvPicPr>
        <p:blipFill rotWithShape="1">
          <a:blip r:embed="rId3">
            <a:alphaModFix/>
          </a:blip>
          <a:srcRect l="14501" t="26432" b="27565"/>
          <a:stretch/>
        </p:blipFill>
        <p:spPr>
          <a:xfrm rot="10800000">
            <a:off x="4781440" y="193426"/>
            <a:ext cx="741055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92240"/>
            <a:ext cx="1219200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7"/>
          <p:cNvPicPr preferRelativeResize="0"/>
          <p:nvPr/>
        </p:nvPicPr>
        <p:blipFill rotWithShape="1">
          <a:blip r:embed="rId5">
            <a:alphaModFix/>
          </a:blip>
          <a:srcRect l="32321"/>
          <a:stretch/>
        </p:blipFill>
        <p:spPr>
          <a:xfrm>
            <a:off x="-1" y="1960880"/>
            <a:ext cx="976635" cy="23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68049" y="538265"/>
            <a:ext cx="624184" cy="470783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47"/>
          <p:cNvSpPr txBox="1">
            <a:spLocks noGrp="1"/>
          </p:cNvSpPr>
          <p:nvPr>
            <p:ph type="ctrTitle"/>
          </p:nvPr>
        </p:nvSpPr>
        <p:spPr>
          <a:xfrm>
            <a:off x="778460" y="1167611"/>
            <a:ext cx="9646809" cy="533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br>
              <a:rPr lang="pt-BR" sz="4400" b="1"/>
            </a:br>
            <a:r>
              <a:rPr lang="pt-BR" sz="4400" b="1"/>
              <a:t>C3: Cuidado na gestação e puerpério</a:t>
            </a:r>
            <a:br>
              <a:rPr lang="pt-BR" sz="2000" b="1"/>
            </a:br>
            <a:br>
              <a:rPr lang="pt-BR" sz="4400" b="1"/>
            </a:br>
            <a:endParaRPr sz="2500"/>
          </a:p>
        </p:txBody>
      </p:sp>
      <p:pic>
        <p:nvPicPr>
          <p:cNvPr id="286" name="Google Shape;286;p4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1035245"/>
            <a:ext cx="11102054" cy="5822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37"/>
          <p:cNvPicPr preferRelativeResize="0"/>
          <p:nvPr/>
        </p:nvPicPr>
        <p:blipFill rotWithShape="1">
          <a:blip r:embed="rId3">
            <a:alphaModFix/>
          </a:blip>
          <a:srcRect l="14501" t="26432" b="27565"/>
          <a:stretch/>
        </p:blipFill>
        <p:spPr>
          <a:xfrm rot="10800000">
            <a:off x="4500087" y="-3"/>
            <a:ext cx="7691913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92240"/>
            <a:ext cx="1219200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7"/>
          <p:cNvPicPr preferRelativeResize="0"/>
          <p:nvPr/>
        </p:nvPicPr>
        <p:blipFill rotWithShape="1">
          <a:blip r:embed="rId5">
            <a:alphaModFix/>
          </a:blip>
          <a:srcRect l="32321"/>
          <a:stretch/>
        </p:blipFill>
        <p:spPr>
          <a:xfrm>
            <a:off x="-1" y="1960880"/>
            <a:ext cx="976635" cy="23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68049" y="538265"/>
            <a:ext cx="624184" cy="470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12134" y="752148"/>
            <a:ext cx="9220422" cy="49473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48"/>
          <p:cNvPicPr preferRelativeResize="0"/>
          <p:nvPr/>
        </p:nvPicPr>
        <p:blipFill rotWithShape="1">
          <a:blip r:embed="rId3">
            <a:alphaModFix/>
          </a:blip>
          <a:srcRect l="14501" t="26432" b="27565"/>
          <a:stretch/>
        </p:blipFill>
        <p:spPr>
          <a:xfrm rot="10800000">
            <a:off x="1352440" y="342895"/>
            <a:ext cx="741055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92240"/>
            <a:ext cx="1219200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8"/>
          <p:cNvPicPr preferRelativeResize="0"/>
          <p:nvPr/>
        </p:nvPicPr>
        <p:blipFill rotWithShape="1">
          <a:blip r:embed="rId5">
            <a:alphaModFix/>
          </a:blip>
          <a:srcRect l="32321"/>
          <a:stretch/>
        </p:blipFill>
        <p:spPr>
          <a:xfrm>
            <a:off x="-1" y="1960880"/>
            <a:ext cx="976635" cy="23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68049" y="538265"/>
            <a:ext cx="624184" cy="470783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8"/>
          <p:cNvSpPr txBox="1">
            <a:spLocks noGrp="1"/>
          </p:cNvSpPr>
          <p:nvPr>
            <p:ph type="ctrTitle"/>
          </p:nvPr>
        </p:nvSpPr>
        <p:spPr>
          <a:xfrm>
            <a:off x="778460" y="1167611"/>
            <a:ext cx="9646809" cy="533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br>
              <a:rPr lang="pt-BR" sz="4400" b="1"/>
            </a:br>
            <a:r>
              <a:rPr lang="pt-BR" sz="4400" b="1"/>
              <a:t>C4: Cuidado da pessoa com diabetes</a:t>
            </a:r>
            <a:br>
              <a:rPr lang="pt-BR" sz="2000" b="1"/>
            </a:br>
            <a:br>
              <a:rPr lang="pt-BR" sz="4400" b="1"/>
            </a:br>
            <a:endParaRPr sz="2500"/>
          </a:p>
        </p:txBody>
      </p:sp>
      <p:pic>
        <p:nvPicPr>
          <p:cNvPr id="296" name="Google Shape;296;p4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58516" y="1458933"/>
            <a:ext cx="9709533" cy="338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28243" y="5138005"/>
            <a:ext cx="7512267" cy="89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49"/>
          <p:cNvPicPr preferRelativeResize="0"/>
          <p:nvPr/>
        </p:nvPicPr>
        <p:blipFill rotWithShape="1">
          <a:blip r:embed="rId3">
            <a:alphaModFix/>
          </a:blip>
          <a:srcRect l="14501" t="26432" b="27565"/>
          <a:stretch/>
        </p:blipFill>
        <p:spPr>
          <a:xfrm rot="10800000">
            <a:off x="1352440" y="342895"/>
            <a:ext cx="741055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92240"/>
            <a:ext cx="1219200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9"/>
          <p:cNvPicPr preferRelativeResize="0"/>
          <p:nvPr/>
        </p:nvPicPr>
        <p:blipFill rotWithShape="1">
          <a:blip r:embed="rId5">
            <a:alphaModFix/>
          </a:blip>
          <a:srcRect l="32321"/>
          <a:stretch/>
        </p:blipFill>
        <p:spPr>
          <a:xfrm>
            <a:off x="-1" y="1960880"/>
            <a:ext cx="976635" cy="23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68049" y="538265"/>
            <a:ext cx="624184" cy="470783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49"/>
          <p:cNvSpPr txBox="1">
            <a:spLocks noGrp="1"/>
          </p:cNvSpPr>
          <p:nvPr>
            <p:ph type="ctrTitle"/>
          </p:nvPr>
        </p:nvSpPr>
        <p:spPr>
          <a:xfrm>
            <a:off x="743291" y="1554473"/>
            <a:ext cx="9646809" cy="533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br>
              <a:rPr lang="pt-BR" sz="4400" b="1"/>
            </a:br>
            <a:r>
              <a:rPr lang="pt-BR" sz="4400" b="1"/>
              <a:t>C4: Cuidado da pessoa com diabetes/hipertenso</a:t>
            </a:r>
            <a:br>
              <a:rPr lang="pt-BR" sz="2000" b="1"/>
            </a:br>
            <a:br>
              <a:rPr lang="pt-BR" sz="4400" b="1"/>
            </a:br>
            <a:endParaRPr sz="2500"/>
          </a:p>
        </p:txBody>
      </p:sp>
      <p:sp>
        <p:nvSpPr>
          <p:cNvPr id="307" name="Google Shape;307;p49"/>
          <p:cNvSpPr/>
          <p:nvPr/>
        </p:nvSpPr>
        <p:spPr>
          <a:xfrm>
            <a:off x="588306" y="1415455"/>
            <a:ext cx="1047974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(B) Ter pelo menos 01 (um) registro de aferição de pressão arterial realizado nos últimos 06 (seis) meses.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(C) Ter pelo menos 01 (um) registro simultâneos de peso e altura realizado nos últimos 12 (doze) meses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8" name="Google Shape;308;p4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31619" y="1986368"/>
            <a:ext cx="10378953" cy="4458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50"/>
          <p:cNvPicPr preferRelativeResize="0"/>
          <p:nvPr/>
        </p:nvPicPr>
        <p:blipFill rotWithShape="1">
          <a:blip r:embed="rId3">
            <a:alphaModFix/>
          </a:blip>
          <a:srcRect l="14501" t="26432" b="27565"/>
          <a:stretch/>
        </p:blipFill>
        <p:spPr>
          <a:xfrm rot="10800000">
            <a:off x="1352440" y="342895"/>
            <a:ext cx="741055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92240"/>
            <a:ext cx="1219200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50"/>
          <p:cNvPicPr preferRelativeResize="0"/>
          <p:nvPr/>
        </p:nvPicPr>
        <p:blipFill rotWithShape="1">
          <a:blip r:embed="rId5">
            <a:alphaModFix/>
          </a:blip>
          <a:srcRect l="32321"/>
          <a:stretch/>
        </p:blipFill>
        <p:spPr>
          <a:xfrm>
            <a:off x="-1" y="1960880"/>
            <a:ext cx="976635" cy="23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5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68049" y="538265"/>
            <a:ext cx="624184" cy="470783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50"/>
          <p:cNvSpPr txBox="1">
            <a:spLocks noGrp="1"/>
          </p:cNvSpPr>
          <p:nvPr>
            <p:ph type="ctrTitle"/>
          </p:nvPr>
        </p:nvSpPr>
        <p:spPr>
          <a:xfrm>
            <a:off x="197060" y="1478502"/>
            <a:ext cx="11394830" cy="533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br>
              <a:rPr lang="pt-BR" sz="4400" b="1"/>
            </a:br>
            <a:r>
              <a:rPr lang="pt-BR" sz="4400" b="1"/>
              <a:t>C4: Cuidado da pessoa com diabetes/hipertenso</a:t>
            </a:r>
            <a:br>
              <a:rPr lang="pt-BR" sz="2000" b="1"/>
            </a:br>
            <a:br>
              <a:rPr lang="pt-BR" sz="4400" b="1"/>
            </a:br>
            <a:endParaRPr sz="2500"/>
          </a:p>
        </p:txBody>
      </p:sp>
      <p:sp>
        <p:nvSpPr>
          <p:cNvPr id="318" name="Google Shape;318;p50"/>
          <p:cNvSpPr/>
          <p:nvPr/>
        </p:nvSpPr>
        <p:spPr>
          <a:xfrm>
            <a:off x="102577" y="1144205"/>
            <a:ext cx="11406554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(B) Ter pelo menos 01 (um) registro de aferição de pressão arterial realizado nos últimos 06 (seis) meses.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(C) Ter pelo menos 01 (um) registro simultâneos de peso e altura realizado nos últimos 12 (doze) meses.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9" name="Google Shape;319;p5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43827" y="1844611"/>
            <a:ext cx="11141994" cy="3955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51"/>
          <p:cNvPicPr preferRelativeResize="0"/>
          <p:nvPr/>
        </p:nvPicPr>
        <p:blipFill rotWithShape="1">
          <a:blip r:embed="rId3">
            <a:alphaModFix/>
          </a:blip>
          <a:srcRect l="14501" t="26432" b="27565"/>
          <a:stretch/>
        </p:blipFill>
        <p:spPr>
          <a:xfrm rot="10800000">
            <a:off x="1352440" y="342895"/>
            <a:ext cx="741055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92240"/>
            <a:ext cx="1219200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51"/>
          <p:cNvPicPr preferRelativeResize="0"/>
          <p:nvPr/>
        </p:nvPicPr>
        <p:blipFill rotWithShape="1">
          <a:blip r:embed="rId5">
            <a:alphaModFix/>
          </a:blip>
          <a:srcRect l="32321"/>
          <a:stretch/>
        </p:blipFill>
        <p:spPr>
          <a:xfrm>
            <a:off x="-1" y="1960880"/>
            <a:ext cx="976635" cy="23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5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68049" y="538265"/>
            <a:ext cx="624184" cy="470783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51"/>
          <p:cNvSpPr txBox="1">
            <a:spLocks noGrp="1"/>
          </p:cNvSpPr>
          <p:nvPr>
            <p:ph type="ctrTitle"/>
          </p:nvPr>
        </p:nvSpPr>
        <p:spPr>
          <a:xfrm>
            <a:off x="778460" y="1167611"/>
            <a:ext cx="9646809" cy="533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br>
              <a:rPr lang="pt-BR" sz="4400" b="1" dirty="0"/>
            </a:br>
            <a:r>
              <a:rPr lang="pt-BR" sz="4400" b="1" dirty="0"/>
              <a:t>Lista de problemas e condições</a:t>
            </a:r>
            <a:br>
              <a:rPr lang="pt-BR" sz="2000" b="1" dirty="0"/>
            </a:br>
            <a:br>
              <a:rPr lang="pt-BR" sz="4400" b="1" dirty="0"/>
            </a:br>
            <a:endParaRPr sz="2500" dirty="0"/>
          </a:p>
        </p:txBody>
      </p:sp>
      <p:pic>
        <p:nvPicPr>
          <p:cNvPr id="329" name="Google Shape;329;p5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97861" y="2465720"/>
            <a:ext cx="4647864" cy="27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5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53147" y="5395643"/>
            <a:ext cx="4070151" cy="849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5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328500" y="1884519"/>
            <a:ext cx="5474776" cy="426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29074" y="925437"/>
            <a:ext cx="1481404" cy="1481404"/>
          </a:xfrm>
          <a:prstGeom prst="rect">
            <a:avLst/>
          </a:prstGeom>
        </p:spPr>
      </p:pic>
      <p:pic>
        <p:nvPicPr>
          <p:cNvPr id="11" name="Google Shape;625;p7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47075" y="1487972"/>
            <a:ext cx="445401" cy="33593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52"/>
          <p:cNvPicPr preferRelativeResize="0"/>
          <p:nvPr/>
        </p:nvPicPr>
        <p:blipFill rotWithShape="1">
          <a:blip r:embed="rId3">
            <a:alphaModFix/>
          </a:blip>
          <a:srcRect l="14501" t="26432" b="27565"/>
          <a:stretch/>
        </p:blipFill>
        <p:spPr>
          <a:xfrm rot="10800000">
            <a:off x="1352440" y="342895"/>
            <a:ext cx="741055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92240"/>
            <a:ext cx="1219200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52"/>
          <p:cNvPicPr preferRelativeResize="0"/>
          <p:nvPr/>
        </p:nvPicPr>
        <p:blipFill rotWithShape="1">
          <a:blip r:embed="rId5">
            <a:alphaModFix/>
          </a:blip>
          <a:srcRect l="32321"/>
          <a:stretch/>
        </p:blipFill>
        <p:spPr>
          <a:xfrm>
            <a:off x="-1" y="1960880"/>
            <a:ext cx="976635" cy="23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68049" y="538265"/>
            <a:ext cx="624184" cy="470783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52"/>
          <p:cNvSpPr txBox="1">
            <a:spLocks noGrp="1"/>
          </p:cNvSpPr>
          <p:nvPr>
            <p:ph type="ctrTitle"/>
          </p:nvPr>
        </p:nvSpPr>
        <p:spPr>
          <a:xfrm>
            <a:off x="778460" y="1167611"/>
            <a:ext cx="9646809" cy="533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br>
              <a:rPr lang="pt-BR" sz="4400" b="1"/>
            </a:br>
            <a:r>
              <a:rPr lang="pt-BR" sz="4400" b="1"/>
              <a:t>Lista de problemas e condições</a:t>
            </a:r>
            <a:br>
              <a:rPr lang="pt-BR" sz="2000" b="1"/>
            </a:br>
            <a:br>
              <a:rPr lang="pt-BR" sz="4400" b="1"/>
            </a:br>
            <a:endParaRPr sz="2500"/>
          </a:p>
        </p:txBody>
      </p:sp>
      <p:pic>
        <p:nvPicPr>
          <p:cNvPr id="341" name="Google Shape;341;p5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78866" y="1645444"/>
            <a:ext cx="10201275" cy="4846796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52"/>
          <p:cNvSpPr/>
          <p:nvPr/>
        </p:nvSpPr>
        <p:spPr>
          <a:xfrm>
            <a:off x="715278" y="1009048"/>
            <a:ext cx="796884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 se o profissional quiser resolver uma condição que não existe mais?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53"/>
          <p:cNvPicPr preferRelativeResize="0"/>
          <p:nvPr/>
        </p:nvPicPr>
        <p:blipFill rotWithShape="1">
          <a:blip r:embed="rId3">
            <a:alphaModFix/>
          </a:blip>
          <a:srcRect l="14501" t="26432" b="27565"/>
          <a:stretch/>
        </p:blipFill>
        <p:spPr>
          <a:xfrm rot="10800000">
            <a:off x="1352440" y="342895"/>
            <a:ext cx="741055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92240"/>
            <a:ext cx="1219200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53"/>
          <p:cNvPicPr preferRelativeResize="0"/>
          <p:nvPr/>
        </p:nvPicPr>
        <p:blipFill rotWithShape="1">
          <a:blip r:embed="rId5">
            <a:alphaModFix/>
          </a:blip>
          <a:srcRect l="32321"/>
          <a:stretch/>
        </p:blipFill>
        <p:spPr>
          <a:xfrm>
            <a:off x="-1" y="1960880"/>
            <a:ext cx="976635" cy="23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5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68049" y="538265"/>
            <a:ext cx="624184" cy="470783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53"/>
          <p:cNvSpPr txBox="1">
            <a:spLocks noGrp="1"/>
          </p:cNvSpPr>
          <p:nvPr>
            <p:ph type="ctrTitle"/>
          </p:nvPr>
        </p:nvSpPr>
        <p:spPr>
          <a:xfrm>
            <a:off x="778460" y="1167611"/>
            <a:ext cx="9646809" cy="533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br>
              <a:rPr lang="pt-BR" sz="4400" b="1"/>
            </a:br>
            <a:r>
              <a:rPr lang="pt-BR" sz="4400" b="1"/>
              <a:t>C4: Cuidado da pessoa com diabetes</a:t>
            </a:r>
            <a:br>
              <a:rPr lang="pt-BR" sz="2000" b="1"/>
            </a:br>
            <a:br>
              <a:rPr lang="pt-BR" sz="4400" b="1"/>
            </a:br>
            <a:endParaRPr sz="2500"/>
          </a:p>
        </p:txBody>
      </p:sp>
      <p:sp>
        <p:nvSpPr>
          <p:cNvPr id="352" name="Google Shape;352;p53"/>
          <p:cNvSpPr/>
          <p:nvPr/>
        </p:nvSpPr>
        <p:spPr>
          <a:xfrm>
            <a:off x="84992" y="852884"/>
            <a:ext cx="1140655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(F) Ter pelo menos 01 (uma) avaliação dos pés realizada nos últimos 12 (doze) meses.</a:t>
            </a:r>
            <a:endParaRPr/>
          </a:p>
        </p:txBody>
      </p:sp>
      <p:pic>
        <p:nvPicPr>
          <p:cNvPr id="353" name="Google Shape;353;p5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76634" y="2132940"/>
            <a:ext cx="10872944" cy="3080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54"/>
          <p:cNvPicPr preferRelativeResize="0"/>
          <p:nvPr/>
        </p:nvPicPr>
        <p:blipFill rotWithShape="1">
          <a:blip r:embed="rId3">
            <a:alphaModFix/>
          </a:blip>
          <a:srcRect l="14501" t="26432" b="27565"/>
          <a:stretch/>
        </p:blipFill>
        <p:spPr>
          <a:xfrm rot="10800000">
            <a:off x="1352440" y="342895"/>
            <a:ext cx="741055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92240"/>
            <a:ext cx="1219200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54"/>
          <p:cNvPicPr preferRelativeResize="0"/>
          <p:nvPr/>
        </p:nvPicPr>
        <p:blipFill rotWithShape="1">
          <a:blip r:embed="rId5">
            <a:alphaModFix/>
          </a:blip>
          <a:srcRect l="32321"/>
          <a:stretch/>
        </p:blipFill>
        <p:spPr>
          <a:xfrm>
            <a:off x="-1" y="1960880"/>
            <a:ext cx="976635" cy="23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5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68049" y="538265"/>
            <a:ext cx="624184" cy="470783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54"/>
          <p:cNvSpPr txBox="1">
            <a:spLocks noGrp="1"/>
          </p:cNvSpPr>
          <p:nvPr>
            <p:ph type="ctrTitle"/>
          </p:nvPr>
        </p:nvSpPr>
        <p:spPr>
          <a:xfrm>
            <a:off x="778460" y="1167611"/>
            <a:ext cx="9646809" cy="533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br>
              <a:rPr lang="pt-BR" sz="4400" b="1"/>
            </a:br>
            <a:r>
              <a:rPr lang="pt-BR" sz="4400" b="1"/>
              <a:t>C4: Cuidado da pessoa com diabetes</a:t>
            </a:r>
            <a:br>
              <a:rPr lang="pt-BR" sz="2000" b="1"/>
            </a:br>
            <a:br>
              <a:rPr lang="pt-BR" sz="4400" b="1"/>
            </a:br>
            <a:endParaRPr sz="2500"/>
          </a:p>
        </p:txBody>
      </p:sp>
      <p:pic>
        <p:nvPicPr>
          <p:cNvPr id="363" name="Google Shape;363;p5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" y="1009048"/>
            <a:ext cx="11068050" cy="5389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55"/>
          <p:cNvPicPr preferRelativeResize="0"/>
          <p:nvPr/>
        </p:nvPicPr>
        <p:blipFill rotWithShape="1">
          <a:blip r:embed="rId3">
            <a:alphaModFix/>
          </a:blip>
          <a:srcRect l="14501" t="26432" b="27565"/>
          <a:stretch/>
        </p:blipFill>
        <p:spPr>
          <a:xfrm rot="10800000">
            <a:off x="1370025" y="316518"/>
            <a:ext cx="741055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92240"/>
            <a:ext cx="1219200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55"/>
          <p:cNvPicPr preferRelativeResize="0"/>
          <p:nvPr/>
        </p:nvPicPr>
        <p:blipFill rotWithShape="1">
          <a:blip r:embed="rId5">
            <a:alphaModFix/>
          </a:blip>
          <a:srcRect l="32321"/>
          <a:stretch/>
        </p:blipFill>
        <p:spPr>
          <a:xfrm>
            <a:off x="-1" y="1960880"/>
            <a:ext cx="976635" cy="23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5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68049" y="538265"/>
            <a:ext cx="624184" cy="470783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55"/>
          <p:cNvSpPr txBox="1">
            <a:spLocks noGrp="1"/>
          </p:cNvSpPr>
          <p:nvPr>
            <p:ph type="ctrTitle"/>
          </p:nvPr>
        </p:nvSpPr>
        <p:spPr>
          <a:xfrm>
            <a:off x="778460" y="1167611"/>
            <a:ext cx="9646809" cy="533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br>
              <a:rPr lang="pt-BR" sz="4400" b="1"/>
            </a:br>
            <a:r>
              <a:rPr lang="pt-BR" sz="4400" b="1"/>
              <a:t>C5: Cuidado da pessoa com hipertensão</a:t>
            </a:r>
            <a:br>
              <a:rPr lang="pt-BR" sz="2000" b="1"/>
            </a:br>
            <a:br>
              <a:rPr lang="pt-BR" sz="4400" b="1"/>
            </a:br>
            <a:endParaRPr sz="2500"/>
          </a:p>
        </p:txBody>
      </p:sp>
      <p:pic>
        <p:nvPicPr>
          <p:cNvPr id="373" name="Google Shape;373;p5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76634" y="1167611"/>
            <a:ext cx="10338983" cy="2997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5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59623" y="4513639"/>
            <a:ext cx="8559758" cy="1006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56"/>
          <p:cNvPicPr preferRelativeResize="0"/>
          <p:nvPr/>
        </p:nvPicPr>
        <p:blipFill rotWithShape="1">
          <a:blip r:embed="rId3">
            <a:alphaModFix/>
          </a:blip>
          <a:srcRect l="14501" t="26432" b="27565"/>
          <a:stretch/>
        </p:blipFill>
        <p:spPr>
          <a:xfrm rot="10800000">
            <a:off x="1352440" y="342895"/>
            <a:ext cx="741055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92240"/>
            <a:ext cx="1219200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56"/>
          <p:cNvPicPr preferRelativeResize="0"/>
          <p:nvPr/>
        </p:nvPicPr>
        <p:blipFill rotWithShape="1">
          <a:blip r:embed="rId5">
            <a:alphaModFix/>
          </a:blip>
          <a:srcRect l="32321"/>
          <a:stretch/>
        </p:blipFill>
        <p:spPr>
          <a:xfrm>
            <a:off x="-1" y="1960880"/>
            <a:ext cx="976635" cy="23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5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68049" y="538265"/>
            <a:ext cx="624184" cy="470783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56"/>
          <p:cNvSpPr txBox="1">
            <a:spLocks noGrp="1"/>
          </p:cNvSpPr>
          <p:nvPr>
            <p:ph type="ctrTitle"/>
          </p:nvPr>
        </p:nvSpPr>
        <p:spPr>
          <a:xfrm>
            <a:off x="778460" y="1167611"/>
            <a:ext cx="9646809" cy="533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br>
              <a:rPr lang="pt-BR" sz="4400" b="1"/>
            </a:br>
            <a:r>
              <a:rPr lang="pt-BR" sz="4400" b="1"/>
              <a:t>C5: Cuidado da pessoa com hipertensão</a:t>
            </a:r>
            <a:br>
              <a:rPr lang="pt-BR" sz="2000" b="1"/>
            </a:br>
            <a:br>
              <a:rPr lang="pt-BR" sz="4400" b="1"/>
            </a:br>
            <a:endParaRPr sz="2500"/>
          </a:p>
        </p:txBody>
      </p:sp>
      <p:pic>
        <p:nvPicPr>
          <p:cNvPr id="384" name="Google Shape;384;p5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936378"/>
            <a:ext cx="11068050" cy="5921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57"/>
          <p:cNvPicPr preferRelativeResize="0"/>
          <p:nvPr/>
        </p:nvPicPr>
        <p:blipFill rotWithShape="1">
          <a:blip r:embed="rId3">
            <a:alphaModFix/>
          </a:blip>
          <a:srcRect l="14501" t="26432" b="27565"/>
          <a:stretch/>
        </p:blipFill>
        <p:spPr>
          <a:xfrm rot="10800000">
            <a:off x="1352440" y="342895"/>
            <a:ext cx="741055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92240"/>
            <a:ext cx="1219200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57"/>
          <p:cNvPicPr preferRelativeResize="0"/>
          <p:nvPr/>
        </p:nvPicPr>
        <p:blipFill rotWithShape="1">
          <a:blip r:embed="rId5">
            <a:alphaModFix/>
          </a:blip>
          <a:srcRect l="32321"/>
          <a:stretch/>
        </p:blipFill>
        <p:spPr>
          <a:xfrm>
            <a:off x="-1" y="1960880"/>
            <a:ext cx="976635" cy="23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5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68049" y="538265"/>
            <a:ext cx="624184" cy="470783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57"/>
          <p:cNvSpPr txBox="1">
            <a:spLocks noGrp="1"/>
          </p:cNvSpPr>
          <p:nvPr>
            <p:ph type="ctrTitle"/>
          </p:nvPr>
        </p:nvSpPr>
        <p:spPr>
          <a:xfrm>
            <a:off x="778460" y="1167611"/>
            <a:ext cx="9646809" cy="533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br>
              <a:rPr lang="pt-BR" sz="4400" b="1"/>
            </a:br>
            <a:r>
              <a:rPr lang="pt-BR" sz="4400" b="1"/>
              <a:t>C6: Cuidado da pessoa idosa</a:t>
            </a:r>
            <a:br>
              <a:rPr lang="pt-BR" sz="2000" b="1"/>
            </a:br>
            <a:br>
              <a:rPr lang="pt-BR" sz="4400" b="1"/>
            </a:br>
            <a:endParaRPr sz="2500"/>
          </a:p>
        </p:txBody>
      </p:sp>
      <p:pic>
        <p:nvPicPr>
          <p:cNvPr id="394" name="Google Shape;394;p5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13417" y="1288078"/>
            <a:ext cx="9011852" cy="2669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5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78889" y="4348480"/>
            <a:ext cx="10481602" cy="13905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38"/>
          <p:cNvPicPr preferRelativeResize="0"/>
          <p:nvPr/>
        </p:nvPicPr>
        <p:blipFill rotWithShape="1">
          <a:blip r:embed="rId3">
            <a:alphaModFix/>
          </a:blip>
          <a:srcRect l="14501" t="26432" b="27565"/>
          <a:stretch/>
        </p:blipFill>
        <p:spPr>
          <a:xfrm rot="10800000">
            <a:off x="4500086" y="48100"/>
            <a:ext cx="7691913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92240"/>
            <a:ext cx="1219200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38"/>
          <p:cNvPicPr preferRelativeResize="0"/>
          <p:nvPr/>
        </p:nvPicPr>
        <p:blipFill rotWithShape="1">
          <a:blip r:embed="rId5">
            <a:alphaModFix/>
          </a:blip>
          <a:srcRect l="32321"/>
          <a:stretch/>
        </p:blipFill>
        <p:spPr>
          <a:xfrm>
            <a:off x="-1" y="1960880"/>
            <a:ext cx="976635" cy="23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68049" y="538265"/>
            <a:ext cx="624184" cy="470783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38"/>
          <p:cNvSpPr txBox="1">
            <a:spLocks noGrp="1"/>
          </p:cNvSpPr>
          <p:nvPr>
            <p:ph type="ctrTitle"/>
          </p:nvPr>
        </p:nvSpPr>
        <p:spPr>
          <a:xfrm>
            <a:off x="572625" y="269775"/>
            <a:ext cx="10495500" cy="7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5263"/>
              <a:buFont typeface="Play"/>
              <a:buNone/>
            </a:pPr>
            <a:r>
              <a:rPr lang="pt-BR" sz="4222" b="1"/>
              <a:t>Prazo, processamento e validação dos dados</a:t>
            </a:r>
            <a:endParaRPr sz="6222" b="1"/>
          </a:p>
        </p:txBody>
      </p:sp>
      <p:pic>
        <p:nvPicPr>
          <p:cNvPr id="117" name="Google Shape;117;p3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06850" y="1363547"/>
            <a:ext cx="8490095" cy="48443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58"/>
          <p:cNvPicPr preferRelativeResize="0"/>
          <p:nvPr/>
        </p:nvPicPr>
        <p:blipFill rotWithShape="1">
          <a:blip r:embed="rId3">
            <a:alphaModFix/>
          </a:blip>
          <a:srcRect l="14501" t="26432" b="27565"/>
          <a:stretch/>
        </p:blipFill>
        <p:spPr>
          <a:xfrm rot="10800000">
            <a:off x="1352440" y="342895"/>
            <a:ext cx="741055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92240"/>
            <a:ext cx="1219200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58"/>
          <p:cNvPicPr preferRelativeResize="0"/>
          <p:nvPr/>
        </p:nvPicPr>
        <p:blipFill rotWithShape="1">
          <a:blip r:embed="rId5">
            <a:alphaModFix/>
          </a:blip>
          <a:srcRect l="32321"/>
          <a:stretch/>
        </p:blipFill>
        <p:spPr>
          <a:xfrm>
            <a:off x="-1" y="1960880"/>
            <a:ext cx="976635" cy="23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5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68049" y="538265"/>
            <a:ext cx="624184" cy="470783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58"/>
          <p:cNvSpPr txBox="1">
            <a:spLocks noGrp="1"/>
          </p:cNvSpPr>
          <p:nvPr>
            <p:ph type="ctrTitle"/>
          </p:nvPr>
        </p:nvSpPr>
        <p:spPr>
          <a:xfrm>
            <a:off x="778460" y="1167611"/>
            <a:ext cx="9646809" cy="533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br>
              <a:rPr lang="pt-BR" sz="4400" b="1"/>
            </a:br>
            <a:r>
              <a:rPr lang="pt-BR" sz="4400" b="1"/>
              <a:t>C6: Cuidado da pessoa idosa</a:t>
            </a:r>
            <a:br>
              <a:rPr lang="pt-BR" sz="2000" b="1"/>
            </a:br>
            <a:br>
              <a:rPr lang="pt-BR" sz="4400" b="1"/>
            </a:br>
            <a:endParaRPr sz="2500"/>
          </a:p>
        </p:txBody>
      </p:sp>
      <p:sp>
        <p:nvSpPr>
          <p:cNvPr id="405" name="Google Shape;405;p58"/>
          <p:cNvSpPr/>
          <p:nvPr/>
        </p:nvSpPr>
        <p:spPr>
          <a:xfrm>
            <a:off x="102577" y="1144205"/>
            <a:ext cx="1140655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(A) Ter realizado pelo menos 01 (uma) consulta por profissional médica (o) ou enfermeira (o) presencial ou remota nos últimos 12 meses;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6" name="Google Shape;406;p5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76634" y="1731216"/>
            <a:ext cx="10665759" cy="4159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59"/>
          <p:cNvPicPr preferRelativeResize="0"/>
          <p:nvPr/>
        </p:nvPicPr>
        <p:blipFill rotWithShape="1">
          <a:blip r:embed="rId3">
            <a:alphaModFix/>
          </a:blip>
          <a:srcRect l="14501" t="26432" b="27565"/>
          <a:stretch/>
        </p:blipFill>
        <p:spPr>
          <a:xfrm rot="10800000">
            <a:off x="1352440" y="342895"/>
            <a:ext cx="741055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92240"/>
            <a:ext cx="1219200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59"/>
          <p:cNvPicPr preferRelativeResize="0"/>
          <p:nvPr/>
        </p:nvPicPr>
        <p:blipFill rotWithShape="1">
          <a:blip r:embed="rId5">
            <a:alphaModFix/>
          </a:blip>
          <a:srcRect l="32321"/>
          <a:stretch/>
        </p:blipFill>
        <p:spPr>
          <a:xfrm>
            <a:off x="-1" y="1960880"/>
            <a:ext cx="976635" cy="23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68049" y="538265"/>
            <a:ext cx="624184" cy="470783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59"/>
          <p:cNvSpPr txBox="1">
            <a:spLocks noGrp="1"/>
          </p:cNvSpPr>
          <p:nvPr>
            <p:ph type="ctrTitle"/>
          </p:nvPr>
        </p:nvSpPr>
        <p:spPr>
          <a:xfrm>
            <a:off x="778460" y="1167611"/>
            <a:ext cx="9646809" cy="533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br>
              <a:rPr lang="pt-BR" sz="4400" b="1"/>
            </a:br>
            <a:r>
              <a:rPr lang="pt-BR" sz="4400" b="1"/>
              <a:t>C6: Cuidado da pessoa idosa</a:t>
            </a:r>
            <a:br>
              <a:rPr lang="pt-BR" sz="2000" b="1"/>
            </a:br>
            <a:br>
              <a:rPr lang="pt-BR" sz="4400" b="1"/>
            </a:br>
            <a:endParaRPr sz="2500"/>
          </a:p>
        </p:txBody>
      </p:sp>
      <p:sp>
        <p:nvSpPr>
          <p:cNvPr id="416" name="Google Shape;416;p59"/>
          <p:cNvSpPr/>
          <p:nvPr/>
        </p:nvSpPr>
        <p:spPr>
          <a:xfrm>
            <a:off x="102577" y="1144205"/>
            <a:ext cx="1140655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(D) Ter registro de 1 (uma) dose da vacina contra influenza realizada nos últimos 12 meses.</a:t>
            </a:r>
            <a:endParaRPr/>
          </a:p>
        </p:txBody>
      </p:sp>
      <p:pic>
        <p:nvPicPr>
          <p:cNvPr id="417" name="Google Shape;417;p5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52440" y="2046292"/>
            <a:ext cx="10059761" cy="4345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60"/>
          <p:cNvPicPr preferRelativeResize="0"/>
          <p:nvPr/>
        </p:nvPicPr>
        <p:blipFill rotWithShape="1">
          <a:blip r:embed="rId3">
            <a:alphaModFix/>
          </a:blip>
          <a:srcRect l="14501" t="26432" b="27565"/>
          <a:stretch/>
        </p:blipFill>
        <p:spPr>
          <a:xfrm rot="10800000">
            <a:off x="1352440" y="342895"/>
            <a:ext cx="741055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92240"/>
            <a:ext cx="1219200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60"/>
          <p:cNvPicPr preferRelativeResize="0"/>
          <p:nvPr/>
        </p:nvPicPr>
        <p:blipFill rotWithShape="1">
          <a:blip r:embed="rId5">
            <a:alphaModFix/>
          </a:blip>
          <a:srcRect l="32321"/>
          <a:stretch/>
        </p:blipFill>
        <p:spPr>
          <a:xfrm>
            <a:off x="-1" y="1960880"/>
            <a:ext cx="976635" cy="23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6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68049" y="538265"/>
            <a:ext cx="624184" cy="470783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60"/>
          <p:cNvSpPr txBox="1">
            <a:spLocks noGrp="1"/>
          </p:cNvSpPr>
          <p:nvPr>
            <p:ph type="ctrTitle"/>
          </p:nvPr>
        </p:nvSpPr>
        <p:spPr>
          <a:xfrm>
            <a:off x="778460" y="1167611"/>
            <a:ext cx="9646809" cy="533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br>
              <a:rPr lang="pt-BR" sz="4400" b="1"/>
            </a:br>
            <a:r>
              <a:rPr lang="pt-BR" sz="4400" b="1"/>
              <a:t>C6: Cuidado da pessoa idosa</a:t>
            </a:r>
            <a:br>
              <a:rPr lang="pt-BR" sz="2000" b="1"/>
            </a:br>
            <a:br>
              <a:rPr lang="pt-BR" sz="4400" b="1"/>
            </a:br>
            <a:endParaRPr sz="2500"/>
          </a:p>
        </p:txBody>
      </p:sp>
      <p:pic>
        <p:nvPicPr>
          <p:cNvPr id="427" name="Google Shape;427;p6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32427" y="1033827"/>
            <a:ext cx="10147714" cy="5433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61"/>
          <p:cNvPicPr preferRelativeResize="0"/>
          <p:nvPr/>
        </p:nvPicPr>
        <p:blipFill rotWithShape="1">
          <a:blip r:embed="rId3">
            <a:alphaModFix/>
          </a:blip>
          <a:srcRect l="14501" t="26432" b="27565"/>
          <a:stretch/>
        </p:blipFill>
        <p:spPr>
          <a:xfrm rot="10800000">
            <a:off x="1352440" y="342895"/>
            <a:ext cx="741055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92240"/>
            <a:ext cx="1219200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61"/>
          <p:cNvPicPr preferRelativeResize="0"/>
          <p:nvPr/>
        </p:nvPicPr>
        <p:blipFill rotWithShape="1">
          <a:blip r:embed="rId5">
            <a:alphaModFix/>
          </a:blip>
          <a:srcRect l="32321"/>
          <a:stretch/>
        </p:blipFill>
        <p:spPr>
          <a:xfrm>
            <a:off x="-1" y="1960880"/>
            <a:ext cx="976635" cy="23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6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68049" y="538265"/>
            <a:ext cx="624184" cy="470783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61"/>
          <p:cNvSpPr txBox="1">
            <a:spLocks noGrp="1"/>
          </p:cNvSpPr>
          <p:nvPr>
            <p:ph type="ctrTitle"/>
          </p:nvPr>
        </p:nvSpPr>
        <p:spPr>
          <a:xfrm>
            <a:off x="699329" y="1497349"/>
            <a:ext cx="9646809" cy="533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br>
              <a:rPr lang="pt-BR" sz="4400" b="1"/>
            </a:br>
            <a:r>
              <a:rPr lang="pt-BR" sz="4400" b="1"/>
              <a:t>C7: Cuidado da mulher na prevenção do câncer</a:t>
            </a:r>
            <a:br>
              <a:rPr lang="pt-BR" sz="2000" b="1"/>
            </a:br>
            <a:br>
              <a:rPr lang="pt-BR" sz="4400" b="1"/>
            </a:br>
            <a:endParaRPr sz="2500"/>
          </a:p>
        </p:txBody>
      </p:sp>
      <p:pic>
        <p:nvPicPr>
          <p:cNvPr id="437" name="Google Shape;437;p6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26470" y="1354016"/>
            <a:ext cx="9394638" cy="3019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6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77536" y="4517054"/>
            <a:ext cx="7702795" cy="1203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62"/>
          <p:cNvPicPr preferRelativeResize="0"/>
          <p:nvPr/>
        </p:nvPicPr>
        <p:blipFill rotWithShape="1">
          <a:blip r:embed="rId3">
            <a:alphaModFix/>
          </a:blip>
          <a:srcRect l="14501" t="26432" b="27565"/>
          <a:stretch/>
        </p:blipFill>
        <p:spPr>
          <a:xfrm rot="10800000">
            <a:off x="1352440" y="342895"/>
            <a:ext cx="741055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92240"/>
            <a:ext cx="1219200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62"/>
          <p:cNvPicPr preferRelativeResize="0"/>
          <p:nvPr/>
        </p:nvPicPr>
        <p:blipFill rotWithShape="1">
          <a:blip r:embed="rId5">
            <a:alphaModFix/>
          </a:blip>
          <a:srcRect l="32321"/>
          <a:stretch/>
        </p:blipFill>
        <p:spPr>
          <a:xfrm>
            <a:off x="-1" y="1960880"/>
            <a:ext cx="976635" cy="23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6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68049" y="538265"/>
            <a:ext cx="624184" cy="470783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62"/>
          <p:cNvSpPr txBox="1">
            <a:spLocks noGrp="1"/>
          </p:cNvSpPr>
          <p:nvPr>
            <p:ph type="ctrTitle"/>
          </p:nvPr>
        </p:nvSpPr>
        <p:spPr>
          <a:xfrm>
            <a:off x="699329" y="1497349"/>
            <a:ext cx="9646809" cy="533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br>
              <a:rPr lang="pt-BR" sz="4400" b="1"/>
            </a:br>
            <a:r>
              <a:rPr lang="pt-BR" sz="4400" b="1"/>
              <a:t>C7: Cuidado da mulher na prevenção do câncer</a:t>
            </a:r>
            <a:br>
              <a:rPr lang="pt-BR" sz="2000" b="1"/>
            </a:br>
            <a:br>
              <a:rPr lang="pt-BR" sz="4400" b="1"/>
            </a:br>
            <a:endParaRPr sz="2500"/>
          </a:p>
        </p:txBody>
      </p:sp>
      <p:sp>
        <p:nvSpPr>
          <p:cNvPr id="448" name="Google Shape;448;p62"/>
          <p:cNvSpPr/>
          <p:nvPr/>
        </p:nvSpPr>
        <p:spPr>
          <a:xfrm>
            <a:off x="102577" y="1205895"/>
            <a:ext cx="1180220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(A) Ter pelo menos 01 (um) exame de rastreamento para câncer do colo do útero em mulheres e em homens transgênero de 25 a 64 anos de idade, coletado, solicitado ou avaliado nos últimos 36 meses;</a:t>
            </a:r>
            <a:endParaRPr/>
          </a:p>
        </p:txBody>
      </p:sp>
      <p:pic>
        <p:nvPicPr>
          <p:cNvPr id="449" name="Google Shape;449;p6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1985892"/>
            <a:ext cx="6789364" cy="2491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6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89364" y="3826322"/>
            <a:ext cx="5372161" cy="2665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63"/>
          <p:cNvPicPr preferRelativeResize="0"/>
          <p:nvPr/>
        </p:nvPicPr>
        <p:blipFill rotWithShape="1">
          <a:blip r:embed="rId3">
            <a:alphaModFix/>
          </a:blip>
          <a:srcRect l="14501" t="26432" b="27565"/>
          <a:stretch/>
        </p:blipFill>
        <p:spPr>
          <a:xfrm rot="10800000">
            <a:off x="1352440" y="342895"/>
            <a:ext cx="741055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92240"/>
            <a:ext cx="1219200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63"/>
          <p:cNvPicPr preferRelativeResize="0"/>
          <p:nvPr/>
        </p:nvPicPr>
        <p:blipFill rotWithShape="1">
          <a:blip r:embed="rId5">
            <a:alphaModFix/>
          </a:blip>
          <a:srcRect l="32321"/>
          <a:stretch/>
        </p:blipFill>
        <p:spPr>
          <a:xfrm>
            <a:off x="-1" y="1960880"/>
            <a:ext cx="976635" cy="23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6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68049" y="538265"/>
            <a:ext cx="624184" cy="470783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63"/>
          <p:cNvSpPr txBox="1">
            <a:spLocks noGrp="1"/>
          </p:cNvSpPr>
          <p:nvPr>
            <p:ph type="ctrTitle"/>
          </p:nvPr>
        </p:nvSpPr>
        <p:spPr>
          <a:xfrm>
            <a:off x="699329" y="1497349"/>
            <a:ext cx="9646809" cy="533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br>
              <a:rPr lang="pt-BR" sz="4400" b="1"/>
            </a:br>
            <a:r>
              <a:rPr lang="pt-BR" sz="4400" b="1"/>
              <a:t>C7: Cuidado da mulher na prevenção do câncer</a:t>
            </a:r>
            <a:br>
              <a:rPr lang="pt-BR" sz="2000" b="1"/>
            </a:br>
            <a:br>
              <a:rPr lang="pt-BR" sz="4400" b="1"/>
            </a:br>
            <a:endParaRPr sz="2500"/>
          </a:p>
        </p:txBody>
      </p:sp>
      <p:sp>
        <p:nvSpPr>
          <p:cNvPr id="460" name="Google Shape;460;p63"/>
          <p:cNvSpPr/>
          <p:nvPr/>
        </p:nvSpPr>
        <p:spPr>
          <a:xfrm>
            <a:off x="102577" y="1205895"/>
            <a:ext cx="1180220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(B) Ter pelo menos 01 (uma) dose da vacina HPV para crianças e adolescentes do sexo feminino de 09 a 14 anos de idade;</a:t>
            </a:r>
            <a:endParaRPr/>
          </a:p>
        </p:txBody>
      </p:sp>
      <p:pic>
        <p:nvPicPr>
          <p:cNvPr id="461" name="Google Shape;461;p6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83310" y="1872048"/>
            <a:ext cx="9784739" cy="4216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64"/>
          <p:cNvPicPr preferRelativeResize="0"/>
          <p:nvPr/>
        </p:nvPicPr>
        <p:blipFill rotWithShape="1">
          <a:blip r:embed="rId3">
            <a:alphaModFix/>
          </a:blip>
          <a:srcRect l="14501" t="26432" b="27565"/>
          <a:stretch/>
        </p:blipFill>
        <p:spPr>
          <a:xfrm rot="10800000">
            <a:off x="1352440" y="342895"/>
            <a:ext cx="741055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92240"/>
            <a:ext cx="1219200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64"/>
          <p:cNvPicPr preferRelativeResize="0"/>
          <p:nvPr/>
        </p:nvPicPr>
        <p:blipFill rotWithShape="1">
          <a:blip r:embed="rId5">
            <a:alphaModFix/>
          </a:blip>
          <a:srcRect l="32321"/>
          <a:stretch/>
        </p:blipFill>
        <p:spPr>
          <a:xfrm>
            <a:off x="-1" y="1960880"/>
            <a:ext cx="976635" cy="23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6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68049" y="538265"/>
            <a:ext cx="624184" cy="470783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64"/>
          <p:cNvSpPr txBox="1">
            <a:spLocks noGrp="1"/>
          </p:cNvSpPr>
          <p:nvPr>
            <p:ph type="ctrTitle"/>
          </p:nvPr>
        </p:nvSpPr>
        <p:spPr>
          <a:xfrm>
            <a:off x="699329" y="1497349"/>
            <a:ext cx="9646809" cy="533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br>
              <a:rPr lang="pt-BR" sz="4400" b="1"/>
            </a:br>
            <a:r>
              <a:rPr lang="pt-BR" sz="4400" b="1"/>
              <a:t>C7: Cuidado da mulher na prevenção do câncer</a:t>
            </a:r>
            <a:br>
              <a:rPr lang="pt-BR" sz="2000" b="1"/>
            </a:br>
            <a:br>
              <a:rPr lang="pt-BR" sz="4400" b="1"/>
            </a:br>
            <a:endParaRPr sz="2500"/>
          </a:p>
        </p:txBody>
      </p:sp>
      <p:sp>
        <p:nvSpPr>
          <p:cNvPr id="471" name="Google Shape;471;p64"/>
          <p:cNvSpPr/>
          <p:nvPr/>
        </p:nvSpPr>
        <p:spPr>
          <a:xfrm>
            <a:off x="102577" y="1205895"/>
            <a:ext cx="1180220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(C) Ter pelo 01 (um) atendimento presencial ou remoto, para adolescentes, mulheres e homens transgênero de 14 a 69 anos de idade, sobre atenção à saúde sexual e reprodutiva, realizado nos últimos 12 meses;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2" name="Google Shape;472;p6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76289" y="2020569"/>
            <a:ext cx="10728496" cy="4283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65"/>
          <p:cNvPicPr preferRelativeResize="0"/>
          <p:nvPr/>
        </p:nvPicPr>
        <p:blipFill rotWithShape="1">
          <a:blip r:embed="rId3">
            <a:alphaModFix/>
          </a:blip>
          <a:srcRect l="14501" t="26432" b="27565"/>
          <a:stretch/>
        </p:blipFill>
        <p:spPr>
          <a:xfrm rot="10800000">
            <a:off x="1352440" y="342895"/>
            <a:ext cx="741055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92240"/>
            <a:ext cx="1219200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65"/>
          <p:cNvPicPr preferRelativeResize="0"/>
          <p:nvPr/>
        </p:nvPicPr>
        <p:blipFill rotWithShape="1">
          <a:blip r:embed="rId5">
            <a:alphaModFix/>
          </a:blip>
          <a:srcRect l="32321"/>
          <a:stretch/>
        </p:blipFill>
        <p:spPr>
          <a:xfrm>
            <a:off x="-1" y="1960880"/>
            <a:ext cx="976635" cy="23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6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68049" y="538265"/>
            <a:ext cx="624184" cy="470783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65"/>
          <p:cNvSpPr txBox="1">
            <a:spLocks noGrp="1"/>
          </p:cNvSpPr>
          <p:nvPr>
            <p:ph type="ctrTitle"/>
          </p:nvPr>
        </p:nvSpPr>
        <p:spPr>
          <a:xfrm>
            <a:off x="699329" y="1497349"/>
            <a:ext cx="9646809" cy="533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br>
              <a:rPr lang="pt-BR" sz="4400" b="1"/>
            </a:br>
            <a:r>
              <a:rPr lang="pt-BR" sz="4400" b="1"/>
              <a:t>C7: Cuidado da mulher na prevenção do câncer</a:t>
            </a:r>
            <a:br>
              <a:rPr lang="pt-BR" sz="2000" b="1"/>
            </a:br>
            <a:br>
              <a:rPr lang="pt-BR" sz="4400" b="1"/>
            </a:br>
            <a:endParaRPr sz="2500"/>
          </a:p>
        </p:txBody>
      </p:sp>
      <p:pic>
        <p:nvPicPr>
          <p:cNvPr id="482" name="Google Shape;482;p6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1057706"/>
            <a:ext cx="11068049" cy="5822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66"/>
          <p:cNvPicPr preferRelativeResize="0"/>
          <p:nvPr/>
        </p:nvPicPr>
        <p:blipFill rotWithShape="1">
          <a:blip r:embed="rId3">
            <a:alphaModFix/>
          </a:blip>
          <a:srcRect l="14501" t="26432" b="27565"/>
          <a:stretch/>
        </p:blipFill>
        <p:spPr>
          <a:xfrm rot="10800000">
            <a:off x="1352440" y="342895"/>
            <a:ext cx="741055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92240"/>
            <a:ext cx="1219200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66"/>
          <p:cNvPicPr preferRelativeResize="0"/>
          <p:nvPr/>
        </p:nvPicPr>
        <p:blipFill rotWithShape="1">
          <a:blip r:embed="rId5">
            <a:alphaModFix/>
          </a:blip>
          <a:srcRect l="32321"/>
          <a:stretch/>
        </p:blipFill>
        <p:spPr>
          <a:xfrm>
            <a:off x="-1" y="1960880"/>
            <a:ext cx="976635" cy="23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6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68049" y="538265"/>
            <a:ext cx="624184" cy="470783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66"/>
          <p:cNvSpPr txBox="1">
            <a:spLocks noGrp="1"/>
          </p:cNvSpPr>
          <p:nvPr>
            <p:ph type="ctrTitle"/>
          </p:nvPr>
        </p:nvSpPr>
        <p:spPr>
          <a:xfrm>
            <a:off x="672952" y="1693945"/>
            <a:ext cx="9646809" cy="533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br>
              <a:rPr lang="pt-BR" sz="4400" b="1"/>
            </a:br>
            <a:r>
              <a:rPr lang="pt-BR" sz="4400" b="1"/>
              <a:t>M1: Média de atendimento por pessoa pela eMulti</a:t>
            </a:r>
            <a:br>
              <a:rPr lang="pt-BR" sz="2000" b="1"/>
            </a:br>
            <a:br>
              <a:rPr lang="pt-BR" sz="4400" b="1"/>
            </a:br>
            <a:endParaRPr sz="2500"/>
          </a:p>
        </p:txBody>
      </p:sp>
      <p:sp>
        <p:nvSpPr>
          <p:cNvPr id="492" name="Google Shape;492;p66"/>
          <p:cNvSpPr/>
          <p:nvPr/>
        </p:nvSpPr>
        <p:spPr>
          <a:xfrm>
            <a:off x="165616" y="1229765"/>
            <a:ext cx="216116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Atendimento individual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3" name="Google Shape;493;p6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29745" y="1805126"/>
            <a:ext cx="9846172" cy="4037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p67"/>
          <p:cNvPicPr preferRelativeResize="0"/>
          <p:nvPr/>
        </p:nvPicPr>
        <p:blipFill rotWithShape="1">
          <a:blip r:embed="rId3">
            <a:alphaModFix/>
          </a:blip>
          <a:srcRect l="14501" t="26432" b="27565"/>
          <a:stretch/>
        </p:blipFill>
        <p:spPr>
          <a:xfrm rot="10800000">
            <a:off x="1352440" y="342895"/>
            <a:ext cx="741055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92240"/>
            <a:ext cx="1219200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67"/>
          <p:cNvPicPr preferRelativeResize="0"/>
          <p:nvPr/>
        </p:nvPicPr>
        <p:blipFill rotWithShape="1">
          <a:blip r:embed="rId5">
            <a:alphaModFix/>
          </a:blip>
          <a:srcRect l="32321"/>
          <a:stretch/>
        </p:blipFill>
        <p:spPr>
          <a:xfrm>
            <a:off x="-1" y="1960880"/>
            <a:ext cx="976635" cy="23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6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68049" y="538265"/>
            <a:ext cx="624184" cy="470783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67"/>
          <p:cNvSpPr txBox="1">
            <a:spLocks noGrp="1"/>
          </p:cNvSpPr>
          <p:nvPr>
            <p:ph type="ctrTitle"/>
          </p:nvPr>
        </p:nvSpPr>
        <p:spPr>
          <a:xfrm>
            <a:off x="672952" y="1693945"/>
            <a:ext cx="9646809" cy="533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br>
              <a:rPr lang="pt-BR" sz="4400" b="1"/>
            </a:br>
            <a:r>
              <a:rPr lang="pt-BR" sz="4400" b="1"/>
              <a:t>M1: Média de atendimento por pessoa pela eMulti</a:t>
            </a:r>
            <a:br>
              <a:rPr lang="pt-BR" sz="2000" b="1"/>
            </a:br>
            <a:br>
              <a:rPr lang="pt-BR" sz="4400" b="1"/>
            </a:br>
            <a:endParaRPr sz="2500"/>
          </a:p>
        </p:txBody>
      </p:sp>
      <p:sp>
        <p:nvSpPr>
          <p:cNvPr id="503" name="Google Shape;503;p67"/>
          <p:cNvSpPr/>
          <p:nvPr/>
        </p:nvSpPr>
        <p:spPr>
          <a:xfrm>
            <a:off x="165616" y="1229765"/>
            <a:ext cx="200247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Atendimento coletivo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4" name="Google Shape;504;p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65031" y="1895918"/>
            <a:ext cx="10207170" cy="4246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4"/>
          <p:cNvPicPr preferRelativeResize="0"/>
          <p:nvPr/>
        </p:nvPicPr>
        <p:blipFill rotWithShape="1">
          <a:blip r:embed="rId3">
            <a:alphaModFix/>
          </a:blip>
          <a:srcRect l="14501" t="26432" b="27565"/>
          <a:stretch/>
        </p:blipFill>
        <p:spPr>
          <a:xfrm rot="10800000">
            <a:off x="4500087" y="-3"/>
            <a:ext cx="7691913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92240"/>
            <a:ext cx="1219200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4"/>
          <p:cNvPicPr preferRelativeResize="0"/>
          <p:nvPr/>
        </p:nvPicPr>
        <p:blipFill rotWithShape="1">
          <a:blip r:embed="rId5">
            <a:alphaModFix/>
          </a:blip>
          <a:srcRect l="32321"/>
          <a:stretch/>
        </p:blipFill>
        <p:spPr>
          <a:xfrm>
            <a:off x="-1" y="1960880"/>
            <a:ext cx="976635" cy="23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68049" y="538265"/>
            <a:ext cx="624184" cy="470783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4"/>
          <p:cNvSpPr txBox="1">
            <a:spLocks noGrp="1"/>
          </p:cNvSpPr>
          <p:nvPr>
            <p:ph type="ctrTitle"/>
          </p:nvPr>
        </p:nvSpPr>
        <p:spPr>
          <a:xfrm>
            <a:off x="249381" y="75837"/>
            <a:ext cx="10665229" cy="133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pt-BR" sz="4400" b="1"/>
              <a:t>COMPONENTE II - VÍNCULO E ACOMPANHAMENTO TERRITORIAL</a:t>
            </a:r>
            <a:endParaRPr/>
          </a:p>
        </p:txBody>
      </p:sp>
      <p:pic>
        <p:nvPicPr>
          <p:cNvPr id="127" name="Google Shape;127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24734" y="1515889"/>
            <a:ext cx="8276648" cy="4874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68"/>
          <p:cNvPicPr preferRelativeResize="0"/>
          <p:nvPr/>
        </p:nvPicPr>
        <p:blipFill rotWithShape="1">
          <a:blip r:embed="rId3">
            <a:alphaModFix/>
          </a:blip>
          <a:srcRect l="14501" t="26432" b="27565"/>
          <a:stretch/>
        </p:blipFill>
        <p:spPr>
          <a:xfrm rot="10800000">
            <a:off x="1352440" y="342895"/>
            <a:ext cx="741055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92240"/>
            <a:ext cx="1219200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68"/>
          <p:cNvPicPr preferRelativeResize="0"/>
          <p:nvPr/>
        </p:nvPicPr>
        <p:blipFill rotWithShape="1">
          <a:blip r:embed="rId5">
            <a:alphaModFix/>
          </a:blip>
          <a:srcRect l="32321"/>
          <a:stretch/>
        </p:blipFill>
        <p:spPr>
          <a:xfrm>
            <a:off x="-1" y="1960880"/>
            <a:ext cx="976635" cy="23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6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68049" y="538265"/>
            <a:ext cx="624184" cy="470783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68"/>
          <p:cNvSpPr txBox="1">
            <a:spLocks noGrp="1"/>
          </p:cNvSpPr>
          <p:nvPr>
            <p:ph type="ctrTitle"/>
          </p:nvPr>
        </p:nvSpPr>
        <p:spPr>
          <a:xfrm>
            <a:off x="672952" y="1693945"/>
            <a:ext cx="9646809" cy="533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br>
              <a:rPr lang="pt-BR" sz="4400" b="1"/>
            </a:br>
            <a:r>
              <a:rPr lang="pt-BR" sz="4400" b="1"/>
              <a:t>M2: Ações interprofissionais realizadas pela eMulti</a:t>
            </a:r>
            <a:br>
              <a:rPr lang="pt-BR" sz="2000" b="1"/>
            </a:br>
            <a:br>
              <a:rPr lang="pt-BR" sz="4400" b="1"/>
            </a:br>
            <a:endParaRPr sz="2500"/>
          </a:p>
        </p:txBody>
      </p:sp>
      <p:sp>
        <p:nvSpPr>
          <p:cNvPr id="514" name="Google Shape;514;p68"/>
          <p:cNvSpPr/>
          <p:nvPr/>
        </p:nvSpPr>
        <p:spPr>
          <a:xfrm>
            <a:off x="165616" y="1333266"/>
            <a:ext cx="355257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Atendimento individual - compartilhado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5" name="Google Shape;515;p6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56122" y="2143411"/>
            <a:ext cx="9589773" cy="4005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69"/>
          <p:cNvPicPr preferRelativeResize="0"/>
          <p:nvPr/>
        </p:nvPicPr>
        <p:blipFill rotWithShape="1">
          <a:blip r:embed="rId3">
            <a:alphaModFix/>
          </a:blip>
          <a:srcRect l="14501" t="26432" b="27565"/>
          <a:stretch/>
        </p:blipFill>
        <p:spPr>
          <a:xfrm rot="10800000">
            <a:off x="1352440" y="342895"/>
            <a:ext cx="741055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92240"/>
            <a:ext cx="1219200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69"/>
          <p:cNvPicPr preferRelativeResize="0"/>
          <p:nvPr/>
        </p:nvPicPr>
        <p:blipFill rotWithShape="1">
          <a:blip r:embed="rId5">
            <a:alphaModFix/>
          </a:blip>
          <a:srcRect l="32321"/>
          <a:stretch/>
        </p:blipFill>
        <p:spPr>
          <a:xfrm>
            <a:off x="-1" y="1960880"/>
            <a:ext cx="976635" cy="23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6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68049" y="538265"/>
            <a:ext cx="624184" cy="470783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69"/>
          <p:cNvSpPr txBox="1">
            <a:spLocks noGrp="1"/>
          </p:cNvSpPr>
          <p:nvPr>
            <p:ph type="ctrTitle"/>
          </p:nvPr>
        </p:nvSpPr>
        <p:spPr>
          <a:xfrm>
            <a:off x="672952" y="1693945"/>
            <a:ext cx="9646809" cy="533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br>
              <a:rPr lang="pt-BR" sz="4400" b="1"/>
            </a:br>
            <a:r>
              <a:rPr lang="pt-BR" sz="4400" b="1"/>
              <a:t>M2: Ações interprofissionais realizadas pela eMulti</a:t>
            </a:r>
            <a:br>
              <a:rPr lang="pt-BR" sz="2000" b="1"/>
            </a:br>
            <a:br>
              <a:rPr lang="pt-BR" sz="4400" b="1"/>
            </a:br>
            <a:endParaRPr sz="2500"/>
          </a:p>
        </p:txBody>
      </p:sp>
      <p:sp>
        <p:nvSpPr>
          <p:cNvPr id="525" name="Google Shape;525;p69"/>
          <p:cNvSpPr/>
          <p:nvPr/>
        </p:nvSpPr>
        <p:spPr>
          <a:xfrm>
            <a:off x="165616" y="1333266"/>
            <a:ext cx="355257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Atendimento individual - compartilhado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6" name="Google Shape;526;p6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9456" y="1917579"/>
            <a:ext cx="10407259" cy="39878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Google Shape;531;p70"/>
          <p:cNvPicPr preferRelativeResize="0"/>
          <p:nvPr/>
        </p:nvPicPr>
        <p:blipFill rotWithShape="1">
          <a:blip r:embed="rId3">
            <a:alphaModFix/>
          </a:blip>
          <a:srcRect l="14501" t="26432" b="27565"/>
          <a:stretch/>
        </p:blipFill>
        <p:spPr>
          <a:xfrm rot="10800000">
            <a:off x="1352440" y="342895"/>
            <a:ext cx="741055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92240"/>
            <a:ext cx="1219200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70"/>
          <p:cNvPicPr preferRelativeResize="0"/>
          <p:nvPr/>
        </p:nvPicPr>
        <p:blipFill rotWithShape="1">
          <a:blip r:embed="rId5">
            <a:alphaModFix/>
          </a:blip>
          <a:srcRect l="32321"/>
          <a:stretch/>
        </p:blipFill>
        <p:spPr>
          <a:xfrm>
            <a:off x="-1" y="1960880"/>
            <a:ext cx="976635" cy="23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7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68049" y="538265"/>
            <a:ext cx="624184" cy="470783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70"/>
          <p:cNvSpPr txBox="1">
            <a:spLocks noGrp="1"/>
          </p:cNvSpPr>
          <p:nvPr>
            <p:ph type="ctrTitle"/>
          </p:nvPr>
        </p:nvSpPr>
        <p:spPr>
          <a:xfrm>
            <a:off x="672952" y="1693945"/>
            <a:ext cx="9646809" cy="533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br>
              <a:rPr lang="pt-BR" sz="4400" b="1"/>
            </a:br>
            <a:r>
              <a:rPr lang="pt-BR" sz="4400" b="1"/>
              <a:t>M2: Ações interprofissionais realizadas pela eMulti</a:t>
            </a:r>
            <a:br>
              <a:rPr lang="pt-BR" sz="2000" b="1"/>
            </a:br>
            <a:br>
              <a:rPr lang="pt-BR" sz="4400" b="1"/>
            </a:br>
            <a:endParaRPr sz="2500"/>
          </a:p>
        </p:txBody>
      </p:sp>
      <p:sp>
        <p:nvSpPr>
          <p:cNvPr id="536" name="Google Shape;536;p70"/>
          <p:cNvSpPr/>
          <p:nvPr/>
        </p:nvSpPr>
        <p:spPr>
          <a:xfrm>
            <a:off x="165616" y="1333266"/>
            <a:ext cx="199285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Atendimento coletiva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7" name="Google Shape;537;p7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29505" y="1873622"/>
            <a:ext cx="10686855" cy="4421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Google Shape;542;p71"/>
          <p:cNvPicPr preferRelativeResize="0"/>
          <p:nvPr/>
        </p:nvPicPr>
        <p:blipFill rotWithShape="1">
          <a:blip r:embed="rId3">
            <a:alphaModFix/>
          </a:blip>
          <a:srcRect l="14501" t="26432" b="27565"/>
          <a:stretch/>
        </p:blipFill>
        <p:spPr>
          <a:xfrm rot="10800000">
            <a:off x="1352440" y="342895"/>
            <a:ext cx="741055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92240"/>
            <a:ext cx="1219200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71"/>
          <p:cNvPicPr preferRelativeResize="0"/>
          <p:nvPr/>
        </p:nvPicPr>
        <p:blipFill rotWithShape="1">
          <a:blip r:embed="rId5">
            <a:alphaModFix/>
          </a:blip>
          <a:srcRect l="32321"/>
          <a:stretch/>
        </p:blipFill>
        <p:spPr>
          <a:xfrm>
            <a:off x="-1" y="1960880"/>
            <a:ext cx="976635" cy="23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7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68049" y="538265"/>
            <a:ext cx="624184" cy="470783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71"/>
          <p:cNvSpPr txBox="1">
            <a:spLocks noGrp="1"/>
          </p:cNvSpPr>
          <p:nvPr>
            <p:ph type="ctrTitle"/>
          </p:nvPr>
        </p:nvSpPr>
        <p:spPr>
          <a:xfrm>
            <a:off x="672952" y="1693945"/>
            <a:ext cx="9646809" cy="533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br>
              <a:rPr lang="pt-BR" sz="4400" b="1"/>
            </a:br>
            <a:r>
              <a:rPr lang="pt-BR" sz="4400" b="1"/>
              <a:t>M2: Ações interprofissionais realizadas pela eMulti</a:t>
            </a:r>
            <a:br>
              <a:rPr lang="pt-BR" sz="2000" b="1"/>
            </a:br>
            <a:br>
              <a:rPr lang="pt-BR" sz="4400" b="1"/>
            </a:br>
            <a:endParaRPr sz="2500"/>
          </a:p>
        </p:txBody>
      </p:sp>
      <p:sp>
        <p:nvSpPr>
          <p:cNvPr id="547" name="Google Shape;547;p71"/>
          <p:cNvSpPr/>
          <p:nvPr/>
        </p:nvSpPr>
        <p:spPr>
          <a:xfrm>
            <a:off x="165616" y="1333266"/>
            <a:ext cx="199285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Atendimento coletiva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8" name="Google Shape;548;p7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62042" y="1788190"/>
            <a:ext cx="10586394" cy="44895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Google Shape;553;p17"/>
          <p:cNvPicPr preferRelativeResize="0"/>
          <p:nvPr/>
        </p:nvPicPr>
        <p:blipFill rotWithShape="1">
          <a:blip r:embed="rId3">
            <a:alphaModFix/>
          </a:blip>
          <a:srcRect l="14501" t="26432" b="27565"/>
          <a:stretch/>
        </p:blipFill>
        <p:spPr>
          <a:xfrm rot="10800000">
            <a:off x="4500087" y="-3"/>
            <a:ext cx="7691913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92240"/>
            <a:ext cx="1219200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17"/>
          <p:cNvPicPr preferRelativeResize="0"/>
          <p:nvPr/>
        </p:nvPicPr>
        <p:blipFill rotWithShape="1">
          <a:blip r:embed="rId5">
            <a:alphaModFix/>
          </a:blip>
          <a:srcRect l="32321"/>
          <a:stretch/>
        </p:blipFill>
        <p:spPr>
          <a:xfrm>
            <a:off x="-1" y="1960880"/>
            <a:ext cx="976635" cy="23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68049" y="538265"/>
            <a:ext cx="624184" cy="470783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17"/>
          <p:cNvSpPr txBox="1">
            <a:spLocks noGrp="1"/>
          </p:cNvSpPr>
          <p:nvPr>
            <p:ph type="ctrTitle"/>
          </p:nvPr>
        </p:nvSpPr>
        <p:spPr>
          <a:xfrm>
            <a:off x="-111841" y="412731"/>
            <a:ext cx="11309085" cy="615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Play"/>
              <a:buNone/>
            </a:pPr>
            <a:r>
              <a:rPr lang="pt-BR" sz="3800" b="1"/>
              <a:t>COMPONENTE III: QUALIDADE DO CUIDADO</a:t>
            </a:r>
            <a:endParaRPr sz="3800"/>
          </a:p>
        </p:txBody>
      </p:sp>
      <p:sp>
        <p:nvSpPr>
          <p:cNvPr id="558" name="Google Shape;558;p17"/>
          <p:cNvSpPr/>
          <p:nvPr/>
        </p:nvSpPr>
        <p:spPr>
          <a:xfrm>
            <a:off x="137540" y="1171548"/>
            <a:ext cx="114632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Para obter-se a Nota Final do Componente III, </a:t>
            </a:r>
            <a:r>
              <a:rPr lang="pt-BR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serão somados pontos por indicador ponderado pelo peso atribuído</a:t>
            </a:r>
            <a:r>
              <a:rPr lang="pt-B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conforme exemplo abaixo: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9" name="Google Shape;559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6996" y="1830084"/>
            <a:ext cx="5379004" cy="1953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14399" y="3817342"/>
            <a:ext cx="4881169" cy="939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462358" y="2270072"/>
            <a:ext cx="4992752" cy="2317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36067" y="4770421"/>
            <a:ext cx="5024406" cy="1708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1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744046" y="5169919"/>
            <a:ext cx="4711064" cy="1065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Google Shape;568;p20"/>
          <p:cNvPicPr preferRelativeResize="0"/>
          <p:nvPr/>
        </p:nvPicPr>
        <p:blipFill rotWithShape="1">
          <a:blip r:embed="rId3">
            <a:alphaModFix/>
          </a:blip>
          <a:srcRect l="14501" t="26432" b="27565"/>
          <a:stretch/>
        </p:blipFill>
        <p:spPr>
          <a:xfrm rot="10800000">
            <a:off x="4500087" y="-3"/>
            <a:ext cx="7691913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9139" y="-3"/>
            <a:ext cx="428625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20"/>
          <p:cNvSpPr txBox="1"/>
          <p:nvPr/>
        </p:nvSpPr>
        <p:spPr>
          <a:xfrm>
            <a:off x="6785261" y="3871865"/>
            <a:ext cx="2636990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Conteúdo institucional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(estatuto, regimento interno,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diretoria, transparência, etc)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20"/>
          <p:cNvSpPr txBox="1">
            <a:spLocks noGrp="1"/>
          </p:cNvSpPr>
          <p:nvPr>
            <p:ph type="ctrTitle"/>
          </p:nvPr>
        </p:nvSpPr>
        <p:spPr>
          <a:xfrm>
            <a:off x="779192" y="538265"/>
            <a:ext cx="9760712" cy="818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C7C"/>
              </a:buClr>
              <a:buSzPct val="100000"/>
              <a:buFont typeface="Play"/>
              <a:buNone/>
            </a:pPr>
            <a:r>
              <a:rPr lang="pt-BR" sz="3300" b="1">
                <a:solidFill>
                  <a:srgbClr val="2F2C7C"/>
                </a:solidFill>
              </a:rPr>
              <a:t>PORTAL</a:t>
            </a:r>
            <a:br>
              <a:rPr lang="pt-BR" sz="3300" b="1">
                <a:solidFill>
                  <a:srgbClr val="2F2C7C"/>
                </a:solidFill>
              </a:rPr>
            </a:br>
            <a:r>
              <a:rPr lang="pt-BR" sz="3300" b="1">
                <a:solidFill>
                  <a:srgbClr val="2F2C7C"/>
                </a:solidFill>
              </a:rPr>
              <a:t>INSTITUCIONAL</a:t>
            </a:r>
            <a:endParaRPr/>
          </a:p>
        </p:txBody>
      </p:sp>
      <p:pic>
        <p:nvPicPr>
          <p:cNvPr id="572" name="Google Shape;572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9486" y="1739654"/>
            <a:ext cx="11772514" cy="1143863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20"/>
          <p:cNvSpPr txBox="1"/>
          <p:nvPr/>
        </p:nvSpPr>
        <p:spPr>
          <a:xfrm>
            <a:off x="3783330" y="463136"/>
            <a:ext cx="5737860" cy="818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C7C"/>
              </a:buClr>
              <a:buSzPct val="100000"/>
              <a:buFont typeface="Play"/>
              <a:buNone/>
            </a:pPr>
            <a:r>
              <a:rPr lang="pt-BR" sz="1800" b="0" i="0" u="sng" strike="noStrike" cap="none">
                <a:solidFill>
                  <a:srgbClr val="2F2C7C"/>
                </a:solidFill>
                <a:latin typeface="Play"/>
                <a:ea typeface="Play"/>
                <a:cs typeface="Play"/>
                <a:sym typeface="Play"/>
              </a:rPr>
              <a:t>portal.conasems.org.br/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4" name="Google Shape;574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44162" y="5071960"/>
            <a:ext cx="1247775" cy="124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68049" y="538265"/>
            <a:ext cx="624184" cy="470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73328" y="3497781"/>
            <a:ext cx="290264" cy="290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2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312988" y="5327358"/>
            <a:ext cx="242756" cy="242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2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940415" y="3562261"/>
            <a:ext cx="326683" cy="172518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20"/>
          <p:cNvSpPr txBox="1"/>
          <p:nvPr/>
        </p:nvSpPr>
        <p:spPr>
          <a:xfrm>
            <a:off x="2352875" y="5630133"/>
            <a:ext cx="2477499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Legislação Diária Nacional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20"/>
          <p:cNvSpPr txBox="1"/>
          <p:nvPr/>
        </p:nvSpPr>
        <p:spPr>
          <a:xfrm>
            <a:off x="1465009" y="3871865"/>
            <a:ext cx="210690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Notícias do Conasems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 dos Cosems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20"/>
          <p:cNvSpPr txBox="1"/>
          <p:nvPr/>
        </p:nvSpPr>
        <p:spPr>
          <a:xfrm>
            <a:off x="4507938" y="3871865"/>
            <a:ext cx="147636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Documentos 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publicações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20"/>
          <p:cNvSpPr txBox="1"/>
          <p:nvPr/>
        </p:nvSpPr>
        <p:spPr>
          <a:xfrm>
            <a:off x="5351233" y="5630133"/>
            <a:ext cx="210690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Orientações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técnicas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3" name="Google Shape;583;p2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133240" y="3497779"/>
            <a:ext cx="225761" cy="290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2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663591" y="5311215"/>
            <a:ext cx="1856067" cy="261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Google Shape;606;p22"/>
          <p:cNvPicPr preferRelativeResize="0"/>
          <p:nvPr/>
        </p:nvPicPr>
        <p:blipFill rotWithShape="1">
          <a:blip r:embed="rId3">
            <a:alphaModFix/>
          </a:blip>
          <a:srcRect l="14501" t="26432" b="27565"/>
          <a:stretch/>
        </p:blipFill>
        <p:spPr>
          <a:xfrm rot="10800000">
            <a:off x="4500087" y="-3"/>
            <a:ext cx="7691913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9139" y="-3"/>
            <a:ext cx="428625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22"/>
          <p:cNvSpPr txBox="1">
            <a:spLocks noGrp="1"/>
          </p:cNvSpPr>
          <p:nvPr>
            <p:ph type="ctrTitle"/>
          </p:nvPr>
        </p:nvSpPr>
        <p:spPr>
          <a:xfrm>
            <a:off x="640017" y="76018"/>
            <a:ext cx="6286626" cy="818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C7C"/>
              </a:buClr>
              <a:buSzPts val="3300"/>
              <a:buFont typeface="Play"/>
              <a:buNone/>
            </a:pPr>
            <a:r>
              <a:rPr lang="pt-BR" sz="3300" b="1">
                <a:solidFill>
                  <a:srgbClr val="2F2C7C"/>
                </a:solidFill>
              </a:rPr>
              <a:t>O Arsenal do Gestor</a:t>
            </a:r>
            <a:endParaRPr/>
          </a:p>
        </p:txBody>
      </p:sp>
      <p:pic>
        <p:nvPicPr>
          <p:cNvPr id="609" name="Google Shape;609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68049" y="538265"/>
            <a:ext cx="624184" cy="470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78710" y="2768679"/>
            <a:ext cx="8072293" cy="4050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48069" y="1008102"/>
            <a:ext cx="1646786" cy="1646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13046" y="1008101"/>
            <a:ext cx="1646786" cy="1646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86264" y="987578"/>
            <a:ext cx="1701184" cy="1701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625;p7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13738" y="1663525"/>
            <a:ext cx="445401" cy="33593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2" name="Google Shape;625;p7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45049" y="1663525"/>
            <a:ext cx="445401" cy="33593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3" name="Google Shape;625;p7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48761" y="1663525"/>
            <a:ext cx="445401" cy="33593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Google Shape;618;p72"/>
          <p:cNvPicPr preferRelativeResize="0"/>
          <p:nvPr/>
        </p:nvPicPr>
        <p:blipFill rotWithShape="1">
          <a:blip r:embed="rId3">
            <a:alphaModFix/>
          </a:blip>
          <a:srcRect l="14501" t="26432" b="27565"/>
          <a:stretch/>
        </p:blipFill>
        <p:spPr>
          <a:xfrm rot="10800000">
            <a:off x="4500087" y="-3"/>
            <a:ext cx="7691913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9139" y="-3"/>
            <a:ext cx="428625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72"/>
          <p:cNvSpPr txBox="1">
            <a:spLocks noGrp="1"/>
          </p:cNvSpPr>
          <p:nvPr>
            <p:ph type="ctrTitle"/>
          </p:nvPr>
        </p:nvSpPr>
        <p:spPr>
          <a:xfrm>
            <a:off x="874248" y="1272641"/>
            <a:ext cx="4060664" cy="122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C7C"/>
              </a:buClr>
              <a:buSzPct val="100000"/>
              <a:buNone/>
            </a:pPr>
            <a:r>
              <a:rPr lang="pt-BR" sz="3300" b="1">
                <a:solidFill>
                  <a:srgbClr val="2F2C7C"/>
                </a:solidFill>
              </a:rPr>
              <a:t>Perguntas Frequentes sobre os Componentes do Cofinanciamento Federal da APS - FAQ</a:t>
            </a:r>
            <a:endParaRPr/>
          </a:p>
        </p:txBody>
      </p:sp>
      <p:pic>
        <p:nvPicPr>
          <p:cNvPr id="621" name="Google Shape;621;p7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68049" y="538265"/>
            <a:ext cx="624184" cy="4707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2" name="Google Shape;622;p72"/>
          <p:cNvGrpSpPr/>
          <p:nvPr/>
        </p:nvGrpSpPr>
        <p:grpSpPr>
          <a:xfrm>
            <a:off x="890944" y="2909244"/>
            <a:ext cx="3609143" cy="3609143"/>
            <a:chOff x="3252956" y="1560734"/>
            <a:chExt cx="3609143" cy="3609143"/>
          </a:xfrm>
        </p:grpSpPr>
        <p:pic>
          <p:nvPicPr>
            <p:cNvPr id="623" name="Google Shape;623;p7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252956" y="1560734"/>
              <a:ext cx="3609143" cy="36091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4" name="Google Shape;624;p72"/>
            <p:cNvSpPr/>
            <p:nvPr/>
          </p:nvSpPr>
          <p:spPr>
            <a:xfrm>
              <a:off x="4853354" y="3112477"/>
              <a:ext cx="413238" cy="46384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25" name="Google Shape;625;p7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821191" y="3197336"/>
              <a:ext cx="445401" cy="33593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26" name="Google Shape;626;p7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48847" y="1125560"/>
            <a:ext cx="5461493" cy="5014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2B79"/>
        </a:solidFill>
        <a:effectLst/>
      </p:bgPr>
    </p:bg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"/>
          <p:cNvSpPr txBox="1">
            <a:spLocks noGrp="1"/>
          </p:cNvSpPr>
          <p:nvPr>
            <p:ph type="ctrTitle"/>
          </p:nvPr>
        </p:nvSpPr>
        <p:spPr>
          <a:xfrm>
            <a:off x="1970532" y="4099099"/>
            <a:ext cx="7885176" cy="1184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ct val="100000"/>
              <a:buFont typeface="Play"/>
              <a:buNone/>
            </a:pPr>
            <a:r>
              <a:rPr lang="pt-BR" sz="1500">
                <a:solidFill>
                  <a:srgbClr val="F2F2F2"/>
                </a:solidFill>
              </a:rPr>
              <a:t>Obrigada</a:t>
            </a:r>
            <a:br>
              <a:rPr lang="pt-BR" sz="1500">
                <a:solidFill>
                  <a:srgbClr val="F2F2F2"/>
                </a:solidFill>
              </a:rPr>
            </a:br>
            <a:r>
              <a:rPr lang="pt-BR" sz="1500">
                <a:solidFill>
                  <a:srgbClr val="F2F2F2"/>
                </a:solidFill>
              </a:rPr>
              <a:t>Marcela Alvarenga</a:t>
            </a:r>
            <a:br>
              <a:rPr lang="pt-BR" sz="1500">
                <a:solidFill>
                  <a:srgbClr val="F2F2F2"/>
                </a:solidFill>
              </a:rPr>
            </a:br>
            <a:r>
              <a:rPr lang="pt-BR" sz="1500">
                <a:solidFill>
                  <a:srgbClr val="F2F2F2"/>
                </a:solidFill>
              </a:rPr>
              <a:t>Assessora técnica</a:t>
            </a:r>
            <a:br>
              <a:rPr lang="pt-BR" sz="1500">
                <a:solidFill>
                  <a:srgbClr val="F2F2F2"/>
                </a:solidFill>
              </a:rPr>
            </a:br>
            <a:r>
              <a:rPr lang="pt-BR" sz="1500" u="sng">
                <a:solidFill>
                  <a:srgbClr val="F2F2F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Marcela@conasems.org.br</a:t>
            </a:r>
            <a:br>
              <a:rPr lang="pt-BR" sz="1500">
                <a:solidFill>
                  <a:srgbClr val="F2F2F2"/>
                </a:solidFill>
              </a:rPr>
            </a:br>
            <a:br>
              <a:rPr lang="pt-BR" sz="1500">
                <a:solidFill>
                  <a:srgbClr val="F2F2F2"/>
                </a:solidFill>
              </a:rPr>
            </a:br>
            <a:br>
              <a:rPr lang="pt-BR" sz="1500">
                <a:solidFill>
                  <a:srgbClr val="F2F2F2"/>
                </a:solidFill>
              </a:rPr>
            </a:br>
            <a:br>
              <a:rPr lang="pt-BR" sz="1500">
                <a:solidFill>
                  <a:srgbClr val="F2F2F2"/>
                </a:solidFill>
              </a:rPr>
            </a:br>
            <a:r>
              <a:rPr lang="pt-BR" sz="1500" u="sng">
                <a:solidFill>
                  <a:srgbClr val="F2F2F2"/>
                </a:solidFill>
              </a:rPr>
              <a:t>conasems.org.br</a:t>
            </a:r>
            <a:endParaRPr sz="1500" u="sng">
              <a:solidFill>
                <a:srgbClr val="F2F2F2"/>
              </a:solidFill>
            </a:endParaRPr>
          </a:p>
        </p:txBody>
      </p:sp>
      <p:pic>
        <p:nvPicPr>
          <p:cNvPr id="632" name="Google Shape;632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64384" y="2136251"/>
            <a:ext cx="1063232" cy="7898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3" name="Google Shape;633;p24"/>
          <p:cNvGrpSpPr/>
          <p:nvPr/>
        </p:nvGrpSpPr>
        <p:grpSpPr>
          <a:xfrm>
            <a:off x="-1" y="-3"/>
            <a:ext cx="12192001" cy="6858001"/>
            <a:chOff x="-1" y="-3"/>
            <a:chExt cx="12192001" cy="6858001"/>
          </a:xfrm>
        </p:grpSpPr>
        <p:pic>
          <p:nvPicPr>
            <p:cNvPr id="634" name="Google Shape;634;p24"/>
            <p:cNvPicPr preferRelativeResize="0"/>
            <p:nvPr/>
          </p:nvPicPr>
          <p:blipFill rotWithShape="1">
            <a:blip r:embed="rId5">
              <a:alphaModFix/>
            </a:blip>
            <a:srcRect l="14501" t="26432" b="27565"/>
            <a:stretch/>
          </p:blipFill>
          <p:spPr>
            <a:xfrm rot="10800000">
              <a:off x="4500087" y="-3"/>
              <a:ext cx="7691913" cy="6858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5" name="Google Shape;635;p24"/>
            <p:cNvPicPr preferRelativeResize="0"/>
            <p:nvPr/>
          </p:nvPicPr>
          <p:blipFill rotWithShape="1">
            <a:blip r:embed="rId6">
              <a:alphaModFix/>
            </a:blip>
            <a:srcRect l="32321"/>
            <a:stretch/>
          </p:blipFill>
          <p:spPr>
            <a:xfrm>
              <a:off x="-1" y="1960880"/>
              <a:ext cx="976635" cy="2387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6" name="Google Shape;636;p2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0800000" flipH="1">
              <a:off x="409575" y="6579926"/>
              <a:ext cx="11372850" cy="5519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5"/>
          <p:cNvPicPr preferRelativeResize="0"/>
          <p:nvPr/>
        </p:nvPicPr>
        <p:blipFill rotWithShape="1">
          <a:blip r:embed="rId3">
            <a:alphaModFix/>
          </a:blip>
          <a:srcRect l="14501" t="26432" b="27565"/>
          <a:stretch/>
        </p:blipFill>
        <p:spPr>
          <a:xfrm rot="10800000">
            <a:off x="4500087" y="-3"/>
            <a:ext cx="7691913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92240"/>
            <a:ext cx="1219200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5"/>
          <p:cNvPicPr preferRelativeResize="0"/>
          <p:nvPr/>
        </p:nvPicPr>
        <p:blipFill rotWithShape="1">
          <a:blip r:embed="rId5">
            <a:alphaModFix/>
          </a:blip>
          <a:srcRect l="32321"/>
          <a:stretch/>
        </p:blipFill>
        <p:spPr>
          <a:xfrm>
            <a:off x="-1" y="1960880"/>
            <a:ext cx="976635" cy="23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68049" y="538265"/>
            <a:ext cx="624184" cy="470783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5"/>
          <p:cNvSpPr txBox="1">
            <a:spLocks noGrp="1"/>
          </p:cNvSpPr>
          <p:nvPr>
            <p:ph type="ctrTitle"/>
          </p:nvPr>
        </p:nvSpPr>
        <p:spPr>
          <a:xfrm>
            <a:off x="282632" y="339946"/>
            <a:ext cx="10665229" cy="133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pt-BR" sz="4400" b="1"/>
              <a:t>COMPONENTE II - VÍNCULO E ACOMPANHAMENTO TERRITORIAL</a:t>
            </a:r>
            <a:endParaRPr/>
          </a:p>
        </p:txBody>
      </p:sp>
      <p:sp>
        <p:nvSpPr>
          <p:cNvPr id="137" name="Google Shape;137;p5"/>
          <p:cNvSpPr/>
          <p:nvPr/>
        </p:nvSpPr>
        <p:spPr>
          <a:xfrm>
            <a:off x="1079269" y="2106367"/>
            <a:ext cx="10033462" cy="2092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 resultado do quadrimestre será avaliado pela média dos valores mensais Dimensões de Cadastro e Acompanhamento. 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Os critérios de cadastro e acompanhamento serão monitorados no seguinte intervalo: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" name="Google Shape;138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29296" y="4490406"/>
            <a:ext cx="8977744" cy="1402381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5"/>
          <p:cNvSpPr/>
          <p:nvPr/>
        </p:nvSpPr>
        <p:spPr>
          <a:xfrm>
            <a:off x="282632" y="6074785"/>
            <a:ext cx="1156300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 valor de bônus a ser adicionado pela Satisfação do Usuário será a maior nota obtida entre os meses do quadrimestre avaliado.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2"/>
          <p:cNvPicPr preferRelativeResize="0"/>
          <p:nvPr/>
        </p:nvPicPr>
        <p:blipFill rotWithShape="1">
          <a:blip r:embed="rId3">
            <a:alphaModFix/>
          </a:blip>
          <a:srcRect l="14501" t="26432" b="27565"/>
          <a:stretch/>
        </p:blipFill>
        <p:spPr>
          <a:xfrm rot="10800000">
            <a:off x="4500087" y="-3"/>
            <a:ext cx="7691913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92240"/>
            <a:ext cx="1219200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2"/>
          <p:cNvPicPr preferRelativeResize="0"/>
          <p:nvPr/>
        </p:nvPicPr>
        <p:blipFill rotWithShape="1">
          <a:blip r:embed="rId5">
            <a:alphaModFix/>
          </a:blip>
          <a:srcRect l="32321"/>
          <a:stretch/>
        </p:blipFill>
        <p:spPr>
          <a:xfrm>
            <a:off x="-1" y="1960880"/>
            <a:ext cx="976635" cy="23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68049" y="538265"/>
            <a:ext cx="624184" cy="470783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2"/>
          <p:cNvSpPr txBox="1">
            <a:spLocks noGrp="1"/>
          </p:cNvSpPr>
          <p:nvPr>
            <p:ph type="ctrTitle"/>
          </p:nvPr>
        </p:nvSpPr>
        <p:spPr>
          <a:xfrm>
            <a:off x="282632" y="339946"/>
            <a:ext cx="10665229" cy="811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lang="pt-BR" sz="3500" b="1"/>
              <a:t>COMPONENTE II - VÍNCULO E ACOMPANHAMENTO TERRITORIAL - COMO MONITORAR?</a:t>
            </a:r>
            <a:endParaRPr/>
          </a:p>
        </p:txBody>
      </p:sp>
      <p:pic>
        <p:nvPicPr>
          <p:cNvPr id="149" name="Google Shape;149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76634" y="1491528"/>
            <a:ext cx="10968204" cy="48581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13"/>
          <p:cNvPicPr preferRelativeResize="0"/>
          <p:nvPr/>
        </p:nvPicPr>
        <p:blipFill rotWithShape="1">
          <a:blip r:embed="rId3">
            <a:alphaModFix/>
          </a:blip>
          <a:srcRect l="14501" t="26432" b="27565"/>
          <a:stretch/>
        </p:blipFill>
        <p:spPr>
          <a:xfrm rot="10800000">
            <a:off x="5321713" y="2438397"/>
            <a:ext cx="7691913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92240"/>
            <a:ext cx="1219200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3"/>
          <p:cNvPicPr preferRelativeResize="0"/>
          <p:nvPr/>
        </p:nvPicPr>
        <p:blipFill rotWithShape="1">
          <a:blip r:embed="rId5">
            <a:alphaModFix/>
          </a:blip>
          <a:srcRect l="32321"/>
          <a:stretch/>
        </p:blipFill>
        <p:spPr>
          <a:xfrm>
            <a:off x="-1" y="1960880"/>
            <a:ext cx="976635" cy="23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68049" y="538265"/>
            <a:ext cx="624184" cy="470783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3"/>
          <p:cNvSpPr txBox="1">
            <a:spLocks noGrp="1"/>
          </p:cNvSpPr>
          <p:nvPr>
            <p:ph type="ctrTitle"/>
          </p:nvPr>
        </p:nvSpPr>
        <p:spPr>
          <a:xfrm>
            <a:off x="488316" y="773656"/>
            <a:ext cx="10875182" cy="1197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lang="pt-BR" sz="4400" b="1"/>
              <a:t>Boas práticas para superar os desafios – Vínculo e acompanhamento</a:t>
            </a:r>
            <a:br>
              <a:rPr lang="pt-BR" sz="4400" b="1"/>
            </a:br>
            <a:endParaRPr sz="4400" b="1"/>
          </a:p>
        </p:txBody>
      </p:sp>
      <p:pic>
        <p:nvPicPr>
          <p:cNvPr id="159" name="Google Shape;15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88603" y="1747078"/>
            <a:ext cx="9274608" cy="4120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g3d3ef6ea247_0_0"/>
          <p:cNvPicPr preferRelativeResize="0"/>
          <p:nvPr/>
        </p:nvPicPr>
        <p:blipFill rotWithShape="1">
          <a:blip r:embed="rId3">
            <a:alphaModFix/>
          </a:blip>
          <a:srcRect l="14501" t="26433" b="27565"/>
          <a:stretch/>
        </p:blipFill>
        <p:spPr>
          <a:xfrm rot="10800000">
            <a:off x="4500088" y="-4"/>
            <a:ext cx="7691912" cy="685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3d3ef6ea247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92240"/>
            <a:ext cx="1219200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g3d3ef6ea247_0_0"/>
          <p:cNvPicPr preferRelativeResize="0"/>
          <p:nvPr/>
        </p:nvPicPr>
        <p:blipFill rotWithShape="1">
          <a:blip r:embed="rId5">
            <a:alphaModFix/>
          </a:blip>
          <a:srcRect l="32323"/>
          <a:stretch/>
        </p:blipFill>
        <p:spPr>
          <a:xfrm>
            <a:off x="-1" y="1960880"/>
            <a:ext cx="976635" cy="23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g3d3ef6ea247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68049" y="538265"/>
            <a:ext cx="624184" cy="470783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g3d3ef6ea247_0_0"/>
          <p:cNvSpPr/>
          <p:nvPr/>
        </p:nvSpPr>
        <p:spPr>
          <a:xfrm>
            <a:off x="67203" y="-18941"/>
            <a:ext cx="11614500" cy="18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800" b="1" i="0" u="none" strike="noStrike" cap="none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Componente Qualidade e Indução de Boas Práticas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169" name="Google Shape;169;g3d3ef6ea247_0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81104" y="1960879"/>
            <a:ext cx="9310343" cy="4420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14"/>
          <p:cNvPicPr preferRelativeResize="0"/>
          <p:nvPr/>
        </p:nvPicPr>
        <p:blipFill rotWithShape="1">
          <a:blip r:embed="rId3">
            <a:alphaModFix/>
          </a:blip>
          <a:srcRect l="14501" t="26432" b="27565"/>
          <a:stretch/>
        </p:blipFill>
        <p:spPr>
          <a:xfrm rot="10800000">
            <a:off x="4500087" y="-3"/>
            <a:ext cx="7691913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92240"/>
            <a:ext cx="1219200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4"/>
          <p:cNvPicPr preferRelativeResize="0"/>
          <p:nvPr/>
        </p:nvPicPr>
        <p:blipFill rotWithShape="1">
          <a:blip r:embed="rId5">
            <a:alphaModFix/>
          </a:blip>
          <a:srcRect l="32321"/>
          <a:stretch/>
        </p:blipFill>
        <p:spPr>
          <a:xfrm>
            <a:off x="-1" y="1960880"/>
            <a:ext cx="976635" cy="23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68049" y="538265"/>
            <a:ext cx="624184" cy="470783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4"/>
          <p:cNvSpPr txBox="1">
            <a:spLocks noGrp="1"/>
          </p:cNvSpPr>
          <p:nvPr>
            <p:ph type="ctrTitle"/>
          </p:nvPr>
        </p:nvSpPr>
        <p:spPr>
          <a:xfrm>
            <a:off x="590204" y="304286"/>
            <a:ext cx="10050088" cy="1368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pt-BR" sz="4400" b="1"/>
              <a:t>COMPONENTE III: QUALIDADE DO CUIDADO</a:t>
            </a:r>
            <a:endParaRPr/>
          </a:p>
        </p:txBody>
      </p:sp>
      <p:pic>
        <p:nvPicPr>
          <p:cNvPr id="179" name="Google Shape;179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0852" y="2177256"/>
            <a:ext cx="5190044" cy="3063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94386" y="2357952"/>
            <a:ext cx="5781416" cy="2764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842953" y="5362268"/>
            <a:ext cx="5691447" cy="8864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1062</Words>
  <Application>Microsoft Office PowerPoint</Application>
  <PresentationFormat>Widescreen</PresentationFormat>
  <Paragraphs>89</Paragraphs>
  <Slides>48</Slides>
  <Notes>48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48</vt:i4>
      </vt:variant>
    </vt:vector>
  </HeadingPairs>
  <TitlesOfParts>
    <vt:vector size="51" baseType="lpstr">
      <vt:lpstr>Play</vt:lpstr>
      <vt:lpstr>Arial</vt:lpstr>
      <vt:lpstr>Tema do Office</vt:lpstr>
      <vt:lpstr>Componente de qualidade – Indicadores de Saúde da APS  15 de Abril de 2026</vt:lpstr>
      <vt:lpstr>Apresentação do PowerPoint</vt:lpstr>
      <vt:lpstr>Prazo, processamento e validação dos dados</vt:lpstr>
      <vt:lpstr>COMPONENTE II - VÍNCULO E ACOMPANHAMENTO TERRITORIAL</vt:lpstr>
      <vt:lpstr>COMPONENTE II - VÍNCULO E ACOMPANHAMENTO TERRITORIAL</vt:lpstr>
      <vt:lpstr>COMPONENTE II - VÍNCULO E ACOMPANHAMENTO TERRITORIAL - COMO MONITORAR?</vt:lpstr>
      <vt:lpstr>Boas práticas para superar os desafios – Vínculo e acompanhamento </vt:lpstr>
      <vt:lpstr>Apresentação do PowerPoint</vt:lpstr>
      <vt:lpstr>COMPONENTE III: QUALIDADE DO CUIDADO</vt:lpstr>
      <vt:lpstr>COMPONENTE III: QUALIDADE DO CUIDADO</vt:lpstr>
      <vt:lpstr>C1: Mais acesso à APS Demanda Programada e Demanda espontânea</vt:lpstr>
      <vt:lpstr>C1: Mais acesso à APS Demanda Programada e Demanda espontânea</vt:lpstr>
      <vt:lpstr>C2: Desenvolvimento Infantil </vt:lpstr>
      <vt:lpstr>C2: Desenvolvimento Infantil A- Ter realizado 1º consulta por médico(a) ou enfermeiro (a), até o 30º dia de vida  B – Ter pelo menos 9 consultas presenciais ou remotas realizadas por médico(a) ou enfermeiro (a), até 2 anos de vida</vt:lpstr>
      <vt:lpstr>   C2: Desenvolvimento Infantil (E) Ter vacinas contra difteria, tétano, coqueluche, hepatite B, infecções causadas por Haemophilus influenzae tipo b, poliomielite, sarampo, caxumba e rubéola, pneumocócica, registradas com todas as doses recomendadas.  </vt:lpstr>
      <vt:lpstr> C2: Desenvolvimento Infantil   </vt:lpstr>
      <vt:lpstr> C3: Cuidado na gestação e puerpério  </vt:lpstr>
      <vt:lpstr> C3: Cuidado na gestação e puerpério  </vt:lpstr>
      <vt:lpstr> C3: Cuidado na gestação e puerpério  </vt:lpstr>
      <vt:lpstr> C4: Cuidado da pessoa com diabetes  </vt:lpstr>
      <vt:lpstr> C4: Cuidado da pessoa com diabetes/hipertenso  </vt:lpstr>
      <vt:lpstr> C4: Cuidado da pessoa com diabetes/hipertenso  </vt:lpstr>
      <vt:lpstr> Lista de problemas e condições  </vt:lpstr>
      <vt:lpstr> Lista de problemas e condições  </vt:lpstr>
      <vt:lpstr> C4: Cuidado da pessoa com diabetes  </vt:lpstr>
      <vt:lpstr> C4: Cuidado da pessoa com diabetes  </vt:lpstr>
      <vt:lpstr> C5: Cuidado da pessoa com hipertensão  </vt:lpstr>
      <vt:lpstr> C5: Cuidado da pessoa com hipertensão  </vt:lpstr>
      <vt:lpstr> C6: Cuidado da pessoa idosa  </vt:lpstr>
      <vt:lpstr> C6: Cuidado da pessoa idosa  </vt:lpstr>
      <vt:lpstr> C6: Cuidado da pessoa idosa  </vt:lpstr>
      <vt:lpstr> C6: Cuidado da pessoa idosa  </vt:lpstr>
      <vt:lpstr> C7: Cuidado da mulher na prevenção do câncer  </vt:lpstr>
      <vt:lpstr> C7: Cuidado da mulher na prevenção do câncer  </vt:lpstr>
      <vt:lpstr> C7: Cuidado da mulher na prevenção do câncer  </vt:lpstr>
      <vt:lpstr> C7: Cuidado da mulher na prevenção do câncer  </vt:lpstr>
      <vt:lpstr> C7: Cuidado da mulher na prevenção do câncer  </vt:lpstr>
      <vt:lpstr> M1: Média de atendimento por pessoa pela eMulti  </vt:lpstr>
      <vt:lpstr> M1: Média de atendimento por pessoa pela eMulti  </vt:lpstr>
      <vt:lpstr> M2: Ações interprofissionais realizadas pela eMulti  </vt:lpstr>
      <vt:lpstr> M2: Ações interprofissionais realizadas pela eMulti  </vt:lpstr>
      <vt:lpstr> M2: Ações interprofissionais realizadas pela eMulti  </vt:lpstr>
      <vt:lpstr> M2: Ações interprofissionais realizadas pela eMulti  </vt:lpstr>
      <vt:lpstr>COMPONENTE III: QUALIDADE DO CUIDADO</vt:lpstr>
      <vt:lpstr>PORTAL INSTITUCIONAL</vt:lpstr>
      <vt:lpstr>O Arsenal do Gestor</vt:lpstr>
      <vt:lpstr>Perguntas Frequentes sobre os Componentes do Cofinanciamento Federal da APS - FAQ</vt:lpstr>
      <vt:lpstr>Obrigada Marcela Alvarenga Assessora técnica Marcela@conasems.org.br    conasems.org.br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Componente de qualidade – Indicadores de Saúde da APS  15 de Abril de 2026</dc:title>
  <dc:creator>Marcela Moraes</dc:creator>
  <cp:lastModifiedBy>CONSELHO DE SECRETARIOS SAUDE</cp:lastModifiedBy>
  <cp:revision>2</cp:revision>
  <dcterms:created xsi:type="dcterms:W3CDTF">2026-01-20T13:22:18Z</dcterms:created>
  <dcterms:modified xsi:type="dcterms:W3CDTF">2026-04-14T19:20:17Z</dcterms:modified>
</cp:coreProperties>
</file>