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63" r:id="rId5"/>
    <p:sldId id="261" r:id="rId6"/>
    <p:sldId id="262" r:id="rId7"/>
    <p:sldId id="264" r:id="rId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F6D08-FBA3-432D-A072-FBD46708178A}" type="datetimeFigureOut">
              <a:rPr lang="pt-BR" smtClean="0"/>
              <a:t>19/05/2026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BBB7E3-1F8F-4CA1-9C59-7BB3E541B9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9656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BB7E3-1F8F-4CA1-9C59-7BB3E541B940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4514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53449E2-9181-4AC4-84B8-4C4E9EC6619C}" type="datetimeFigureOut">
              <a:rPr lang="pt-BR" smtClean="0"/>
              <a:t>19/05/2026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pt-BR"/>
          </a:p>
        </p:txBody>
      </p:sp>
      <p:sp>
        <p:nvSpPr>
          <p:cNvPr id="10" name="Retângu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ângu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ector reto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ector reto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ângu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CDE3F9A-4568-46DD-8BA9-2921942A0D0F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53449E2-9181-4AC4-84B8-4C4E9EC6619C}" type="datetimeFigureOut">
              <a:rPr lang="pt-BR" smtClean="0"/>
              <a:t>19/05/2026</a:t>
            </a:fld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CDE3F9A-4568-46DD-8BA9-2921942A0D0F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53449E2-9181-4AC4-84B8-4C4E9EC6619C}" type="datetimeFigureOut">
              <a:rPr lang="pt-BR" smtClean="0"/>
              <a:t>19/05/2026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pt-BR"/>
          </a:p>
        </p:txBody>
      </p:sp>
      <p:sp>
        <p:nvSpPr>
          <p:cNvPr id="9" name="Retângu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ector reto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ector reto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ângu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ector reto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CDE3F9A-4568-46DD-8BA9-2921942A0D0F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449E2-9181-4AC4-84B8-4C4E9EC6619C}" type="datetimeFigureOut">
              <a:rPr lang="pt-BR" smtClean="0"/>
              <a:t>19/05/2026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E3F9A-4568-46DD-8BA9-2921942A0D0F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449E2-9181-4AC4-84B8-4C4E9EC6619C}" type="datetimeFigureOut">
              <a:rPr lang="pt-BR" smtClean="0"/>
              <a:t>19/05/2026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E3F9A-4568-46DD-8BA9-2921942A0D0F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4" name="Espaço Reservado para Tex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53449E2-9181-4AC4-84B8-4C4E9EC6619C}" type="datetimeFigureOut">
              <a:rPr lang="pt-BR" smtClean="0"/>
              <a:t>19/05/2026</a:t>
            </a:fld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CDE3F9A-4568-46DD-8BA9-2921942A0D0F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449E2-9181-4AC4-84B8-4C4E9EC6619C}" type="datetimeFigureOut">
              <a:rPr lang="pt-BR" smtClean="0"/>
              <a:t>19/05/2026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E3F9A-4568-46DD-8BA9-2921942A0D0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ço Reservado para Conteúd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53449E2-9181-4AC4-84B8-4C4E9EC6619C}" type="datetimeFigureOut">
              <a:rPr lang="pt-BR" smtClean="0"/>
              <a:t>19/05/2026</a:t>
            </a:fld>
            <a:endParaRPr lang="pt-BR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CDE3F9A-4568-46DD-8BA9-2921942A0D0F}" type="slidenum">
              <a:rPr lang="pt-BR" smtClean="0"/>
              <a:t>‹nº›</a:t>
            </a:fld>
            <a:endParaRPr lang="pt-BR"/>
          </a:p>
        </p:txBody>
      </p:sp>
      <p:sp>
        <p:nvSpPr>
          <p:cNvPr id="23" name="Espaço Reservado para Rodap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ector reto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ço Reservado para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53449E2-9181-4AC4-84B8-4C4E9EC6619C}" type="datetimeFigureOut">
              <a:rPr lang="pt-BR" smtClean="0"/>
              <a:t>19/05/2026</a:t>
            </a:fld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CDE3F9A-4568-46DD-8BA9-2921942A0D0F}" type="slidenum">
              <a:rPr lang="pt-BR" smtClean="0"/>
              <a:t>‹nº›</a:t>
            </a:fld>
            <a:endParaRPr lang="pt-BR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449E2-9181-4AC4-84B8-4C4E9EC6619C}" type="datetimeFigureOut">
              <a:rPr lang="pt-BR" smtClean="0"/>
              <a:t>19/05/2026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E3F9A-4568-46DD-8BA9-2921942A0D0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449E2-9181-4AC4-84B8-4C4E9EC6619C}" type="datetimeFigureOut">
              <a:rPr lang="pt-BR" smtClean="0"/>
              <a:t>19/05/2026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E3F9A-4568-46DD-8BA9-2921942A0D0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53449E2-9181-4AC4-84B8-4C4E9EC6619C}" type="datetimeFigureOut">
              <a:rPr lang="pt-BR" smtClean="0"/>
              <a:t>19/05/2026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CDE3F9A-4568-46DD-8BA9-2921942A0D0F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36.png"/><Relationship Id="rId5" Type="http://schemas.openxmlformats.org/officeDocument/2006/relationships/image" Target="../media/image31.jpeg"/><Relationship Id="rId10" Type="http://schemas.openxmlformats.org/officeDocument/2006/relationships/image" Target="../media/image35.jpeg"/><Relationship Id="rId4" Type="http://schemas.openxmlformats.org/officeDocument/2006/relationships/image" Target="../media/image30.png"/><Relationship Id="rId9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36812" y="1124744"/>
            <a:ext cx="6982544" cy="1827634"/>
          </a:xfrm>
        </p:spPr>
        <p:txBody>
          <a:bodyPr>
            <a:normAutofit/>
          </a:bodyPr>
          <a:lstStyle/>
          <a:p>
            <a:pPr algn="ctr"/>
            <a:r>
              <a:rPr lang="pt-BR" dirty="0" smtClean="0">
                <a:solidFill>
                  <a:schemeClr val="accent1">
                    <a:lumMod val="75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COMO ENCAMINHAR CONSULTA DE  CASO NOVO  PARA O NAIF?</a:t>
            </a:r>
            <a:br>
              <a:rPr lang="pt-BR" dirty="0" smtClean="0">
                <a:solidFill>
                  <a:schemeClr val="accent1">
                    <a:lumMod val="75000"/>
                  </a:schemeClr>
                </a:solidFill>
                <a:latin typeface="Lucida Sans Unicode" pitchFamily="34" charset="0"/>
                <a:cs typeface="Lucida Sans Unicode" pitchFamily="34" charset="0"/>
              </a:rPr>
            </a:br>
            <a:endParaRPr lang="pt-BR" dirty="0">
              <a:solidFill>
                <a:schemeClr val="accent1">
                  <a:lumMod val="75000"/>
                </a:schemeClr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140968"/>
            <a:ext cx="3096344" cy="2925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2998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9AE87478-647B-4868-BC36-9B7AD4A657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1021"/>
          <a:stretch/>
        </p:blipFill>
        <p:spPr>
          <a:xfrm>
            <a:off x="2483768" y="38547"/>
            <a:ext cx="3816424" cy="688621"/>
          </a:xfrm>
          <a:prstGeom prst="rect">
            <a:avLst/>
          </a:prstGeom>
        </p:spPr>
      </p:pic>
      <p:sp>
        <p:nvSpPr>
          <p:cNvPr id="4" name="Google Shape;104;p1"/>
          <p:cNvSpPr/>
          <p:nvPr/>
        </p:nvSpPr>
        <p:spPr>
          <a:xfrm>
            <a:off x="-68355" y="836712"/>
            <a:ext cx="9290160" cy="57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 defTabSz="914400">
              <a:lnSpc>
                <a:spcPct val="110000"/>
              </a:lnSpc>
              <a:tabLst>
                <a:tab pos="0" algn="l"/>
              </a:tabLst>
            </a:pPr>
            <a:r>
              <a:rPr lang="pt-BR" sz="2400" b="1" u="none" strike="noStrike" dirty="0" smtClean="0"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</a:rPr>
              <a:t>1-Núcleo </a:t>
            </a:r>
            <a:r>
              <a:rPr lang="pt-BR" sz="2400" b="1" u="none" strike="noStrike" dirty="0"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</a:rPr>
              <a:t>de Atendimento Integral ao Fissurado</a:t>
            </a:r>
            <a:r>
              <a:rPr lang="pt-BR" sz="2400" b="0" u="none" strike="noStrike" dirty="0">
                <a:solidFill>
                  <a:srgbClr val="000000"/>
                </a:solidFill>
                <a:effectLst/>
                <a:uFillTx/>
                <a:latin typeface="Arial"/>
              </a:rPr>
              <a:t>, desde </a:t>
            </a:r>
            <a:r>
              <a:rPr lang="pt-BR" sz="2400" b="0" u="none" strike="noStrike" dirty="0" smtClean="0">
                <a:solidFill>
                  <a:srgbClr val="000000"/>
                </a:solidFill>
                <a:effectLst/>
                <a:uFillTx/>
                <a:latin typeface="Arial"/>
              </a:rPr>
              <a:t>2020 </a:t>
            </a:r>
            <a:endParaRPr lang="pt-BR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CaixaDeTexto 4"/>
          <p:cNvSpPr/>
          <p:nvPr/>
        </p:nvSpPr>
        <p:spPr>
          <a:xfrm>
            <a:off x="467544" y="1411992"/>
            <a:ext cx="845856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pt-BR" sz="2400" dirty="0" smtClean="0">
                <a:solidFill>
                  <a:srgbClr val="000000"/>
                </a:solidFill>
                <a:latin typeface="Arial"/>
              </a:rPr>
              <a:t>2-Funciona n</a:t>
            </a:r>
            <a:r>
              <a:rPr lang="pt-BR" sz="2400" b="0" u="none" strike="noStrike" dirty="0" smtClean="0">
                <a:solidFill>
                  <a:srgbClr val="000000"/>
                </a:solidFill>
                <a:effectLst/>
                <a:uFillTx/>
                <a:latin typeface="Arial"/>
              </a:rPr>
              <a:t>o </a:t>
            </a:r>
            <a:r>
              <a:rPr lang="pt-BR" sz="2400" b="1" u="none" strike="noStrike" dirty="0" smtClean="0"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</a:rPr>
              <a:t>CERAE </a:t>
            </a:r>
            <a:r>
              <a:rPr lang="pt-BR" sz="2400" b="1" u="none" strike="noStrike" dirty="0"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</a:rPr>
              <a:t>( Antigo CRI</a:t>
            </a:r>
            <a:r>
              <a:rPr lang="pt-BR" sz="2400" b="0" u="none" strike="noStrike" dirty="0">
                <a:solidFill>
                  <a:srgbClr val="000000"/>
                </a:solidFill>
                <a:effectLst/>
                <a:uFillTx/>
                <a:latin typeface="Arial"/>
              </a:rPr>
              <a:t>)</a:t>
            </a:r>
          </a:p>
        </p:txBody>
      </p:sp>
      <p:sp>
        <p:nvSpPr>
          <p:cNvPr id="6" name="Retângulo 88"/>
          <p:cNvSpPr/>
          <p:nvPr/>
        </p:nvSpPr>
        <p:spPr>
          <a:xfrm>
            <a:off x="467544" y="1874722"/>
            <a:ext cx="8208912" cy="15542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r>
              <a:rPr lang="en-US" sz="2400" u="none" strike="noStrike" spc="-48" dirty="0" smtClean="0">
                <a:solidFill>
                  <a:srgbClr val="363636"/>
                </a:solidFill>
                <a:effectLst/>
                <a:uFillTx/>
                <a:latin typeface="Arial" pitchFamily="34" charset="0"/>
                <a:cs typeface="Arial" pitchFamily="34" charset="0"/>
              </a:rPr>
              <a:t>3- Quem </a:t>
            </a:r>
            <a:r>
              <a:rPr lang="en-US" sz="2400" u="none" strike="noStrike" spc="-48" dirty="0">
                <a:solidFill>
                  <a:srgbClr val="363636"/>
                </a:solidFill>
                <a:effectLst/>
                <a:uFillTx/>
                <a:latin typeface="Arial" pitchFamily="34" charset="0"/>
                <a:cs typeface="Arial" pitchFamily="34" charset="0"/>
              </a:rPr>
              <a:t>é atendido no NAIF</a:t>
            </a:r>
            <a:r>
              <a:rPr lang="en-US" sz="2400" u="none" strike="noStrike" spc="-48" dirty="0" smtClean="0">
                <a:solidFill>
                  <a:srgbClr val="363636"/>
                </a:solidFill>
                <a:effectLst/>
                <a:uFillTx/>
                <a:latin typeface="Arial" pitchFamily="34" charset="0"/>
                <a:cs typeface="Arial" pitchFamily="34" charset="0"/>
              </a:rPr>
              <a:t>? </a:t>
            </a:r>
          </a:p>
          <a:p>
            <a:r>
              <a:rPr lang="pt-BR" sz="2400" b="1" u="none" strike="noStrike" dirty="0" smtClean="0">
                <a:solidFill>
                  <a:srgbClr val="000000"/>
                </a:solidFill>
                <a:effectLst/>
                <a:uFillTx/>
                <a:latin typeface="Arial"/>
              </a:rPr>
              <a:t>          </a:t>
            </a:r>
            <a:r>
              <a:rPr lang="pt-BR" sz="2400" u="none" strike="noStrike" dirty="0" smtClean="0">
                <a:effectLst/>
                <a:uFillTx/>
                <a:latin typeface="Arial"/>
              </a:rPr>
              <a:t>a) </a:t>
            </a:r>
            <a:r>
              <a:rPr lang="pt-BR" sz="2400" b="1" u="none" strike="noStrike" dirty="0" smtClean="0"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</a:rPr>
              <a:t>Todos os fissurados do Interior  </a:t>
            </a:r>
            <a:r>
              <a:rPr lang="pt-BR" sz="2400" b="0" u="none" strike="noStrike" dirty="0" smtClean="0">
                <a:solidFill>
                  <a:srgbClr val="000000"/>
                </a:solidFill>
                <a:effectLst/>
                <a:uFillTx/>
                <a:latin typeface="Arial"/>
              </a:rPr>
              <a:t>Rio Grande do Norte </a:t>
            </a:r>
            <a:r>
              <a:rPr lang="pt-BR" sz="2400" b="1" u="none" strike="noStrike" dirty="0" smtClean="0"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</a:rPr>
              <a:t>sem limite de idade</a:t>
            </a:r>
            <a:r>
              <a:rPr lang="pt-BR" sz="2400" b="0" u="none" strike="noStrike" dirty="0" smtClean="0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</a:p>
          <a:p>
            <a:r>
              <a:rPr lang="pt-BR" sz="2400" b="0" u="none" strike="noStrike" dirty="0" smtClean="0">
                <a:solidFill>
                  <a:srgbClr val="000000"/>
                </a:solidFill>
                <a:effectLst/>
                <a:uFillTx/>
                <a:latin typeface="Arial"/>
              </a:rPr>
              <a:t>         </a:t>
            </a:r>
            <a:r>
              <a:rPr lang="pt-BR" sz="2400" u="none" strike="noStrike" dirty="0" smtClean="0">
                <a:effectLst/>
                <a:uFillTx/>
                <a:latin typeface="Arial"/>
              </a:rPr>
              <a:t> b) </a:t>
            </a:r>
            <a:r>
              <a:rPr lang="pt-BR" sz="2400" b="1" u="none" strike="noStrike" dirty="0" smtClean="0"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</a:rPr>
              <a:t>Os fissurados Adultos</a:t>
            </a:r>
            <a:r>
              <a:rPr lang="pt-BR" sz="2400" b="0" u="none" strike="noStrike" dirty="0" smtClean="0">
                <a:solidFill>
                  <a:srgbClr val="000000"/>
                </a:solidFill>
                <a:effectLst/>
                <a:uFillTx/>
                <a:latin typeface="Arial"/>
              </a:rPr>
              <a:t> do Município de </a:t>
            </a:r>
            <a:r>
              <a:rPr lang="pt-BR" sz="2400" b="1" u="none" strike="noStrike" dirty="0" smtClean="0"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</a:rPr>
              <a:t>Natal</a:t>
            </a:r>
            <a:r>
              <a:rPr lang="pt-BR" sz="2400" b="0" u="none" strike="noStrike" dirty="0" smtClean="0"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</a:rPr>
              <a:t>.</a:t>
            </a:r>
          </a:p>
          <a:p>
            <a:pPr defTabSz="914400">
              <a:lnSpc>
                <a:spcPct val="100000"/>
              </a:lnSpc>
            </a:pPr>
            <a:endParaRPr lang="en-US" sz="2400" u="none" strike="noStrike" spc="-48" dirty="0" smtClean="0">
              <a:solidFill>
                <a:srgbClr val="363636"/>
              </a:solidFill>
              <a:effectLst/>
              <a:uFillTx/>
              <a:latin typeface="Arial" pitchFamily="34" charset="0"/>
              <a:cs typeface="Arial" pitchFamily="34" charset="0"/>
            </a:endParaRPr>
          </a:p>
          <a:p>
            <a:pPr defTabSz="914400">
              <a:lnSpc>
                <a:spcPct val="100000"/>
              </a:lnSpc>
            </a:pPr>
            <a:endParaRPr lang="pt-BR" sz="2400" u="none" strike="noStrike" dirty="0">
              <a:solidFill>
                <a:srgbClr val="000000"/>
              </a:solidFill>
              <a:effectLst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tângulo 87"/>
          <p:cNvSpPr/>
          <p:nvPr/>
        </p:nvSpPr>
        <p:spPr>
          <a:xfrm>
            <a:off x="527478" y="3573016"/>
            <a:ext cx="5844722" cy="29523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2400" u="none" strike="noStrike" spc="-48" dirty="0" smtClean="0">
                <a:solidFill>
                  <a:srgbClr val="363636"/>
                </a:solidFill>
                <a:effectLst/>
                <a:uFillTx/>
                <a:latin typeface="Arial" pitchFamily="34" charset="0"/>
                <a:cs typeface="Arial" pitchFamily="34" charset="0"/>
              </a:rPr>
              <a:t>4- Que  </a:t>
            </a:r>
            <a:r>
              <a:rPr lang="en-US" sz="2400" u="none" strike="noStrike" spc="-48" dirty="0">
                <a:solidFill>
                  <a:srgbClr val="363636"/>
                </a:solidFill>
                <a:effectLst/>
                <a:uFillTx/>
                <a:latin typeface="Arial" pitchFamily="34" charset="0"/>
                <a:cs typeface="Arial" pitchFamily="34" charset="0"/>
              </a:rPr>
              <a:t>tipo de assistência presta o </a:t>
            </a:r>
            <a:r>
              <a:rPr lang="en-US" sz="2400" b="1" u="none" strike="noStrike" spc="-48" dirty="0"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 pitchFamily="34" charset="0"/>
                <a:cs typeface="Arial" pitchFamily="34" charset="0"/>
              </a:rPr>
              <a:t>NAIF</a:t>
            </a:r>
            <a:r>
              <a:rPr lang="en-US" sz="2400" u="none" strike="noStrike" spc="-48" dirty="0">
                <a:solidFill>
                  <a:srgbClr val="363636"/>
                </a:solidFill>
                <a:effectLst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lang="en-US" sz="2400" u="none" strike="noStrike" spc="-48" dirty="0" smtClean="0">
                <a:solidFill>
                  <a:srgbClr val="363636"/>
                </a:solidFill>
                <a:effectLst/>
                <a:uFillTx/>
                <a:latin typeface="Arial" pitchFamily="34" charset="0"/>
                <a:cs typeface="Arial" pitchFamily="34" charset="0"/>
              </a:rPr>
              <a:t>?</a:t>
            </a:r>
          </a:p>
          <a:p>
            <a:pPr defTabSz="914400">
              <a:lnSpc>
                <a:spcPct val="100000"/>
              </a:lnSpc>
            </a:pPr>
            <a:r>
              <a:rPr lang="en-US" sz="2400" spc="-48" dirty="0">
                <a:solidFill>
                  <a:srgbClr val="36363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48" dirty="0" smtClean="0">
                <a:solidFill>
                  <a:srgbClr val="363636"/>
                </a:solidFill>
                <a:latin typeface="Arial" pitchFamily="34" charset="0"/>
                <a:cs typeface="Arial" pitchFamily="34" charset="0"/>
              </a:rPr>
              <a:t>         a) Ambulatorial – No CERAE</a:t>
            </a:r>
          </a:p>
          <a:p>
            <a:pPr defTabSz="914400">
              <a:lnSpc>
                <a:spcPct val="100000"/>
              </a:lnSpc>
            </a:pPr>
            <a:r>
              <a:rPr lang="pt-BR" sz="2400" u="none" strike="noStrike" dirty="0" smtClean="0">
                <a:solidFill>
                  <a:srgbClr val="000000"/>
                </a:solidFill>
                <a:effectLst/>
                <a:uFillTx/>
                <a:latin typeface="Arial" pitchFamily="34" charset="0"/>
                <a:cs typeface="Arial" pitchFamily="34" charset="0"/>
              </a:rPr>
              <a:t>         b) Cirúrgico                                  </a:t>
            </a:r>
            <a:endParaRPr lang="pt-BR" sz="2400" u="none" strike="noStrike" dirty="0">
              <a:solidFill>
                <a:srgbClr val="000000"/>
              </a:solidFill>
              <a:effectLst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Google Shape;498;p31"/>
          <p:cNvPicPr/>
          <p:nvPr/>
        </p:nvPicPr>
        <p:blipFill>
          <a:blip r:embed="rId3"/>
          <a:stretch/>
        </p:blipFill>
        <p:spPr>
          <a:xfrm>
            <a:off x="1417265" y="4797152"/>
            <a:ext cx="1656184" cy="1184192"/>
          </a:xfrm>
          <a:prstGeom prst="rect">
            <a:avLst/>
          </a:prstGeom>
          <a:noFill/>
          <a:ln w="0">
            <a:noFill/>
          </a:ln>
          <a:effectLst>
            <a:outerShdw blurRad="291960" dist="139498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Google Shape;499;p31"/>
          <p:cNvPicPr/>
          <p:nvPr/>
        </p:nvPicPr>
        <p:blipFill>
          <a:blip r:embed="rId4"/>
          <a:stretch/>
        </p:blipFill>
        <p:spPr>
          <a:xfrm>
            <a:off x="5148063" y="4859432"/>
            <a:ext cx="1534795" cy="1059632"/>
          </a:xfrm>
          <a:prstGeom prst="rect">
            <a:avLst/>
          </a:prstGeom>
          <a:noFill/>
          <a:ln w="0">
            <a:noFill/>
          </a:ln>
          <a:effectLst>
            <a:outerShdw blurRad="291960" dist="139498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tângulo 6"/>
          <p:cNvSpPr/>
          <p:nvPr/>
        </p:nvSpPr>
        <p:spPr>
          <a:xfrm>
            <a:off x="411884" y="6156230"/>
            <a:ext cx="3980096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pt-BR" b="1" u="none" strike="noStrike" dirty="0"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  <a:ea typeface="Arial Black"/>
              </a:rPr>
              <a:t>Criancas  e  Adolescentes HPMAF</a:t>
            </a:r>
            <a:endParaRPr lang="pt-BR" b="1" u="none" strike="noStrike" dirty="0">
              <a:solidFill>
                <a:schemeClr val="accent1">
                  <a:lumMod val="75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12" name="Retângulo 6"/>
          <p:cNvSpPr/>
          <p:nvPr/>
        </p:nvSpPr>
        <p:spPr>
          <a:xfrm>
            <a:off x="4615285" y="6158768"/>
            <a:ext cx="2808312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pt-BR" b="1" u="none" strike="noStrike" dirty="0"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  <a:ea typeface="Arial Black"/>
              </a:rPr>
              <a:t>           Adultos  -  HPM</a:t>
            </a:r>
            <a:endParaRPr lang="pt-BR" b="1" u="none" strike="noStrike" dirty="0">
              <a:solidFill>
                <a:schemeClr val="accent1">
                  <a:lumMod val="75000"/>
                </a:schemeClr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5137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21"/>
          <a:stretch/>
        </p:blipFill>
        <p:spPr bwMode="auto">
          <a:xfrm>
            <a:off x="129384" y="769680"/>
            <a:ext cx="8619080" cy="3939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11"/>
          <p:cNvSpPr/>
          <p:nvPr/>
        </p:nvSpPr>
        <p:spPr>
          <a:xfrm>
            <a:off x="1882640" y="0"/>
            <a:ext cx="5112568" cy="76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defTabSz="914400">
              <a:lnSpc>
                <a:spcPts val="5995"/>
              </a:lnSpc>
            </a:pPr>
            <a:r>
              <a:rPr lang="en-US" sz="3600" b="0" u="none" strike="noStrike" spc="-48" dirty="0">
                <a:solidFill>
                  <a:srgbClr val="363636"/>
                </a:solidFill>
                <a:effectLst/>
                <a:uFillTx/>
                <a:latin typeface="Arial" pitchFamily="34" charset="0"/>
                <a:cs typeface="Arial" pitchFamily="34" charset="0"/>
              </a:rPr>
              <a:t>       Tipos de fissuras</a:t>
            </a:r>
            <a:endParaRPr lang="pt-BR" sz="3600" b="0" u="none" strike="noStrike" dirty="0">
              <a:solidFill>
                <a:srgbClr val="000000"/>
              </a:solidFill>
              <a:effectLst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850965"/>
            <a:ext cx="1550221" cy="1734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23" y="4863104"/>
            <a:ext cx="1512168" cy="1700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Imagem5"/>
          <p:cNvPicPr/>
          <p:nvPr/>
        </p:nvPicPr>
        <p:blipFill>
          <a:blip r:embed="rId6"/>
          <a:stretch/>
        </p:blipFill>
        <p:spPr>
          <a:xfrm>
            <a:off x="5654359" y="4872531"/>
            <a:ext cx="3062696" cy="1691560"/>
          </a:xfrm>
          <a:prstGeom prst="rect">
            <a:avLst/>
          </a:prstGeom>
          <a:noFill/>
          <a:ln w="0">
            <a:noFill/>
          </a:ln>
          <a:effectLst>
            <a:outerShdw blurRad="127080" dist="161390" dir="2700000" algn="ctr">
              <a:srgbClr val="333333">
                <a:alpha val="50000"/>
              </a:srgbClr>
            </a:outerShdw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146" y="4838301"/>
            <a:ext cx="1672849" cy="19901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1220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3"/>
          <p:cNvSpPr/>
          <p:nvPr/>
        </p:nvSpPr>
        <p:spPr>
          <a:xfrm>
            <a:off x="323528" y="88344"/>
            <a:ext cx="8101192" cy="98488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algn="ctr" defTabSz="914400"/>
            <a:r>
              <a:rPr lang="en-US" sz="3200" b="1" u="none" strike="noStrike" spc="-48" dirty="0">
                <a:solidFill>
                  <a:srgbClr val="363636"/>
                </a:solidFill>
                <a:effectLst/>
                <a:uFillTx/>
                <a:latin typeface="Arial" pitchFamily="34" charset="0"/>
                <a:cs typeface="Arial" pitchFamily="34" charset="0"/>
              </a:rPr>
              <a:t>   Como encaminhar consulta de </a:t>
            </a:r>
            <a:endParaRPr lang="en-US" sz="3200" b="1" u="none" strike="noStrike" spc="-48" dirty="0" smtClean="0">
              <a:solidFill>
                <a:srgbClr val="363636"/>
              </a:solidFill>
              <a:effectLst/>
              <a:uFillTx/>
              <a:latin typeface="Arial" pitchFamily="34" charset="0"/>
              <a:cs typeface="Arial" pitchFamily="34" charset="0"/>
            </a:endParaRPr>
          </a:p>
          <a:p>
            <a:pPr algn="ctr" defTabSz="914400"/>
            <a:r>
              <a:rPr lang="en-US" sz="3200" b="1" u="none" strike="noStrike" spc="-48" dirty="0" smtClean="0">
                <a:solidFill>
                  <a:srgbClr val="363636"/>
                </a:solidFill>
                <a:effectLst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u="none" strike="noStrike" spc="-48" dirty="0">
                <a:solidFill>
                  <a:srgbClr val="363636"/>
                </a:solidFill>
                <a:effectLst/>
                <a:uFillTx/>
                <a:latin typeface="Arial" pitchFamily="34" charset="0"/>
                <a:cs typeface="Arial" pitchFamily="34" charset="0"/>
              </a:rPr>
              <a:t>Caso novo   para o NAIF?</a:t>
            </a:r>
            <a:endParaRPr lang="pt-BR" sz="3200" b="1" u="none" strike="noStrike" dirty="0">
              <a:solidFill>
                <a:srgbClr val="000000"/>
              </a:solidFill>
              <a:effectLst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07504" y="1268760"/>
            <a:ext cx="8856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u="none" strike="noStrike" dirty="0" smtClean="0">
                <a:solidFill>
                  <a:schemeClr val="dk1"/>
                </a:solidFill>
                <a:effectLst/>
                <a:uFillTx/>
                <a:latin typeface="Arial"/>
              </a:rPr>
              <a:t>1- </a:t>
            </a:r>
            <a:r>
              <a:rPr lang="pt-BR" b="0" i="0" u="none" strike="noStrike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pt-BR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O</a:t>
            </a:r>
            <a:r>
              <a:rPr lang="pt-BR" b="1" i="0" u="none" strike="noStrike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usuário deverá Ir a uma </a:t>
            </a:r>
            <a:r>
              <a:rPr lang="pt-BR" b="1" i="0" u="none" strike="noStrike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UBS</a:t>
            </a:r>
            <a:r>
              <a:rPr lang="pt-BR" b="1" i="0" u="none" strike="noStrike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 solicitar um </a:t>
            </a:r>
            <a:r>
              <a:rPr lang="pt-BR" b="1" i="0" u="none" strike="noStrike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encaminhamento para o NAIF</a:t>
            </a:r>
            <a:endParaRPr lang="pt-BR" b="1" i="0" u="none" strike="noStrike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98CF5694-E6D5-42C7-B6B3-2DB8B8BE1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965" y="1638092"/>
            <a:ext cx="1728192" cy="1371581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107504" y="2967335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2- Este encaminhamento pode ser feito por qualquer um destes 4 profissionais:</a:t>
            </a:r>
            <a:endParaRPr lang="pt-BR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B1674D44-DD7F-40D5-81A3-B3756B23F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3501008"/>
            <a:ext cx="1332656" cy="137478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488DCE43-D4F8-4F05-A4CB-5EC1B182E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9792" y="3423196"/>
            <a:ext cx="1511246" cy="155902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="" xmlns:a16="http://schemas.microsoft.com/office/drawing/2014/main" id="{2F36C6FD-A02B-4088-8B19-35DD30A888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2157" y="3514714"/>
            <a:ext cx="1504709" cy="139987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="" xmlns:a16="http://schemas.microsoft.com/office/drawing/2014/main" id="{6704A70F-A862-4409-8158-97914A2A17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6085" y="3654354"/>
            <a:ext cx="1751511" cy="1327866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129396" y="4914588"/>
            <a:ext cx="8712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        MÉDICO                     DENTISTA                FONOAUDIÓLOGA         ENFERMAEIRA</a:t>
            </a:r>
            <a:endParaRPr lang="pt-BR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129396" y="5253142"/>
            <a:ext cx="86190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3- No encaminhamento é suficiente escrever</a:t>
            </a: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: “paciente com fissura lábio palatina” . Encaminho para o NAIF”</a:t>
            </a:r>
          </a:p>
          <a:p>
            <a:endParaRPr lang="pt-BR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="" xmlns:a16="http://schemas.microsoft.com/office/drawing/2014/main" id="{AF6ACB22-84B0-490D-8B39-EF28E8043D3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1930"/>
          <a:stretch/>
        </p:blipFill>
        <p:spPr>
          <a:xfrm>
            <a:off x="4484423" y="5668999"/>
            <a:ext cx="763863" cy="1014945"/>
          </a:xfrm>
          <a:prstGeom prst="rect">
            <a:avLst/>
          </a:prstGeom>
        </p:spPr>
      </p:pic>
      <p:pic>
        <p:nvPicPr>
          <p:cNvPr id="14" name="Google Shape;113;p2"/>
          <p:cNvPicPr/>
          <p:nvPr/>
        </p:nvPicPr>
        <p:blipFill>
          <a:blip r:embed="rId8"/>
          <a:stretch/>
        </p:blipFill>
        <p:spPr>
          <a:xfrm>
            <a:off x="5724128" y="5714807"/>
            <a:ext cx="1080120" cy="969137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1071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110356" y="116632"/>
            <a:ext cx="89261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4- Com o </a:t>
            </a: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ENCAMINHAMENTO em mãos, </a:t>
            </a:r>
            <a:r>
              <a:rPr lang="pt-BR" b="1" dirty="0" smtClean="0"/>
              <a:t>o usuário deve  procurar a </a:t>
            </a: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REGULAÇÃO</a:t>
            </a:r>
            <a:r>
              <a:rPr lang="pt-BR" b="1" dirty="0" smtClean="0"/>
              <a:t> que poderá ser:</a:t>
            </a:r>
          </a:p>
          <a:p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43508" y="4437112"/>
            <a:ext cx="86049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latin typeface="Arial" pitchFamily="34" charset="0"/>
                <a:cs typeface="Arial" pitchFamily="34" charset="0"/>
              </a:rPr>
              <a:t>5- Na </a:t>
            </a: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REGULAÇÃO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, dentro do </a:t>
            </a: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SISTEMA REGULA AMBULATORIAL ,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para solicitar consulta de </a:t>
            </a: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1ª VEZ (CASO NOVO)  para o NAIF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,  o solicitante na  opção de especialidade deve selecionar: </a:t>
            </a: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PROGRAMA FISSURA LABIOPALATINA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e inserir os dados do usuário.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395536" y="785007"/>
            <a:ext cx="7200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arenR"/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No Distrito de Saúde, Hospital, Maternidade ou UPA, </a:t>
            </a:r>
          </a:p>
          <a:p>
            <a:pPr marL="342900" indent="-342900">
              <a:buAutoNum type="alphaLcParenR"/>
            </a:pPr>
            <a:endParaRPr lang="pt-BR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endParaRPr lang="pt-BR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endParaRPr lang="pt-BR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r>
              <a:rPr lang="pt-BR" b="1" dirty="0" smtClean="0">
                <a:latin typeface="Arial" pitchFamily="34" charset="0"/>
                <a:cs typeface="Arial" pitchFamily="34" charset="0"/>
              </a:rPr>
              <a:t>b)  Na Secretaria Municipal de Saúde 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10356" y="5949280"/>
            <a:ext cx="85344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latin typeface="Arial" pitchFamily="34" charset="0"/>
                <a:cs typeface="Arial" pitchFamily="34" charset="0"/>
              </a:rPr>
              <a:t>6- </a:t>
            </a: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NIR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- Núcleo Interno de Regulação do CERAE, receberá a solicitação e </a:t>
            </a: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informará à REGULAÇÃO DO MUNICÍPIO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DIA e HORA do AGENDAMENTO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                                                        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268760"/>
            <a:ext cx="1080120" cy="1319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438" y="1196751"/>
            <a:ext cx="1780098" cy="1221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218042"/>
            <a:ext cx="1979116" cy="1276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657" y="3093331"/>
            <a:ext cx="1957759" cy="130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2627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="" xmlns:a16="http://schemas.microsoft.com/office/drawing/2014/main" id="{AF6ACB22-84B0-490D-8B39-EF28E8043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4320433"/>
            <a:ext cx="1367936" cy="206378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AF6ACB22-84B0-490D-8B39-EF28E8043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656605"/>
            <a:ext cx="1224136" cy="184683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EDF36072-9944-4ECA-B08B-C5DFB314B9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34" t="28870" r="74579" b="8368"/>
          <a:stretch/>
        </p:blipFill>
        <p:spPr>
          <a:xfrm>
            <a:off x="2699792" y="775200"/>
            <a:ext cx="1729402" cy="160964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EDF36072-9944-4ECA-B08B-C5DFB314B9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34" t="28870" r="74579" b="8368"/>
          <a:stretch/>
        </p:blipFill>
        <p:spPr>
          <a:xfrm>
            <a:off x="5276834" y="4705506"/>
            <a:ext cx="1811880" cy="168641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D41AEDFC-89A2-483B-A1AE-784540D955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936" t="22811" r="42390" b="43457"/>
          <a:stretch/>
        </p:blipFill>
        <p:spPr>
          <a:xfrm>
            <a:off x="5461394" y="824352"/>
            <a:ext cx="1669700" cy="151934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F99A7098-C3F3-44DE-AE5A-F75EF114DC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376" t="30627" r="4851" b="11561"/>
          <a:stretch/>
        </p:blipFill>
        <p:spPr>
          <a:xfrm>
            <a:off x="7198519" y="2780928"/>
            <a:ext cx="1440413" cy="140446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F0E361E6-36CF-4395-A331-139ECF0A502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2" t="40992" r="31915" b="27633"/>
          <a:stretch/>
        </p:blipFill>
        <p:spPr>
          <a:xfrm>
            <a:off x="7775667" y="2333905"/>
            <a:ext cx="970462" cy="76569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="" xmlns:a16="http://schemas.microsoft.com/office/drawing/2014/main" id="{F99A7098-C3F3-44DE-AE5A-F75EF114DC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376" t="30627" r="4851" b="11561"/>
          <a:stretch/>
        </p:blipFill>
        <p:spPr>
          <a:xfrm>
            <a:off x="683314" y="4697805"/>
            <a:ext cx="1584429" cy="1544888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383" y="2996952"/>
            <a:ext cx="720080" cy="67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043644"/>
            <a:ext cx="719137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CaixaDeTexto 11"/>
          <p:cNvSpPr txBox="1"/>
          <p:nvPr/>
        </p:nvSpPr>
        <p:spPr>
          <a:xfrm>
            <a:off x="5492558" y="925127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MÉDICA </a:t>
            </a:r>
            <a:r>
              <a:rPr lang="pt-BR" sz="1400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DA</a:t>
            </a:r>
            <a:endParaRPr lang="pt-BR" sz="1400" dirty="0">
              <a:solidFill>
                <a:schemeClr val="accent5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3" name="Seta: Dobrada 12">
            <a:extLst>
              <a:ext uri="{FF2B5EF4-FFF2-40B4-BE49-F238E27FC236}">
                <a16:creationId xmlns="" xmlns:a16="http://schemas.microsoft.com/office/drawing/2014/main" id="{03D518B8-EF61-43C2-AF62-A56EBD14E5F2}"/>
              </a:ext>
            </a:extLst>
          </p:cNvPr>
          <p:cNvSpPr/>
          <p:nvPr/>
        </p:nvSpPr>
        <p:spPr>
          <a:xfrm rot="11356837">
            <a:off x="7420818" y="4404018"/>
            <a:ext cx="606593" cy="1444587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396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4" name="Seta: para a Direita 6">
            <a:extLst>
              <a:ext uri="{FF2B5EF4-FFF2-40B4-BE49-F238E27FC236}">
                <a16:creationId xmlns="" xmlns:a16="http://schemas.microsoft.com/office/drawing/2014/main" id="{919041A5-68F0-4A8D-B7DE-BEAC63FF15F1}"/>
              </a:ext>
            </a:extLst>
          </p:cNvPr>
          <p:cNvSpPr/>
          <p:nvPr/>
        </p:nvSpPr>
        <p:spPr>
          <a:xfrm>
            <a:off x="2070817" y="1584025"/>
            <a:ext cx="610718" cy="3502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Seta: para a Direita 6">
            <a:extLst>
              <a:ext uri="{FF2B5EF4-FFF2-40B4-BE49-F238E27FC236}">
                <a16:creationId xmlns="" xmlns:a16="http://schemas.microsoft.com/office/drawing/2014/main" id="{919041A5-68F0-4A8D-B7DE-BEAC63FF15F1}"/>
              </a:ext>
            </a:extLst>
          </p:cNvPr>
          <p:cNvSpPr/>
          <p:nvPr/>
        </p:nvSpPr>
        <p:spPr>
          <a:xfrm>
            <a:off x="4574505" y="1520142"/>
            <a:ext cx="610718" cy="3502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Seta: para a Direita 6">
            <a:extLst>
              <a:ext uri="{FF2B5EF4-FFF2-40B4-BE49-F238E27FC236}">
                <a16:creationId xmlns="" xmlns:a16="http://schemas.microsoft.com/office/drawing/2014/main" id="{919041A5-68F0-4A8D-B7DE-BEAC63FF15F1}"/>
              </a:ext>
            </a:extLst>
          </p:cNvPr>
          <p:cNvSpPr/>
          <p:nvPr/>
        </p:nvSpPr>
        <p:spPr>
          <a:xfrm rot="2422750">
            <a:off x="7139245" y="1670311"/>
            <a:ext cx="1096050" cy="3502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8" name="Imagem 17">
            <a:extLst>
              <a:ext uri="{FF2B5EF4-FFF2-40B4-BE49-F238E27FC236}">
                <a16:creationId xmlns="" xmlns:a16="http://schemas.microsoft.com/office/drawing/2014/main" id="{8475E87F-9759-4500-B394-89DDF8291D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0542368" y="8625998"/>
            <a:ext cx="1012024" cy="347502"/>
          </a:xfrm>
          <a:prstGeom prst="rect">
            <a:avLst/>
          </a:prstGeom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630721" y="5333480"/>
            <a:ext cx="646113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333120" y="5458579"/>
            <a:ext cx="646113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CaixaDeTexto 10"/>
          <p:cNvSpPr txBox="1"/>
          <p:nvPr/>
        </p:nvSpPr>
        <p:spPr>
          <a:xfrm>
            <a:off x="467544" y="3359915"/>
            <a:ext cx="6020072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chemeClr val="accent6">
                    <a:lumMod val="75000"/>
                  </a:schemeClr>
                </a:solidFill>
              </a:rPr>
              <a:t>Fluxo da Regulação de Fissurados para o NAIF</a:t>
            </a:r>
            <a:endParaRPr lang="pt-BR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658689" y="2333024"/>
            <a:ext cx="1435648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USUÁRIO</a:t>
            </a:r>
            <a:endParaRPr lang="pt-BR" sz="1600" b="1" dirty="0">
              <a:solidFill>
                <a:schemeClr val="accent5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3172342" y="6214941"/>
            <a:ext cx="1435648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USUÁRIO</a:t>
            </a:r>
            <a:endParaRPr lang="pt-BR" sz="1600" b="1" dirty="0">
              <a:solidFill>
                <a:schemeClr val="accent5">
                  <a:lumMod val="75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41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8640"/>
            <a:ext cx="6749414" cy="3795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74" y="5088229"/>
            <a:ext cx="1616933" cy="1683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0" t="8999" r="51675" b="48498"/>
          <a:stretch/>
        </p:blipFill>
        <p:spPr bwMode="auto">
          <a:xfrm>
            <a:off x="2334632" y="5537151"/>
            <a:ext cx="1346886" cy="10174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259632" y="4111271"/>
            <a:ext cx="1077763" cy="1604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4"/>
          <p:cNvPicPr/>
          <p:nvPr/>
        </p:nvPicPr>
        <p:blipFill>
          <a:blip r:embed="rId7"/>
          <a:srcRect t="6468" r="7566" b="9630"/>
          <a:stretch/>
        </p:blipFill>
        <p:spPr>
          <a:xfrm>
            <a:off x="4499992" y="4185257"/>
            <a:ext cx="1008112" cy="1574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/>
          <p:nvPr/>
        </p:nvPicPr>
        <p:blipFill>
          <a:blip r:embed="rId8"/>
          <a:srcRect l="53632" t="11371" r="5434"/>
          <a:stretch/>
        </p:blipFill>
        <p:spPr>
          <a:xfrm>
            <a:off x="5580112" y="4979366"/>
            <a:ext cx="1008112" cy="1633176"/>
          </a:xfrm>
          <a:prstGeom prst="rect">
            <a:avLst/>
          </a:prstGeom>
          <a:noFill/>
          <a:ln w="0">
            <a:noFill/>
          </a:ln>
          <a:effectLst>
            <a:outerShdw blurRad="114480" dist="215865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" name="Picture 8"/>
          <p:cNvPicPr/>
          <p:nvPr/>
        </p:nvPicPr>
        <p:blipFill>
          <a:blip r:embed="rId9"/>
          <a:srcRect l="26442" t="11211" r="11429"/>
          <a:stretch/>
        </p:blipFill>
        <p:spPr>
          <a:xfrm>
            <a:off x="6660232" y="4109347"/>
            <a:ext cx="1046032" cy="1466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698" y="5088229"/>
            <a:ext cx="1008112" cy="1479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185257"/>
            <a:ext cx="964215" cy="1285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923928" y="6114811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OBRIGADA!!</a:t>
            </a:r>
            <a:endParaRPr lang="pt-BR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2803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lcão Envidraçado">
  <a:themeElements>
    <a:clrScheme name="Balcão Envidraçado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Balcão Envidraçado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alcão Envidraçad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321</TotalTime>
  <Words>262</Words>
  <Application>Microsoft Office PowerPoint</Application>
  <PresentationFormat>Apresentação na tela (4:3)</PresentationFormat>
  <Paragraphs>35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8" baseType="lpstr">
      <vt:lpstr>Balcão Envidraçado</vt:lpstr>
      <vt:lpstr>COMO ENCAMINHAR CONSULTA DE  CASO NOVO  PARA O NAIF?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COMO ENCAMINHAR CONSULTA DE  CASO NOVO  PARA O NAIF?</dc:title>
  <dc:creator>User</dc:creator>
  <cp:lastModifiedBy>User</cp:lastModifiedBy>
  <cp:revision>12</cp:revision>
  <dcterms:created xsi:type="dcterms:W3CDTF">2026-05-19T12:33:48Z</dcterms:created>
  <dcterms:modified xsi:type="dcterms:W3CDTF">2026-05-19T17:55:18Z</dcterms:modified>
</cp:coreProperties>
</file>