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18288000" cy="10287000"/>
  <p:notesSz cx="6858000" cy="9144000"/>
  <p:embeddedFontLst>
    <p:embeddedFont>
      <p:font typeface="Bebas Neue Cyrillic" charset="1" panose="02000506000000020004"/>
      <p:regular r:id="rId18"/>
    </p:embeddedFont>
    <p:embeddedFont>
      <p:font typeface="Montserrat" charset="1" panose="00000500000000000000"/>
      <p:regular r:id="rId19"/>
    </p:embeddedFont>
    <p:embeddedFont>
      <p:font typeface="Quicksand" charset="1" panose="00000000000000000000"/>
      <p:regular r:id="rId20"/>
    </p:embeddedFont>
    <p:embeddedFont>
      <p:font typeface="Nunito Sans" charset="1" panose="00000500000000000000"/>
      <p:regular r:id="rId21"/>
    </p:embeddedFont>
    <p:embeddedFont>
      <p:font typeface="Montserrat Bold" charset="1" panose="00000800000000000000"/>
      <p:regular r:id="rId22"/>
    </p:embeddedFont>
    <p:embeddedFont>
      <p:font typeface="Poppins Bold" charset="1" panose="00000800000000000000"/>
      <p:regular r:id="rId23"/>
    </p:embeddedFont>
    <p:embeddedFont>
      <p:font typeface="Glacial Indifference Bold" charset="1" panose="00000800000000000000"/>
      <p:regular r:id="rId24"/>
    </p:embeddedFont>
    <p:embeddedFont>
      <p:font typeface="League Gothic" charset="1" panose="0000050000000000000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Relationship Id="rId3" Target="../media/image18.png" Type="http://schemas.openxmlformats.org/officeDocument/2006/relationships/image"/><Relationship Id="rId4" Target="../media/image19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8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8.jpeg" Type="http://schemas.openxmlformats.org/officeDocument/2006/relationships/image"/><Relationship Id="rId4" Target="../media/image9.jpeg" Type="http://schemas.openxmlformats.org/officeDocument/2006/relationships/image"/><Relationship Id="rId5" Target="../media/image10.png" Type="http://schemas.openxmlformats.org/officeDocument/2006/relationships/image"/><Relationship Id="rId6" Target="../media/image11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Relationship Id="rId3" Target="../media/image13.png" Type="http://schemas.openxmlformats.org/officeDocument/2006/relationships/image"/><Relationship Id="rId4" Target="../media/image14.png" Type="http://schemas.openxmlformats.org/officeDocument/2006/relationships/image"/><Relationship Id="rId5" Target="../media/image15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Relationship Id="rId3" Target="../media/image16.png" Type="http://schemas.openxmlformats.org/officeDocument/2006/relationships/image"/><Relationship Id="rId4" Target="../media/image17.svg" Type="http://schemas.openxmlformats.org/officeDocument/2006/relationships/image"/><Relationship Id="rId5" Target="../media/image18.png" Type="http://schemas.openxmlformats.org/officeDocument/2006/relationships/image"/><Relationship Id="rId6" Target="../media/image19.svg" Type="http://schemas.openxmlformats.org/officeDocument/2006/relationships/image"/><Relationship Id="rId7" Target="../media/image20.png" Type="http://schemas.openxmlformats.org/officeDocument/2006/relationships/image"/><Relationship Id="rId8" Target="../media/image21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Relationship Id="rId3" Target="../media/image18.png" Type="http://schemas.openxmlformats.org/officeDocument/2006/relationships/image"/><Relationship Id="rId4" Target="../media/image19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20.png" Type="http://schemas.openxmlformats.org/officeDocument/2006/relationships/image"/><Relationship Id="rId6" Target="../media/image21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Relationship Id="rId3" Target="../media/image18.png" Type="http://schemas.openxmlformats.org/officeDocument/2006/relationships/image"/><Relationship Id="rId4" Target="../media/image19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Relationship Id="rId3" Target="../media/image22.png" Type="http://schemas.openxmlformats.org/officeDocument/2006/relationships/image"/><Relationship Id="rId4" Target="../media/image23.svg" Type="http://schemas.openxmlformats.org/officeDocument/2006/relationships/image"/><Relationship Id="rId5" Target="../media/image20.png" Type="http://schemas.openxmlformats.org/officeDocument/2006/relationships/image"/><Relationship Id="rId6" Target="../media/image21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571" t="-24540" r="-1690" b="-368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5251374" y="-1211919"/>
            <a:ext cx="3591729" cy="3591729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F00">
                <a:alpha val="89804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256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3839069" y="1683845"/>
            <a:ext cx="1844494" cy="1844494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1267D">
                <a:alpha val="84706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256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1411597" y="-77555"/>
            <a:ext cx="3264825" cy="4440162"/>
          </a:xfrm>
          <a:custGeom>
            <a:avLst/>
            <a:gdLst/>
            <a:ahLst/>
            <a:cxnLst/>
            <a:rect r="r" b="b" t="t" l="l"/>
            <a:pathLst>
              <a:path h="4440162" w="3264825">
                <a:moveTo>
                  <a:pt x="0" y="0"/>
                </a:moveTo>
                <a:lnTo>
                  <a:pt x="3264825" y="0"/>
                </a:lnTo>
                <a:lnTo>
                  <a:pt x="3264825" y="4440163"/>
                </a:lnTo>
                <a:lnTo>
                  <a:pt x="0" y="44401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57374" t="-46653" r="-117366" b="-84568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6671475" y="5103758"/>
            <a:ext cx="995227" cy="866170"/>
            <a:chOff x="0" y="0"/>
            <a:chExt cx="494594" cy="43045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494594" cy="430456"/>
            </a:xfrm>
            <a:custGeom>
              <a:avLst/>
              <a:gdLst/>
              <a:ahLst/>
              <a:cxnLst/>
              <a:rect r="r" b="b" t="t" l="l"/>
              <a:pathLst>
                <a:path h="430456" w="494594">
                  <a:moveTo>
                    <a:pt x="0" y="0"/>
                  </a:moveTo>
                  <a:lnTo>
                    <a:pt x="494594" y="0"/>
                  </a:lnTo>
                  <a:lnTo>
                    <a:pt x="494594" y="430456"/>
                  </a:lnTo>
                  <a:lnTo>
                    <a:pt x="0" y="430456"/>
                  </a:lnTo>
                  <a:close/>
                </a:path>
              </a:pathLst>
            </a:custGeom>
            <a:ln w="28575" cap="sq">
              <a:solidFill>
                <a:srgbClr val="152330"/>
              </a:solidFill>
              <a:prstDash val="solid"/>
              <a:miter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494594" cy="46855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6145614" y="9356767"/>
            <a:ext cx="5996771" cy="1073933"/>
            <a:chOff x="0" y="0"/>
            <a:chExt cx="1528055" cy="273652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528055" cy="273652"/>
            </a:xfrm>
            <a:custGeom>
              <a:avLst/>
              <a:gdLst/>
              <a:ahLst/>
              <a:cxnLst/>
              <a:rect r="r" b="b" t="t" l="l"/>
              <a:pathLst>
                <a:path h="273652" w="1528055">
                  <a:moveTo>
                    <a:pt x="7746" y="0"/>
                  </a:moveTo>
                  <a:lnTo>
                    <a:pt x="1520309" y="0"/>
                  </a:lnTo>
                  <a:cubicBezTo>
                    <a:pt x="1524587" y="0"/>
                    <a:pt x="1528055" y="3468"/>
                    <a:pt x="1528055" y="7746"/>
                  </a:cubicBezTo>
                  <a:lnTo>
                    <a:pt x="1528055" y="265906"/>
                  </a:lnTo>
                  <a:cubicBezTo>
                    <a:pt x="1528055" y="270184"/>
                    <a:pt x="1524587" y="273652"/>
                    <a:pt x="1520309" y="273652"/>
                  </a:cubicBezTo>
                  <a:lnTo>
                    <a:pt x="7746" y="273652"/>
                  </a:lnTo>
                  <a:cubicBezTo>
                    <a:pt x="3468" y="273652"/>
                    <a:pt x="0" y="270184"/>
                    <a:pt x="0" y="265906"/>
                  </a:cubicBezTo>
                  <a:lnTo>
                    <a:pt x="0" y="7746"/>
                  </a:lnTo>
                  <a:cubicBezTo>
                    <a:pt x="0" y="3468"/>
                    <a:pt x="3468" y="0"/>
                    <a:pt x="7746" y="0"/>
                  </a:cubicBezTo>
                  <a:close/>
                </a:path>
              </a:pathLst>
            </a:custGeom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-76200"/>
              <a:ext cx="1528055" cy="3498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619"/>
                </a:lnSpc>
                <a:spcBef>
                  <a:spcPct val="0"/>
                </a:spcBef>
              </a:pPr>
              <a:r>
                <a:rPr lang="en-US" sz="3299">
                  <a:solidFill>
                    <a:srgbClr val="152330"/>
                  </a:solidFill>
                  <a:latin typeface="Bebas Neue Cyrillic"/>
                  <a:ea typeface="Bebas Neue Cyrillic"/>
                  <a:cs typeface="Bebas Neue Cyrillic"/>
                  <a:sym typeface="Bebas Neue Cyrillic"/>
                </a:rPr>
                <a:t>BRUNA ANDRIA CRP 17/5463</a:t>
              </a: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7168781" y="-893538"/>
            <a:ext cx="3950439" cy="5615499"/>
          </a:xfrm>
          <a:custGeom>
            <a:avLst/>
            <a:gdLst/>
            <a:ahLst/>
            <a:cxnLst/>
            <a:rect r="r" b="b" t="t" l="l"/>
            <a:pathLst>
              <a:path h="5615499" w="3950439">
                <a:moveTo>
                  <a:pt x="0" y="0"/>
                </a:moveTo>
                <a:lnTo>
                  <a:pt x="3950438" y="0"/>
                </a:lnTo>
                <a:lnTo>
                  <a:pt x="3950438" y="5615500"/>
                </a:lnTo>
                <a:lnTo>
                  <a:pt x="0" y="56155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31227" t="-35116" r="-161120" b="-47709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2576951" y="3244035"/>
            <a:ext cx="1899465" cy="1899465"/>
            <a:chOff x="0" y="0"/>
            <a:chExt cx="812800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7038">
                <a:alpha val="84706"/>
              </a:srgbClr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256"/>
                </a:lnSpc>
              </a:pP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0">
            <a:off x="3363777" y="-77555"/>
            <a:ext cx="3264825" cy="4440162"/>
          </a:xfrm>
          <a:custGeom>
            <a:avLst/>
            <a:gdLst/>
            <a:ahLst/>
            <a:cxnLst/>
            <a:rect r="r" b="b" t="t" l="l"/>
            <a:pathLst>
              <a:path h="4440162" w="3264825">
                <a:moveTo>
                  <a:pt x="0" y="0"/>
                </a:moveTo>
                <a:lnTo>
                  <a:pt x="3264825" y="0"/>
                </a:lnTo>
                <a:lnTo>
                  <a:pt x="3264825" y="4440163"/>
                </a:lnTo>
                <a:lnTo>
                  <a:pt x="0" y="44401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99656" t="-89142" r="-75084" b="-42079"/>
            </a:stretch>
          </a:blipFill>
        </p:spPr>
      </p:sp>
      <p:grpSp>
        <p:nvGrpSpPr>
          <p:cNvPr name="Group 21" id="21"/>
          <p:cNvGrpSpPr/>
          <p:nvPr/>
        </p:nvGrpSpPr>
        <p:grpSpPr>
          <a:xfrm rot="0">
            <a:off x="7846968" y="5103758"/>
            <a:ext cx="3769557" cy="866170"/>
            <a:chOff x="0" y="0"/>
            <a:chExt cx="960532" cy="220711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960532" cy="220711"/>
            </a:xfrm>
            <a:custGeom>
              <a:avLst/>
              <a:gdLst/>
              <a:ahLst/>
              <a:cxnLst/>
              <a:rect r="r" b="b" t="t" l="l"/>
              <a:pathLst>
                <a:path h="220711" w="960532">
                  <a:moveTo>
                    <a:pt x="0" y="0"/>
                  </a:moveTo>
                  <a:lnTo>
                    <a:pt x="960532" y="0"/>
                  </a:lnTo>
                  <a:lnTo>
                    <a:pt x="960532" y="220711"/>
                  </a:lnTo>
                  <a:lnTo>
                    <a:pt x="0" y="220711"/>
                  </a:lnTo>
                  <a:close/>
                </a:path>
              </a:pathLst>
            </a:custGeom>
            <a:solidFill>
              <a:srgbClr val="152330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0" y="-47625"/>
              <a:ext cx="960532" cy="26833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19"/>
                </a:lnSpc>
                <a:spcBef>
                  <a:spcPct val="0"/>
                </a:spcBef>
              </a:pPr>
              <a:r>
                <a:rPr lang="en-US" sz="2299">
                  <a:solidFill>
                    <a:srgbClr val="E4E4E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COSEMS/RN</a:t>
              </a: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7600950" y="7651371"/>
            <a:ext cx="3086100" cy="62086"/>
            <a:chOff x="0" y="0"/>
            <a:chExt cx="812800" cy="16352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16352"/>
            </a:xfrm>
            <a:custGeom>
              <a:avLst/>
              <a:gdLst/>
              <a:ahLst/>
              <a:cxnLst/>
              <a:rect r="r" b="b" t="t" l="l"/>
              <a:pathLst>
                <a:path h="16352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16352"/>
                  </a:lnTo>
                  <a:lnTo>
                    <a:pt x="0" y="16352"/>
                  </a:lnTo>
                  <a:close/>
                </a:path>
              </a:pathLst>
            </a:custGeom>
            <a:solidFill>
              <a:srgbClr val="152330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0" y="-57150"/>
              <a:ext cx="812800" cy="7350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23"/>
                </a:lnSpc>
              </a:pPr>
            </a:p>
          </p:txBody>
        </p:sp>
      </p:grpSp>
      <p:sp>
        <p:nvSpPr>
          <p:cNvPr name="Freeform 27" id="27"/>
          <p:cNvSpPr/>
          <p:nvPr/>
        </p:nvSpPr>
        <p:spPr>
          <a:xfrm flipH="false" flipV="false" rot="0">
            <a:off x="15023175" y="-1636136"/>
            <a:ext cx="3264825" cy="4440162"/>
          </a:xfrm>
          <a:custGeom>
            <a:avLst/>
            <a:gdLst/>
            <a:ahLst/>
            <a:cxnLst/>
            <a:rect r="r" b="b" t="t" l="l"/>
            <a:pathLst>
              <a:path h="4440162" w="3264825">
                <a:moveTo>
                  <a:pt x="0" y="0"/>
                </a:moveTo>
                <a:lnTo>
                  <a:pt x="3264825" y="0"/>
                </a:lnTo>
                <a:lnTo>
                  <a:pt x="3264825" y="4440162"/>
                </a:lnTo>
                <a:lnTo>
                  <a:pt x="0" y="44401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57374" t="-46653" r="-117366" b="-84568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-139173" y="-1636136"/>
            <a:ext cx="3264825" cy="4440162"/>
          </a:xfrm>
          <a:custGeom>
            <a:avLst/>
            <a:gdLst/>
            <a:ahLst/>
            <a:cxnLst/>
            <a:rect r="r" b="b" t="t" l="l"/>
            <a:pathLst>
              <a:path h="4440162" w="3264825">
                <a:moveTo>
                  <a:pt x="0" y="0"/>
                </a:moveTo>
                <a:lnTo>
                  <a:pt x="3264825" y="0"/>
                </a:lnTo>
                <a:lnTo>
                  <a:pt x="3264825" y="4440162"/>
                </a:lnTo>
                <a:lnTo>
                  <a:pt x="0" y="44401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99656" t="-89142" r="-75084" b="-42079"/>
            </a:stretch>
          </a:blipFill>
        </p:spPr>
      </p:sp>
      <p:grpSp>
        <p:nvGrpSpPr>
          <p:cNvPr name="Group 29" id="29"/>
          <p:cNvGrpSpPr/>
          <p:nvPr/>
        </p:nvGrpSpPr>
        <p:grpSpPr>
          <a:xfrm rot="0">
            <a:off x="16800497" y="-1178761"/>
            <a:ext cx="2357523" cy="2357523"/>
            <a:chOff x="0" y="0"/>
            <a:chExt cx="812800" cy="81280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60661">
                <a:alpha val="84706"/>
              </a:srgbClr>
            </a:solidFill>
          </p:spPr>
        </p:sp>
        <p:sp>
          <p:nvSpPr>
            <p:cNvPr name="TextBox 31" id="31"/>
            <p:cNvSpPr txBox="true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256"/>
                </a:lnSpc>
              </a:pPr>
            </a:p>
          </p:txBody>
        </p:sp>
      </p:grpSp>
      <p:grpSp>
        <p:nvGrpSpPr>
          <p:cNvPr name="Group 32" id="32"/>
          <p:cNvGrpSpPr/>
          <p:nvPr/>
        </p:nvGrpSpPr>
        <p:grpSpPr>
          <a:xfrm rot="0">
            <a:off x="-1178761" y="-1178761"/>
            <a:ext cx="2357523" cy="2357523"/>
            <a:chOff x="0" y="0"/>
            <a:chExt cx="812800" cy="81280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>
                <a:alpha val="84706"/>
              </a:srgbClr>
            </a:solidFill>
          </p:spPr>
        </p:sp>
        <p:sp>
          <p:nvSpPr>
            <p:cNvPr name="TextBox 34" id="34"/>
            <p:cNvSpPr txBox="true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256"/>
                </a:lnSpc>
              </a:pPr>
            </a:p>
          </p:txBody>
        </p:sp>
      </p:grpSp>
      <p:sp>
        <p:nvSpPr>
          <p:cNvPr name="TextBox 35" id="35"/>
          <p:cNvSpPr txBox="true"/>
          <p:nvPr/>
        </p:nvSpPr>
        <p:spPr>
          <a:xfrm rot="0">
            <a:off x="0" y="6398553"/>
            <a:ext cx="18288000" cy="962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6000" spc="372">
                <a:solidFill>
                  <a:srgbClr val="152330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DESENVOLVIMENTO INFANTIL E ATUAÇÃO MUNICIPAL 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3526684" y="7951462"/>
            <a:ext cx="11234632" cy="4976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88"/>
              </a:lnSpc>
            </a:pPr>
            <a:r>
              <a:rPr lang="en-US" sz="2821" spc="39">
                <a:solidFill>
                  <a:srgbClr val="152330"/>
                </a:solidFill>
                <a:latin typeface="Quicksand"/>
                <a:ea typeface="Quicksand"/>
                <a:cs typeface="Quicksand"/>
                <a:sym typeface="Quicksand"/>
              </a:rPr>
              <a:t>Os desafios da atuação multidisciplinar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1006" t="-111227" r="-2849" b="-653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5669610" y="-3514304"/>
            <a:ext cx="6948780" cy="6948780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CA565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256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-232089" y="9599761"/>
            <a:ext cx="18951810" cy="909940"/>
            <a:chOff x="0" y="0"/>
            <a:chExt cx="4991423" cy="23965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991423" cy="239655"/>
            </a:xfrm>
            <a:custGeom>
              <a:avLst/>
              <a:gdLst/>
              <a:ahLst/>
              <a:cxnLst/>
              <a:rect r="r" b="b" t="t" l="l"/>
              <a:pathLst>
                <a:path h="239655" w="4991423">
                  <a:moveTo>
                    <a:pt x="0" y="0"/>
                  </a:moveTo>
                  <a:lnTo>
                    <a:pt x="4991423" y="0"/>
                  </a:lnTo>
                  <a:lnTo>
                    <a:pt x="4991423" y="239655"/>
                  </a:lnTo>
                  <a:lnTo>
                    <a:pt x="0" y="239655"/>
                  </a:lnTo>
                  <a:close/>
                </a:path>
              </a:pathLst>
            </a:custGeom>
            <a:solidFill>
              <a:srgbClr val="152330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4991423" cy="2777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6191718" y="9258300"/>
            <a:ext cx="5904564" cy="1251401"/>
            <a:chOff x="0" y="0"/>
            <a:chExt cx="1555112" cy="329587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555111" cy="329587"/>
            </a:xfrm>
            <a:custGeom>
              <a:avLst/>
              <a:gdLst/>
              <a:ahLst/>
              <a:cxnLst/>
              <a:rect r="r" b="b" t="t" l="l"/>
              <a:pathLst>
                <a:path h="329587" w="1555111">
                  <a:moveTo>
                    <a:pt x="32779" y="0"/>
                  </a:moveTo>
                  <a:lnTo>
                    <a:pt x="1522332" y="0"/>
                  </a:lnTo>
                  <a:cubicBezTo>
                    <a:pt x="1540436" y="0"/>
                    <a:pt x="1555111" y="14676"/>
                    <a:pt x="1555111" y="32779"/>
                  </a:cubicBezTo>
                  <a:lnTo>
                    <a:pt x="1555111" y="296808"/>
                  </a:lnTo>
                  <a:cubicBezTo>
                    <a:pt x="1555111" y="314911"/>
                    <a:pt x="1540436" y="329587"/>
                    <a:pt x="1522332" y="329587"/>
                  </a:cubicBezTo>
                  <a:lnTo>
                    <a:pt x="32779" y="329587"/>
                  </a:lnTo>
                  <a:cubicBezTo>
                    <a:pt x="14676" y="329587"/>
                    <a:pt x="0" y="314911"/>
                    <a:pt x="0" y="296808"/>
                  </a:cubicBezTo>
                  <a:lnTo>
                    <a:pt x="0" y="32779"/>
                  </a:lnTo>
                  <a:cubicBezTo>
                    <a:pt x="0" y="14676"/>
                    <a:pt x="14676" y="0"/>
                    <a:pt x="32779" y="0"/>
                  </a:cubicBezTo>
                  <a:close/>
                </a:path>
              </a:pathLst>
            </a:custGeom>
            <a:solidFill>
              <a:srgbClr val="5CA565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66675"/>
              <a:ext cx="1555112" cy="396262"/>
            </a:xfrm>
            <a:prstGeom prst="rect">
              <a:avLst/>
            </a:prstGeom>
          </p:spPr>
          <p:txBody>
            <a:bodyPr anchor="t" rtlCol="false" tIns="241300" lIns="241300" bIns="241300" rIns="241300"/>
            <a:lstStyle/>
            <a:p>
              <a:pPr algn="ctr">
                <a:lnSpc>
                  <a:spcPts val="4899"/>
                </a:lnSpc>
              </a:pPr>
              <a:r>
                <a:rPr lang="en-US" sz="3499">
                  <a:solidFill>
                    <a:srgbClr val="FFFFFF"/>
                  </a:solidFill>
                  <a:latin typeface="Bebas Neue Cyrillic"/>
                  <a:ea typeface="Bebas Neue Cyrillic"/>
                  <a:cs typeface="Bebas Neue Cyrillic"/>
                  <a:sym typeface="Bebas Neue Cyrillic"/>
                </a:rPr>
                <a:t>DESAFIO 3/3</a:t>
              </a: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6968180" y="0"/>
            <a:ext cx="4351639" cy="1423538"/>
          </a:xfrm>
          <a:custGeom>
            <a:avLst/>
            <a:gdLst/>
            <a:ahLst/>
            <a:cxnLst/>
            <a:rect r="r" b="b" t="t" l="l"/>
            <a:pathLst>
              <a:path h="1423538" w="4351639">
                <a:moveTo>
                  <a:pt x="0" y="0"/>
                </a:moveTo>
                <a:lnTo>
                  <a:pt x="4351640" y="0"/>
                </a:lnTo>
                <a:lnTo>
                  <a:pt x="4351640" y="1423538"/>
                </a:lnTo>
                <a:lnTo>
                  <a:pt x="0" y="14235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12597" t="-242006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1264972" y="3434476"/>
            <a:ext cx="3095332" cy="3095332"/>
            <a:chOff x="0" y="0"/>
            <a:chExt cx="551815" cy="551815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551815" cy="551815"/>
            </a:xfrm>
            <a:custGeom>
              <a:avLst/>
              <a:gdLst/>
              <a:ahLst/>
              <a:cxnLst/>
              <a:rect r="r" b="b" t="t" l="l"/>
              <a:pathLst>
                <a:path h="551815" w="551815">
                  <a:moveTo>
                    <a:pt x="275908" y="0"/>
                  </a:moveTo>
                  <a:cubicBezTo>
                    <a:pt x="123528" y="0"/>
                    <a:pt x="0" y="123528"/>
                    <a:pt x="0" y="275908"/>
                  </a:cubicBezTo>
                  <a:cubicBezTo>
                    <a:pt x="0" y="428287"/>
                    <a:pt x="123528" y="551815"/>
                    <a:pt x="275908" y="551815"/>
                  </a:cubicBezTo>
                  <a:cubicBezTo>
                    <a:pt x="428287" y="551815"/>
                    <a:pt x="551815" y="428287"/>
                    <a:pt x="551815" y="275908"/>
                  </a:cubicBezTo>
                  <a:cubicBezTo>
                    <a:pt x="551815" y="123528"/>
                    <a:pt x="428287" y="0"/>
                    <a:pt x="275908" y="0"/>
                  </a:cubicBezTo>
                  <a:close/>
                </a:path>
              </a:pathLst>
            </a:custGeom>
            <a:solidFill>
              <a:srgbClr val="5CA565"/>
            </a:solidFill>
            <a:ln cap="sq">
              <a:noFill/>
              <a:prstDash val="solid"/>
              <a:miter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-38100"/>
              <a:ext cx="551815" cy="58991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167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5485880" y="3434476"/>
            <a:ext cx="3095332" cy="3095332"/>
            <a:chOff x="0" y="0"/>
            <a:chExt cx="551815" cy="551815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551815" cy="551815"/>
            </a:xfrm>
            <a:custGeom>
              <a:avLst/>
              <a:gdLst/>
              <a:ahLst/>
              <a:cxnLst/>
              <a:rect r="r" b="b" t="t" l="l"/>
              <a:pathLst>
                <a:path h="551815" w="551815">
                  <a:moveTo>
                    <a:pt x="275908" y="0"/>
                  </a:moveTo>
                  <a:cubicBezTo>
                    <a:pt x="123528" y="0"/>
                    <a:pt x="0" y="123528"/>
                    <a:pt x="0" y="275908"/>
                  </a:cubicBezTo>
                  <a:cubicBezTo>
                    <a:pt x="0" y="428287"/>
                    <a:pt x="123528" y="551815"/>
                    <a:pt x="275908" y="551815"/>
                  </a:cubicBezTo>
                  <a:cubicBezTo>
                    <a:pt x="428287" y="551815"/>
                    <a:pt x="551815" y="428287"/>
                    <a:pt x="551815" y="275908"/>
                  </a:cubicBezTo>
                  <a:cubicBezTo>
                    <a:pt x="551815" y="123528"/>
                    <a:pt x="428287" y="0"/>
                    <a:pt x="275908" y="0"/>
                  </a:cubicBezTo>
                  <a:close/>
                </a:path>
              </a:pathLst>
            </a:custGeom>
            <a:solidFill>
              <a:srgbClr val="F2F2F2"/>
            </a:solidFill>
            <a:ln cap="sq">
              <a:noFill/>
              <a:prstDash val="solid"/>
              <a:miter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0" y="-38100"/>
              <a:ext cx="551815" cy="58991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167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9706788" y="3434476"/>
            <a:ext cx="3095332" cy="3095332"/>
            <a:chOff x="0" y="0"/>
            <a:chExt cx="551815" cy="551815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551815" cy="551815"/>
            </a:xfrm>
            <a:custGeom>
              <a:avLst/>
              <a:gdLst/>
              <a:ahLst/>
              <a:cxnLst/>
              <a:rect r="r" b="b" t="t" l="l"/>
              <a:pathLst>
                <a:path h="551815" w="551815">
                  <a:moveTo>
                    <a:pt x="275908" y="0"/>
                  </a:moveTo>
                  <a:cubicBezTo>
                    <a:pt x="123528" y="0"/>
                    <a:pt x="0" y="123528"/>
                    <a:pt x="0" y="275908"/>
                  </a:cubicBezTo>
                  <a:cubicBezTo>
                    <a:pt x="0" y="428287"/>
                    <a:pt x="123528" y="551815"/>
                    <a:pt x="275908" y="551815"/>
                  </a:cubicBezTo>
                  <a:cubicBezTo>
                    <a:pt x="428287" y="551815"/>
                    <a:pt x="551815" y="428287"/>
                    <a:pt x="551815" y="275908"/>
                  </a:cubicBezTo>
                  <a:cubicBezTo>
                    <a:pt x="551815" y="123528"/>
                    <a:pt x="428287" y="0"/>
                    <a:pt x="275908" y="0"/>
                  </a:cubicBezTo>
                  <a:close/>
                </a:path>
              </a:pathLst>
            </a:custGeom>
            <a:solidFill>
              <a:srgbClr val="F2F2F2"/>
            </a:solidFill>
            <a:ln cap="sq">
              <a:noFill/>
              <a:prstDash val="solid"/>
              <a:miter/>
            </a:ln>
          </p:spPr>
        </p:sp>
        <p:sp>
          <p:nvSpPr>
            <p:cNvPr name="TextBox 21" id="21"/>
            <p:cNvSpPr txBox="true"/>
            <p:nvPr/>
          </p:nvSpPr>
          <p:spPr>
            <a:xfrm>
              <a:off x="0" y="-38100"/>
              <a:ext cx="551815" cy="58991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167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22" id="22"/>
          <p:cNvSpPr txBox="true"/>
          <p:nvPr/>
        </p:nvSpPr>
        <p:spPr>
          <a:xfrm rot="0">
            <a:off x="1405669" y="4346457"/>
            <a:ext cx="2813939" cy="1276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b="true" sz="3000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Atendimento</a:t>
            </a:r>
          </a:p>
          <a:p>
            <a:pPr algn="ctr" marL="0" indent="0" lvl="0">
              <a:lnSpc>
                <a:spcPts val="3300"/>
              </a:lnSpc>
              <a:spcBef>
                <a:spcPct val="0"/>
              </a:spcBef>
            </a:pPr>
            <a:r>
              <a:rPr lang="en-US" b="true" sz="3000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não especilizado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5626577" y="4346457"/>
            <a:ext cx="2813939" cy="1276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3000" b="true">
                <a:solidFill>
                  <a:srgbClr val="15233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Insatisfação </a:t>
            </a:r>
          </a:p>
          <a:p>
            <a:pPr algn="ctr">
              <a:lnSpc>
                <a:spcPts val="3300"/>
              </a:lnSpc>
            </a:pPr>
            <a:r>
              <a:rPr lang="en-US" sz="3000" b="true">
                <a:solidFill>
                  <a:srgbClr val="15233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do </a:t>
            </a:r>
          </a:p>
          <a:p>
            <a:pPr algn="ctr" marL="0" indent="0" lvl="0">
              <a:lnSpc>
                <a:spcPts val="3300"/>
              </a:lnSpc>
              <a:spcBef>
                <a:spcPct val="0"/>
              </a:spcBef>
            </a:pPr>
            <a:r>
              <a:rPr lang="en-US" b="true" sz="3000">
                <a:solidFill>
                  <a:srgbClr val="15233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usuário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9847485" y="4563042"/>
            <a:ext cx="2813939" cy="857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3000" b="true">
                <a:solidFill>
                  <a:srgbClr val="15233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Orientação </a:t>
            </a:r>
          </a:p>
          <a:p>
            <a:pPr algn="ctr" marL="0" indent="0" lvl="0">
              <a:lnSpc>
                <a:spcPts val="3300"/>
              </a:lnSpc>
              <a:spcBef>
                <a:spcPct val="0"/>
              </a:spcBef>
            </a:pPr>
            <a:r>
              <a:rPr lang="en-US" b="true" sz="3000">
                <a:solidFill>
                  <a:srgbClr val="15233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parental</a:t>
            </a:r>
          </a:p>
        </p:txBody>
      </p:sp>
      <p:grpSp>
        <p:nvGrpSpPr>
          <p:cNvPr name="Group 25" id="25"/>
          <p:cNvGrpSpPr/>
          <p:nvPr/>
        </p:nvGrpSpPr>
        <p:grpSpPr>
          <a:xfrm rot="0">
            <a:off x="13927696" y="3434476"/>
            <a:ext cx="3095332" cy="3095332"/>
            <a:chOff x="0" y="0"/>
            <a:chExt cx="4127110" cy="4127110"/>
          </a:xfrm>
        </p:grpSpPr>
        <p:grpSp>
          <p:nvGrpSpPr>
            <p:cNvPr name="Group 26" id="26"/>
            <p:cNvGrpSpPr/>
            <p:nvPr/>
          </p:nvGrpSpPr>
          <p:grpSpPr>
            <a:xfrm rot="0">
              <a:off x="0" y="0"/>
              <a:ext cx="4127110" cy="4127110"/>
              <a:chOff x="0" y="0"/>
              <a:chExt cx="551815" cy="551815"/>
            </a:xfrm>
          </p:grpSpPr>
          <p:sp>
            <p:nvSpPr>
              <p:cNvPr name="Freeform 27" id="27"/>
              <p:cNvSpPr/>
              <p:nvPr/>
            </p:nvSpPr>
            <p:spPr>
              <a:xfrm flipH="false" flipV="false" rot="0">
                <a:off x="0" y="0"/>
                <a:ext cx="551815" cy="551815"/>
              </a:xfrm>
              <a:custGeom>
                <a:avLst/>
                <a:gdLst/>
                <a:ahLst/>
                <a:cxnLst/>
                <a:rect r="r" b="b" t="t" l="l"/>
                <a:pathLst>
                  <a:path h="551815" w="551815">
                    <a:moveTo>
                      <a:pt x="275908" y="0"/>
                    </a:moveTo>
                    <a:cubicBezTo>
                      <a:pt x="123528" y="0"/>
                      <a:pt x="0" y="123528"/>
                      <a:pt x="0" y="275908"/>
                    </a:cubicBezTo>
                    <a:cubicBezTo>
                      <a:pt x="0" y="428287"/>
                      <a:pt x="123528" y="551815"/>
                      <a:pt x="275908" y="551815"/>
                    </a:cubicBezTo>
                    <a:cubicBezTo>
                      <a:pt x="428287" y="551815"/>
                      <a:pt x="551815" y="428287"/>
                      <a:pt x="551815" y="275908"/>
                    </a:cubicBezTo>
                    <a:cubicBezTo>
                      <a:pt x="551815" y="123528"/>
                      <a:pt x="428287" y="0"/>
                      <a:pt x="275908" y="0"/>
                    </a:cubicBezTo>
                    <a:close/>
                  </a:path>
                </a:pathLst>
              </a:custGeom>
              <a:solidFill>
                <a:srgbClr val="5CA565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28" id="28"/>
              <p:cNvSpPr txBox="true"/>
              <p:nvPr/>
            </p:nvSpPr>
            <p:spPr>
              <a:xfrm>
                <a:off x="0" y="-38100"/>
                <a:ext cx="551815" cy="589915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1679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TextBox 29" id="29"/>
            <p:cNvSpPr txBox="true"/>
            <p:nvPr/>
          </p:nvSpPr>
          <p:spPr>
            <a:xfrm rot="0">
              <a:off x="187596" y="1219005"/>
              <a:ext cx="3751918" cy="1708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en-US" b="true" sz="3000">
                  <a:solidFill>
                    <a:srgbClr val="FFFFFF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PLANTÃO </a:t>
              </a:r>
            </a:p>
            <a:p>
              <a:pPr algn="ctr">
                <a:lnSpc>
                  <a:spcPts val="3300"/>
                </a:lnSpc>
              </a:pPr>
              <a:r>
                <a:rPr lang="en-US" b="true" sz="3000">
                  <a:solidFill>
                    <a:srgbClr val="FFFFFF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DE</a:t>
              </a:r>
            </a:p>
            <a:p>
              <a:pPr algn="ctr" marL="0" indent="0" lvl="0">
                <a:lnSpc>
                  <a:spcPts val="3300"/>
                </a:lnSpc>
                <a:spcBef>
                  <a:spcPct val="0"/>
                </a:spcBef>
              </a:pPr>
              <a:r>
                <a:rPr lang="en-US" b="true" sz="3000">
                  <a:solidFill>
                    <a:srgbClr val="FFFFFF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DÚVIDAS</a:t>
              </a:r>
            </a:p>
          </p:txBody>
        </p:sp>
      </p:grpSp>
      <p:sp>
        <p:nvSpPr>
          <p:cNvPr name="TextBox 30" id="30"/>
          <p:cNvSpPr txBox="true"/>
          <p:nvPr/>
        </p:nvSpPr>
        <p:spPr>
          <a:xfrm rot="0">
            <a:off x="1264972" y="6801677"/>
            <a:ext cx="3095332" cy="445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545"/>
              </a:lnSpc>
              <a:spcBef>
                <a:spcPct val="0"/>
              </a:spcBef>
            </a:pPr>
            <a:r>
              <a:rPr lang="en-US" sz="2954" strike="noStrike" u="none">
                <a:solidFill>
                  <a:srgbClr val="152330"/>
                </a:solidFill>
                <a:latin typeface="League Gothic"/>
                <a:ea typeface="League Gothic"/>
                <a:cs typeface="League Gothic"/>
                <a:sym typeface="League Gothic"/>
              </a:rPr>
              <a:t>O problema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5485880" y="6801677"/>
            <a:ext cx="3095332" cy="445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545"/>
              </a:lnSpc>
              <a:spcBef>
                <a:spcPct val="0"/>
              </a:spcBef>
            </a:pPr>
            <a:r>
              <a:rPr lang="en-US" sz="2954" strike="noStrike" u="none">
                <a:solidFill>
                  <a:srgbClr val="152330"/>
                </a:solidFill>
                <a:latin typeface="League Gothic"/>
                <a:ea typeface="League Gothic"/>
                <a:cs typeface="League Gothic"/>
                <a:sym typeface="League Gothic"/>
              </a:rPr>
              <a:t>A consequência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9706788" y="6801677"/>
            <a:ext cx="3095332" cy="445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545"/>
              </a:lnSpc>
              <a:spcBef>
                <a:spcPct val="0"/>
              </a:spcBef>
            </a:pPr>
            <a:r>
              <a:rPr lang="en-US" sz="2954" strike="noStrike" u="none">
                <a:solidFill>
                  <a:srgbClr val="152330"/>
                </a:solidFill>
                <a:latin typeface="League Gothic"/>
                <a:ea typeface="League Gothic"/>
                <a:cs typeface="League Gothic"/>
                <a:sym typeface="League Gothic"/>
              </a:rPr>
              <a:t>A necessidade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3927696" y="6801677"/>
            <a:ext cx="3095332" cy="445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545"/>
              </a:lnSpc>
              <a:spcBef>
                <a:spcPct val="0"/>
              </a:spcBef>
            </a:pPr>
            <a:r>
              <a:rPr lang="en-US" sz="2954" strike="noStrike" u="none">
                <a:solidFill>
                  <a:srgbClr val="152330"/>
                </a:solidFill>
                <a:latin typeface="League Gothic"/>
                <a:ea typeface="League Gothic"/>
                <a:cs typeface="League Gothic"/>
                <a:sym typeface="League Gothic"/>
              </a:rPr>
              <a:t>A solução</a:t>
            </a:r>
          </a:p>
        </p:txBody>
      </p:sp>
      <p:sp>
        <p:nvSpPr>
          <p:cNvPr name="AutoShape 34" id="34"/>
          <p:cNvSpPr/>
          <p:nvPr/>
        </p:nvSpPr>
        <p:spPr>
          <a:xfrm>
            <a:off x="4501001" y="4982142"/>
            <a:ext cx="844182" cy="0"/>
          </a:xfrm>
          <a:prstGeom prst="line">
            <a:avLst/>
          </a:prstGeom>
          <a:ln cap="rnd" w="85725">
            <a:solidFill>
              <a:srgbClr val="F87038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35" id="35"/>
          <p:cNvSpPr/>
          <p:nvPr/>
        </p:nvSpPr>
        <p:spPr>
          <a:xfrm>
            <a:off x="8721909" y="4982142"/>
            <a:ext cx="844182" cy="0"/>
          </a:xfrm>
          <a:prstGeom prst="line">
            <a:avLst/>
          </a:prstGeom>
          <a:ln cap="rnd" w="85725">
            <a:solidFill>
              <a:srgbClr val="F87038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36" id="36"/>
          <p:cNvSpPr/>
          <p:nvPr/>
        </p:nvSpPr>
        <p:spPr>
          <a:xfrm>
            <a:off x="12942817" y="4982142"/>
            <a:ext cx="844182" cy="0"/>
          </a:xfrm>
          <a:prstGeom prst="line">
            <a:avLst/>
          </a:prstGeom>
          <a:ln cap="rnd" w="85725">
            <a:solidFill>
              <a:srgbClr val="F87038"/>
            </a:solidFill>
            <a:prstDash val="solid"/>
            <a:headEnd type="none" len="sm" w="sm"/>
            <a:tailEnd type="triangle" len="med" w="lg"/>
          </a:ln>
        </p:spPr>
      </p:sp>
    </p:spTree>
  </p:cSld>
  <p:clrMapOvr>
    <a:masterClrMapping/>
  </p:clrMapOvr>
  <p:transition spd="slow">
    <p:cover dir="l"/>
  </p:transition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571" t="-24540" r="-1690" b="-368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05181" y="1028700"/>
            <a:ext cx="1637492" cy="1637492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7038">
                <a:alpha val="89804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256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028700" y="1847446"/>
            <a:ext cx="995227" cy="1239322"/>
            <a:chOff x="0" y="0"/>
            <a:chExt cx="494594" cy="6159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94594" cy="615900"/>
            </a:xfrm>
            <a:custGeom>
              <a:avLst/>
              <a:gdLst/>
              <a:ahLst/>
              <a:cxnLst/>
              <a:rect r="r" b="b" t="t" l="l"/>
              <a:pathLst>
                <a:path h="615900" w="494594">
                  <a:moveTo>
                    <a:pt x="0" y="0"/>
                  </a:moveTo>
                  <a:lnTo>
                    <a:pt x="494594" y="0"/>
                  </a:lnTo>
                  <a:lnTo>
                    <a:pt x="494594" y="615900"/>
                  </a:lnTo>
                  <a:lnTo>
                    <a:pt x="0" y="615900"/>
                  </a:lnTo>
                  <a:close/>
                </a:path>
              </a:pathLst>
            </a:custGeom>
            <a:ln w="28575" cap="sq">
              <a:solidFill>
                <a:srgbClr val="152330"/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494594" cy="6540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3949685" y="3086768"/>
            <a:ext cx="10388629" cy="2481315"/>
            <a:chOff x="0" y="0"/>
            <a:chExt cx="13851506" cy="3308420"/>
          </a:xfrm>
        </p:grpSpPr>
        <p:grpSp>
          <p:nvGrpSpPr>
            <p:cNvPr name="Group 10" id="10"/>
            <p:cNvGrpSpPr/>
            <p:nvPr/>
          </p:nvGrpSpPr>
          <p:grpSpPr>
            <a:xfrm rot="0">
              <a:off x="5269787" y="0"/>
              <a:ext cx="3308420" cy="3308420"/>
              <a:chOff x="0" y="0"/>
              <a:chExt cx="551815" cy="551815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551815" cy="551815"/>
              </a:xfrm>
              <a:custGeom>
                <a:avLst/>
                <a:gdLst/>
                <a:ahLst/>
                <a:cxnLst/>
                <a:rect r="r" b="b" t="t" l="l"/>
                <a:pathLst>
                  <a:path h="551815" w="551815">
                    <a:moveTo>
                      <a:pt x="275908" y="0"/>
                    </a:moveTo>
                    <a:cubicBezTo>
                      <a:pt x="123528" y="0"/>
                      <a:pt x="0" y="123528"/>
                      <a:pt x="0" y="275908"/>
                    </a:cubicBezTo>
                    <a:cubicBezTo>
                      <a:pt x="0" y="428287"/>
                      <a:pt x="123528" y="551815"/>
                      <a:pt x="275908" y="551815"/>
                    </a:cubicBezTo>
                    <a:cubicBezTo>
                      <a:pt x="428287" y="551815"/>
                      <a:pt x="551815" y="428287"/>
                      <a:pt x="551815" y="275908"/>
                    </a:cubicBezTo>
                    <a:cubicBezTo>
                      <a:pt x="551815" y="123528"/>
                      <a:pt x="428287" y="0"/>
                      <a:pt x="275908" y="0"/>
                    </a:cubicBezTo>
                    <a:close/>
                  </a:path>
                </a:pathLst>
              </a:custGeom>
              <a:solidFill>
                <a:srgbClr val="D1267D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0" y="-66675"/>
                <a:ext cx="551815" cy="618490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4199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TextBox 13" id="13"/>
            <p:cNvSpPr txBox="true"/>
            <p:nvPr/>
          </p:nvSpPr>
          <p:spPr>
            <a:xfrm rot="0">
              <a:off x="5420169" y="1154722"/>
              <a:ext cx="3007655" cy="101802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994"/>
                </a:lnSpc>
              </a:pPr>
              <a:r>
                <a:rPr lang="en-US" sz="2721" b="true">
                  <a:solidFill>
                    <a:srgbClr val="FFFFFF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Treinamento </a:t>
              </a:r>
            </a:p>
            <a:p>
              <a:pPr algn="ctr" marL="0" indent="0" lvl="0">
                <a:lnSpc>
                  <a:spcPts val="2994"/>
                </a:lnSpc>
                <a:spcBef>
                  <a:spcPct val="0"/>
                </a:spcBef>
              </a:pPr>
              <a:r>
                <a:rPr lang="en-US" b="true" sz="2721">
                  <a:solidFill>
                    <a:srgbClr val="FFFFFF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de auxiliares</a:t>
              </a:r>
            </a:p>
          </p:txBody>
        </p:sp>
        <p:grpSp>
          <p:nvGrpSpPr>
            <p:cNvPr name="Group 14" id="14"/>
            <p:cNvGrpSpPr/>
            <p:nvPr/>
          </p:nvGrpSpPr>
          <p:grpSpPr>
            <a:xfrm rot="0">
              <a:off x="10543085" y="0"/>
              <a:ext cx="3308420" cy="3308420"/>
              <a:chOff x="0" y="0"/>
              <a:chExt cx="551815" cy="551815"/>
            </a:xfrm>
          </p:grpSpPr>
          <p:sp>
            <p:nvSpPr>
              <p:cNvPr name="Freeform 15" id="15"/>
              <p:cNvSpPr/>
              <p:nvPr/>
            </p:nvSpPr>
            <p:spPr>
              <a:xfrm flipH="false" flipV="false" rot="0">
                <a:off x="0" y="0"/>
                <a:ext cx="551815" cy="551815"/>
              </a:xfrm>
              <a:custGeom>
                <a:avLst/>
                <a:gdLst/>
                <a:ahLst/>
                <a:cxnLst/>
                <a:rect r="r" b="b" t="t" l="l"/>
                <a:pathLst>
                  <a:path h="551815" w="551815">
                    <a:moveTo>
                      <a:pt x="275908" y="0"/>
                    </a:moveTo>
                    <a:cubicBezTo>
                      <a:pt x="123528" y="0"/>
                      <a:pt x="0" y="123528"/>
                      <a:pt x="0" y="275908"/>
                    </a:cubicBezTo>
                    <a:cubicBezTo>
                      <a:pt x="0" y="428287"/>
                      <a:pt x="123528" y="551815"/>
                      <a:pt x="275908" y="551815"/>
                    </a:cubicBezTo>
                    <a:cubicBezTo>
                      <a:pt x="428287" y="551815"/>
                      <a:pt x="551815" y="428287"/>
                      <a:pt x="551815" y="275908"/>
                    </a:cubicBezTo>
                    <a:cubicBezTo>
                      <a:pt x="551815" y="123528"/>
                      <a:pt x="428287" y="0"/>
                      <a:pt x="275908" y="0"/>
                    </a:cubicBezTo>
                    <a:close/>
                  </a:path>
                </a:pathLst>
              </a:custGeom>
              <a:solidFill>
                <a:srgbClr val="5CA565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16" id="16"/>
              <p:cNvSpPr txBox="true"/>
              <p:nvPr/>
            </p:nvSpPr>
            <p:spPr>
              <a:xfrm>
                <a:off x="0" y="-66675"/>
                <a:ext cx="551815" cy="618490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4199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TextBox 17" id="17"/>
            <p:cNvSpPr txBox="true"/>
            <p:nvPr/>
          </p:nvSpPr>
          <p:spPr>
            <a:xfrm rot="0">
              <a:off x="10693468" y="906976"/>
              <a:ext cx="3007655" cy="151351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994"/>
                </a:lnSpc>
              </a:pPr>
              <a:r>
                <a:rPr lang="en-US" sz="2721" b="true">
                  <a:solidFill>
                    <a:srgbClr val="FFFFFF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Plantão</a:t>
              </a:r>
            </a:p>
            <a:p>
              <a:pPr algn="ctr">
                <a:lnSpc>
                  <a:spcPts val="2994"/>
                </a:lnSpc>
              </a:pPr>
              <a:r>
                <a:rPr lang="en-US" sz="2721" b="true">
                  <a:solidFill>
                    <a:srgbClr val="FFFFFF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 de </a:t>
              </a:r>
            </a:p>
            <a:p>
              <a:pPr algn="ctr" marL="0" indent="0" lvl="0">
                <a:lnSpc>
                  <a:spcPts val="2994"/>
                </a:lnSpc>
                <a:spcBef>
                  <a:spcPct val="0"/>
                </a:spcBef>
              </a:pPr>
              <a:r>
                <a:rPr lang="en-US" b="true" sz="2721">
                  <a:solidFill>
                    <a:srgbClr val="FFFFFF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dúvidas</a:t>
              </a:r>
            </a:p>
          </p:txBody>
        </p:sp>
        <p:grpSp>
          <p:nvGrpSpPr>
            <p:cNvPr name="Group 18" id="18"/>
            <p:cNvGrpSpPr/>
            <p:nvPr/>
          </p:nvGrpSpPr>
          <p:grpSpPr>
            <a:xfrm rot="0">
              <a:off x="0" y="0"/>
              <a:ext cx="3308420" cy="3308420"/>
              <a:chOff x="0" y="0"/>
              <a:chExt cx="551815" cy="551815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551815" cy="551815"/>
              </a:xfrm>
              <a:custGeom>
                <a:avLst/>
                <a:gdLst/>
                <a:ahLst/>
                <a:cxnLst/>
                <a:rect r="r" b="b" t="t" l="l"/>
                <a:pathLst>
                  <a:path h="551815" w="551815">
                    <a:moveTo>
                      <a:pt x="275908" y="0"/>
                    </a:moveTo>
                    <a:cubicBezTo>
                      <a:pt x="123528" y="0"/>
                      <a:pt x="0" y="123528"/>
                      <a:pt x="0" y="275908"/>
                    </a:cubicBezTo>
                    <a:cubicBezTo>
                      <a:pt x="0" y="428287"/>
                      <a:pt x="123528" y="551815"/>
                      <a:pt x="275908" y="551815"/>
                    </a:cubicBezTo>
                    <a:cubicBezTo>
                      <a:pt x="428287" y="551815"/>
                      <a:pt x="551815" y="428287"/>
                      <a:pt x="551815" y="275908"/>
                    </a:cubicBezTo>
                    <a:cubicBezTo>
                      <a:pt x="551815" y="123528"/>
                      <a:pt x="428287" y="0"/>
                      <a:pt x="275908" y="0"/>
                    </a:cubicBezTo>
                    <a:close/>
                  </a:path>
                </a:pathLst>
              </a:custGeom>
              <a:solidFill>
                <a:srgbClr val="FFCF00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66675"/>
                <a:ext cx="551815" cy="618490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4199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TextBox 21" id="21"/>
            <p:cNvSpPr txBox="true"/>
            <p:nvPr/>
          </p:nvSpPr>
          <p:spPr>
            <a:xfrm rot="0">
              <a:off x="150383" y="1154722"/>
              <a:ext cx="3007655" cy="101802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994"/>
                </a:lnSpc>
                <a:spcBef>
                  <a:spcPct val="0"/>
                </a:spcBef>
              </a:pPr>
              <a:r>
                <a:rPr lang="en-US" b="true" sz="2721">
                  <a:solidFill>
                    <a:srgbClr val="152330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Multirão de acolhimento</a:t>
              </a:r>
            </a:p>
          </p:txBody>
        </p:sp>
      </p:grpSp>
      <p:sp>
        <p:nvSpPr>
          <p:cNvPr name="TextBox 22" id="22"/>
          <p:cNvSpPr txBox="true"/>
          <p:nvPr/>
        </p:nvSpPr>
        <p:spPr>
          <a:xfrm rot="0">
            <a:off x="2129711" y="1467184"/>
            <a:ext cx="8156496" cy="647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50"/>
              </a:lnSpc>
              <a:spcBef>
                <a:spcPct val="0"/>
              </a:spcBef>
            </a:pPr>
            <a:r>
              <a:rPr lang="en-US" b="true" sz="450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Soluções rápidas (curto prazo)</a:t>
            </a:r>
          </a:p>
        </p:txBody>
      </p:sp>
      <p:sp>
        <p:nvSpPr>
          <p:cNvPr name="AutoShape 23" id="23"/>
          <p:cNvSpPr/>
          <p:nvPr/>
        </p:nvSpPr>
        <p:spPr>
          <a:xfrm>
            <a:off x="9145127" y="5722539"/>
            <a:ext cx="0" cy="765950"/>
          </a:xfrm>
          <a:prstGeom prst="line">
            <a:avLst/>
          </a:prstGeom>
          <a:ln cap="rnd" w="76200">
            <a:solidFill>
              <a:srgbClr val="F87038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24" id="24"/>
          <p:cNvSpPr/>
          <p:nvPr/>
        </p:nvSpPr>
        <p:spPr>
          <a:xfrm>
            <a:off x="5159896" y="5722539"/>
            <a:ext cx="0" cy="765950"/>
          </a:xfrm>
          <a:prstGeom prst="line">
            <a:avLst/>
          </a:prstGeom>
          <a:ln cap="rnd" w="76200">
            <a:solidFill>
              <a:srgbClr val="F87038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25" id="25"/>
          <p:cNvSpPr/>
          <p:nvPr/>
        </p:nvSpPr>
        <p:spPr>
          <a:xfrm>
            <a:off x="13130358" y="5722539"/>
            <a:ext cx="0" cy="765950"/>
          </a:xfrm>
          <a:prstGeom prst="line">
            <a:avLst/>
          </a:prstGeom>
          <a:ln cap="rnd" w="76200">
            <a:solidFill>
              <a:srgbClr val="F87038"/>
            </a:solidFill>
            <a:prstDash val="solid"/>
            <a:headEnd type="none" len="sm" w="sm"/>
            <a:tailEnd type="triangle" len="med" w="lg"/>
          </a:ln>
        </p:spPr>
      </p:sp>
      <p:grpSp>
        <p:nvGrpSpPr>
          <p:cNvPr name="Group 26" id="26"/>
          <p:cNvGrpSpPr/>
          <p:nvPr/>
        </p:nvGrpSpPr>
        <p:grpSpPr>
          <a:xfrm rot="0">
            <a:off x="3949685" y="6776985"/>
            <a:ext cx="10388629" cy="2481315"/>
            <a:chOff x="0" y="0"/>
            <a:chExt cx="13851506" cy="3308420"/>
          </a:xfrm>
        </p:grpSpPr>
        <p:grpSp>
          <p:nvGrpSpPr>
            <p:cNvPr name="Group 27" id="27"/>
            <p:cNvGrpSpPr/>
            <p:nvPr/>
          </p:nvGrpSpPr>
          <p:grpSpPr>
            <a:xfrm rot="0">
              <a:off x="5269787" y="0"/>
              <a:ext cx="3308420" cy="3308420"/>
              <a:chOff x="0" y="0"/>
              <a:chExt cx="551815" cy="551815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551815" cy="551815"/>
              </a:xfrm>
              <a:custGeom>
                <a:avLst/>
                <a:gdLst/>
                <a:ahLst/>
                <a:cxnLst/>
                <a:rect r="r" b="b" t="t" l="l"/>
                <a:pathLst>
                  <a:path h="551815" w="551815">
                    <a:moveTo>
                      <a:pt x="275908" y="0"/>
                    </a:moveTo>
                    <a:cubicBezTo>
                      <a:pt x="123528" y="0"/>
                      <a:pt x="0" y="123528"/>
                      <a:pt x="0" y="275908"/>
                    </a:cubicBezTo>
                    <a:cubicBezTo>
                      <a:pt x="0" y="428287"/>
                      <a:pt x="123528" y="551815"/>
                      <a:pt x="275908" y="551815"/>
                    </a:cubicBezTo>
                    <a:cubicBezTo>
                      <a:pt x="428287" y="551815"/>
                      <a:pt x="551815" y="428287"/>
                      <a:pt x="551815" y="275908"/>
                    </a:cubicBezTo>
                    <a:cubicBezTo>
                      <a:pt x="551815" y="123528"/>
                      <a:pt x="428287" y="0"/>
                      <a:pt x="275908" y="0"/>
                    </a:cubicBezTo>
                    <a:close/>
                  </a:path>
                </a:pathLst>
              </a:custGeom>
              <a:solidFill>
                <a:srgbClr val="D1267D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29" id="29"/>
              <p:cNvSpPr txBox="true"/>
              <p:nvPr/>
            </p:nvSpPr>
            <p:spPr>
              <a:xfrm>
                <a:off x="0" y="-76200"/>
                <a:ext cx="551815" cy="628015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3920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TextBox 30" id="30"/>
            <p:cNvSpPr txBox="true"/>
            <p:nvPr/>
          </p:nvSpPr>
          <p:spPr>
            <a:xfrm rot="0">
              <a:off x="5420169" y="952606"/>
              <a:ext cx="3007655" cy="14317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794"/>
                </a:lnSpc>
                <a:spcBef>
                  <a:spcPct val="0"/>
                </a:spcBef>
              </a:pPr>
              <a:r>
                <a:rPr lang="en-US" b="true" sz="2540">
                  <a:solidFill>
                    <a:srgbClr val="FFFFFF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Educação continuada &amp; supervisão</a:t>
              </a:r>
            </a:p>
          </p:txBody>
        </p:sp>
        <p:grpSp>
          <p:nvGrpSpPr>
            <p:cNvPr name="Group 31" id="31"/>
            <p:cNvGrpSpPr/>
            <p:nvPr/>
          </p:nvGrpSpPr>
          <p:grpSpPr>
            <a:xfrm rot="0">
              <a:off x="10543085" y="0"/>
              <a:ext cx="3308420" cy="3308420"/>
              <a:chOff x="0" y="0"/>
              <a:chExt cx="551815" cy="551815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551815" cy="551815"/>
              </a:xfrm>
              <a:custGeom>
                <a:avLst/>
                <a:gdLst/>
                <a:ahLst/>
                <a:cxnLst/>
                <a:rect r="r" b="b" t="t" l="l"/>
                <a:pathLst>
                  <a:path h="551815" w="551815">
                    <a:moveTo>
                      <a:pt x="275908" y="0"/>
                    </a:moveTo>
                    <a:cubicBezTo>
                      <a:pt x="123528" y="0"/>
                      <a:pt x="0" y="123528"/>
                      <a:pt x="0" y="275908"/>
                    </a:cubicBezTo>
                    <a:cubicBezTo>
                      <a:pt x="0" y="428287"/>
                      <a:pt x="123528" y="551815"/>
                      <a:pt x="275908" y="551815"/>
                    </a:cubicBezTo>
                    <a:cubicBezTo>
                      <a:pt x="428287" y="551815"/>
                      <a:pt x="551815" y="428287"/>
                      <a:pt x="551815" y="275908"/>
                    </a:cubicBezTo>
                    <a:cubicBezTo>
                      <a:pt x="551815" y="123528"/>
                      <a:pt x="428287" y="0"/>
                      <a:pt x="275908" y="0"/>
                    </a:cubicBezTo>
                    <a:close/>
                  </a:path>
                </a:pathLst>
              </a:custGeom>
              <a:solidFill>
                <a:srgbClr val="5CA565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0" y="-76200"/>
                <a:ext cx="551815" cy="628015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3920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TextBox 34" id="34"/>
            <p:cNvSpPr txBox="true"/>
            <p:nvPr/>
          </p:nvSpPr>
          <p:spPr>
            <a:xfrm rot="0">
              <a:off x="10693468" y="952606"/>
              <a:ext cx="3007655" cy="14317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794"/>
                </a:lnSpc>
                <a:spcBef>
                  <a:spcPct val="0"/>
                </a:spcBef>
              </a:pPr>
              <a:r>
                <a:rPr lang="en-US" b="true" sz="2540">
                  <a:solidFill>
                    <a:srgbClr val="FFFFFF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Intervenções em grupo (por demanda)</a:t>
              </a:r>
            </a:p>
          </p:txBody>
        </p:sp>
        <p:grpSp>
          <p:nvGrpSpPr>
            <p:cNvPr name="Group 35" id="35"/>
            <p:cNvGrpSpPr/>
            <p:nvPr/>
          </p:nvGrpSpPr>
          <p:grpSpPr>
            <a:xfrm rot="0">
              <a:off x="0" y="0"/>
              <a:ext cx="3308420" cy="3308420"/>
              <a:chOff x="0" y="0"/>
              <a:chExt cx="551815" cy="551815"/>
            </a:xfrm>
          </p:grpSpPr>
          <p:sp>
            <p:nvSpPr>
              <p:cNvPr name="Freeform 36" id="36"/>
              <p:cNvSpPr/>
              <p:nvPr/>
            </p:nvSpPr>
            <p:spPr>
              <a:xfrm flipH="false" flipV="false" rot="0">
                <a:off x="0" y="0"/>
                <a:ext cx="551815" cy="551815"/>
              </a:xfrm>
              <a:custGeom>
                <a:avLst/>
                <a:gdLst/>
                <a:ahLst/>
                <a:cxnLst/>
                <a:rect r="r" b="b" t="t" l="l"/>
                <a:pathLst>
                  <a:path h="551815" w="551815">
                    <a:moveTo>
                      <a:pt x="275908" y="0"/>
                    </a:moveTo>
                    <a:cubicBezTo>
                      <a:pt x="123528" y="0"/>
                      <a:pt x="0" y="123528"/>
                      <a:pt x="0" y="275908"/>
                    </a:cubicBezTo>
                    <a:cubicBezTo>
                      <a:pt x="0" y="428287"/>
                      <a:pt x="123528" y="551815"/>
                      <a:pt x="275908" y="551815"/>
                    </a:cubicBezTo>
                    <a:cubicBezTo>
                      <a:pt x="428287" y="551815"/>
                      <a:pt x="551815" y="428287"/>
                      <a:pt x="551815" y="275908"/>
                    </a:cubicBezTo>
                    <a:cubicBezTo>
                      <a:pt x="551815" y="123528"/>
                      <a:pt x="428287" y="0"/>
                      <a:pt x="275908" y="0"/>
                    </a:cubicBezTo>
                    <a:close/>
                  </a:path>
                </a:pathLst>
              </a:custGeom>
              <a:solidFill>
                <a:srgbClr val="FFCF00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37" id="37"/>
              <p:cNvSpPr txBox="true"/>
              <p:nvPr/>
            </p:nvSpPr>
            <p:spPr>
              <a:xfrm>
                <a:off x="0" y="-76200"/>
                <a:ext cx="551815" cy="628015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3920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TextBox 38" id="38"/>
            <p:cNvSpPr txBox="true"/>
            <p:nvPr/>
          </p:nvSpPr>
          <p:spPr>
            <a:xfrm rot="0">
              <a:off x="150383" y="952606"/>
              <a:ext cx="3007655" cy="14317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94"/>
                </a:lnSpc>
              </a:pPr>
              <a:r>
                <a:rPr lang="en-US" sz="2540" b="true">
                  <a:solidFill>
                    <a:srgbClr val="152330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Avaliação </a:t>
              </a:r>
            </a:p>
            <a:p>
              <a:pPr algn="ctr" marL="0" indent="0" lvl="0">
                <a:lnSpc>
                  <a:spcPts val="2794"/>
                </a:lnSpc>
                <a:spcBef>
                  <a:spcPct val="0"/>
                </a:spcBef>
              </a:pPr>
              <a:r>
                <a:rPr lang="en-US" b="true" sz="2540">
                  <a:solidFill>
                    <a:srgbClr val="152330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neuropsicológica completa</a:t>
              </a:r>
            </a:p>
          </p:txBody>
        </p:sp>
      </p:grpSp>
    </p:spTree>
  </p:cSld>
  <p:clrMapOvr>
    <a:masterClrMapping/>
  </p:clrMapOvr>
  <p:transition spd="slow">
    <p:cover dir="l"/>
  </p:transition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571" t="-24540" r="-1690" b="-368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63250" y="815088"/>
            <a:ext cx="12976842" cy="6344547"/>
            <a:chOff x="0" y="0"/>
            <a:chExt cx="17302456" cy="8459396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8223052" y="0"/>
              <a:ext cx="2183323" cy="2183323"/>
              <a:chOff x="0" y="0"/>
              <a:chExt cx="812800" cy="81280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CF00">
                  <a:alpha val="89804"/>
                </a:srgbClr>
              </a:solidFill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256"/>
                  </a:lnSpc>
                </a:pPr>
              </a:p>
            </p:txBody>
          </p:sp>
        </p:grpSp>
        <p:grpSp>
          <p:nvGrpSpPr>
            <p:cNvPr name="Group 7" id="7"/>
            <p:cNvGrpSpPr/>
            <p:nvPr/>
          </p:nvGrpSpPr>
          <p:grpSpPr>
            <a:xfrm rot="0">
              <a:off x="7987743" y="1091661"/>
              <a:ext cx="1326970" cy="1652429"/>
              <a:chOff x="0" y="0"/>
              <a:chExt cx="494594" cy="615900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494594" cy="615900"/>
              </a:xfrm>
              <a:custGeom>
                <a:avLst/>
                <a:gdLst/>
                <a:ahLst/>
                <a:cxnLst/>
                <a:rect r="r" b="b" t="t" l="l"/>
                <a:pathLst>
                  <a:path h="615900" w="494594">
                    <a:moveTo>
                      <a:pt x="0" y="0"/>
                    </a:moveTo>
                    <a:lnTo>
                      <a:pt x="494594" y="0"/>
                    </a:lnTo>
                    <a:lnTo>
                      <a:pt x="494594" y="615900"/>
                    </a:lnTo>
                    <a:lnTo>
                      <a:pt x="0" y="615900"/>
                    </a:lnTo>
                    <a:close/>
                  </a:path>
                </a:pathLst>
              </a:custGeom>
              <a:ln w="28575" cap="sq">
                <a:solidFill>
                  <a:srgbClr val="152330"/>
                </a:solidFill>
                <a:prstDash val="solid"/>
                <a:miter/>
              </a:ln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38100"/>
                <a:ext cx="494594" cy="6540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10" id="10"/>
            <p:cNvGrpSpPr/>
            <p:nvPr/>
          </p:nvGrpSpPr>
          <p:grpSpPr>
            <a:xfrm rot="0">
              <a:off x="7775366" y="5194807"/>
              <a:ext cx="7234477" cy="1154893"/>
              <a:chOff x="0" y="0"/>
              <a:chExt cx="1382579" cy="220711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1382579" cy="220711"/>
              </a:xfrm>
              <a:custGeom>
                <a:avLst/>
                <a:gdLst/>
                <a:ahLst/>
                <a:cxnLst/>
                <a:rect r="r" b="b" t="t" l="l"/>
                <a:pathLst>
                  <a:path h="220711" w="1382579">
                    <a:moveTo>
                      <a:pt x="8561" y="0"/>
                    </a:moveTo>
                    <a:lnTo>
                      <a:pt x="1374018" y="0"/>
                    </a:lnTo>
                    <a:cubicBezTo>
                      <a:pt x="1376288" y="0"/>
                      <a:pt x="1378466" y="902"/>
                      <a:pt x="1380071" y="2507"/>
                    </a:cubicBezTo>
                    <a:cubicBezTo>
                      <a:pt x="1381677" y="4113"/>
                      <a:pt x="1382579" y="6291"/>
                      <a:pt x="1382579" y="8561"/>
                    </a:cubicBezTo>
                    <a:lnTo>
                      <a:pt x="1382579" y="212150"/>
                    </a:lnTo>
                    <a:cubicBezTo>
                      <a:pt x="1382579" y="214421"/>
                      <a:pt x="1381677" y="216598"/>
                      <a:pt x="1380071" y="218204"/>
                    </a:cubicBezTo>
                    <a:cubicBezTo>
                      <a:pt x="1378466" y="219809"/>
                      <a:pt x="1376288" y="220711"/>
                      <a:pt x="1374018" y="220711"/>
                    </a:cubicBezTo>
                    <a:lnTo>
                      <a:pt x="8561" y="220711"/>
                    </a:lnTo>
                    <a:cubicBezTo>
                      <a:pt x="6291" y="220711"/>
                      <a:pt x="4113" y="219809"/>
                      <a:pt x="2507" y="218204"/>
                    </a:cubicBezTo>
                    <a:cubicBezTo>
                      <a:pt x="902" y="216598"/>
                      <a:pt x="0" y="214421"/>
                      <a:pt x="0" y="212150"/>
                    </a:cubicBezTo>
                    <a:lnTo>
                      <a:pt x="0" y="8561"/>
                    </a:lnTo>
                    <a:cubicBezTo>
                      <a:pt x="0" y="6291"/>
                      <a:pt x="902" y="4113"/>
                      <a:pt x="2507" y="2507"/>
                    </a:cubicBezTo>
                    <a:cubicBezTo>
                      <a:pt x="4113" y="902"/>
                      <a:pt x="6291" y="0"/>
                      <a:pt x="8561" y="0"/>
                    </a:cubicBezTo>
                    <a:close/>
                  </a:path>
                </a:pathLst>
              </a:custGeom>
              <a:ln w="2857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0" y="-76200"/>
                <a:ext cx="1382579" cy="296911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4619"/>
                  </a:lnSpc>
                  <a:spcBef>
                    <a:spcPct val="0"/>
                  </a:spcBef>
                </a:pPr>
                <a:r>
                  <a:rPr lang="en-US" sz="3299">
                    <a:solidFill>
                      <a:srgbClr val="152330"/>
                    </a:solidFill>
                    <a:latin typeface="Bebas Neue Cyrillic"/>
                    <a:ea typeface="Bebas Neue Cyrillic"/>
                    <a:cs typeface="Bebas Neue Cyrillic"/>
                    <a:sym typeface="Bebas Neue Cyrillic"/>
                  </a:rPr>
                  <a:t>BRUNA ANDRIA CRP 17/5463</a:t>
                </a:r>
              </a:p>
            </p:txBody>
          </p:sp>
        </p:grpSp>
        <p:grpSp>
          <p:nvGrpSpPr>
            <p:cNvPr name="Group 13" id="13"/>
            <p:cNvGrpSpPr/>
            <p:nvPr/>
          </p:nvGrpSpPr>
          <p:grpSpPr>
            <a:xfrm rot="0">
              <a:off x="2292612" y="5194807"/>
              <a:ext cx="5568732" cy="1154893"/>
              <a:chOff x="0" y="0"/>
              <a:chExt cx="1064239" cy="220711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1064239" cy="220711"/>
              </a:xfrm>
              <a:custGeom>
                <a:avLst/>
                <a:gdLst/>
                <a:ahLst/>
                <a:cxnLst/>
                <a:rect r="r" b="b" t="t" l="l"/>
                <a:pathLst>
                  <a:path h="220711" w="1064239">
                    <a:moveTo>
                      <a:pt x="0" y="0"/>
                    </a:moveTo>
                    <a:lnTo>
                      <a:pt x="1064239" y="0"/>
                    </a:lnTo>
                    <a:lnTo>
                      <a:pt x="1064239" y="220711"/>
                    </a:lnTo>
                    <a:lnTo>
                      <a:pt x="0" y="220711"/>
                    </a:lnTo>
                    <a:close/>
                  </a:path>
                </a:pathLst>
              </a:custGeom>
              <a:solidFill>
                <a:srgbClr val="152330"/>
              </a:solidFill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0" y="-47625"/>
                <a:ext cx="1064239" cy="26833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219"/>
                  </a:lnSpc>
                  <a:spcBef>
                    <a:spcPct val="0"/>
                  </a:spcBef>
                </a:pPr>
                <a:r>
                  <a:rPr lang="en-US" sz="2299">
                    <a:solidFill>
                      <a:srgbClr val="E4E4E4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COSEMS</a:t>
                </a:r>
              </a:p>
            </p:txBody>
          </p:sp>
        </p:grpSp>
        <p:sp>
          <p:nvSpPr>
            <p:cNvPr name="TextBox 16" id="16"/>
            <p:cNvSpPr txBox="true"/>
            <p:nvPr/>
          </p:nvSpPr>
          <p:spPr>
            <a:xfrm rot="0">
              <a:off x="3386777" y="2948861"/>
              <a:ext cx="10528901" cy="197449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1800"/>
                </a:lnSpc>
              </a:pPr>
              <a:r>
                <a:rPr lang="en-US" sz="9440" spc="585">
                  <a:solidFill>
                    <a:srgbClr val="152330"/>
                  </a:solidFill>
                  <a:latin typeface="Bebas Neue Cyrillic"/>
                  <a:ea typeface="Bebas Neue Cyrillic"/>
                  <a:cs typeface="Bebas Neue Cyrillic"/>
                  <a:sym typeface="Bebas Neue Cyrillic"/>
                </a:rPr>
                <a:t>AGRADECEMOS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0" y="7355728"/>
              <a:ext cx="17302456" cy="11036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47"/>
                </a:lnSpc>
              </a:pPr>
              <a:r>
                <a:rPr lang="en-US" sz="2445" spc="166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(84)98116-8097 - Ana Júlia</a:t>
              </a:r>
            </a:p>
            <a:p>
              <a:pPr algn="ctr">
                <a:lnSpc>
                  <a:spcPts val="3447"/>
                </a:lnSpc>
              </a:pPr>
              <a:r>
                <a:rPr lang="en-US" sz="2445" spc="166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comercial@beehave.com.br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0258376" y="5189926"/>
            <a:ext cx="11360474" cy="4747722"/>
            <a:chOff x="0" y="0"/>
            <a:chExt cx="15147298" cy="6330296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5801266" y="737308"/>
              <a:ext cx="3544766" cy="3461334"/>
            </a:xfrm>
            <a:custGeom>
              <a:avLst/>
              <a:gdLst/>
              <a:ahLst/>
              <a:cxnLst/>
              <a:rect r="r" b="b" t="t" l="l"/>
              <a:pathLst>
                <a:path h="3461334" w="3544766">
                  <a:moveTo>
                    <a:pt x="0" y="0"/>
                  </a:moveTo>
                  <a:lnTo>
                    <a:pt x="3544766" y="0"/>
                  </a:lnTo>
                  <a:lnTo>
                    <a:pt x="3544766" y="3461334"/>
                  </a:lnTo>
                  <a:lnTo>
                    <a:pt x="0" y="34613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478" r="0" b="-478"/>
              </a:stretch>
            </a:blipFill>
          </p:spPr>
        </p:sp>
        <p:grpSp>
          <p:nvGrpSpPr>
            <p:cNvPr name="Group 20" id="20"/>
            <p:cNvGrpSpPr/>
            <p:nvPr/>
          </p:nvGrpSpPr>
          <p:grpSpPr>
            <a:xfrm rot="0">
              <a:off x="5037187" y="5050911"/>
              <a:ext cx="4712521" cy="1279385"/>
              <a:chOff x="0" y="0"/>
              <a:chExt cx="929374" cy="252312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929374" cy="252312"/>
              </a:xfrm>
              <a:custGeom>
                <a:avLst/>
                <a:gdLst/>
                <a:ahLst/>
                <a:cxnLst/>
                <a:rect r="r" b="b" t="t" l="l"/>
                <a:pathLst>
                  <a:path h="252312" w="929374">
                    <a:moveTo>
                      <a:pt x="54849" y="0"/>
                    </a:moveTo>
                    <a:lnTo>
                      <a:pt x="874524" y="0"/>
                    </a:lnTo>
                    <a:cubicBezTo>
                      <a:pt x="904817" y="0"/>
                      <a:pt x="929374" y="24557"/>
                      <a:pt x="929374" y="54849"/>
                    </a:cubicBezTo>
                    <a:lnTo>
                      <a:pt x="929374" y="197463"/>
                    </a:lnTo>
                    <a:cubicBezTo>
                      <a:pt x="929374" y="227755"/>
                      <a:pt x="904817" y="252312"/>
                      <a:pt x="874524" y="252312"/>
                    </a:cubicBezTo>
                    <a:lnTo>
                      <a:pt x="54849" y="252312"/>
                    </a:lnTo>
                    <a:cubicBezTo>
                      <a:pt x="24557" y="252312"/>
                      <a:pt x="0" y="227755"/>
                      <a:pt x="0" y="197463"/>
                    </a:cubicBezTo>
                    <a:lnTo>
                      <a:pt x="0" y="54849"/>
                    </a:lnTo>
                    <a:cubicBezTo>
                      <a:pt x="0" y="24557"/>
                      <a:pt x="24557" y="0"/>
                      <a:pt x="54849" y="0"/>
                    </a:cubicBezTo>
                    <a:close/>
                  </a:path>
                </a:pathLst>
              </a:custGeom>
              <a:solidFill>
                <a:srgbClr val="FFCF00"/>
              </a:solidFill>
            </p:spPr>
          </p:sp>
          <p:sp>
            <p:nvSpPr>
              <p:cNvPr name="TextBox 22" id="22"/>
              <p:cNvSpPr txBox="true"/>
              <p:nvPr/>
            </p:nvSpPr>
            <p:spPr>
              <a:xfrm>
                <a:off x="0" y="-66675"/>
                <a:ext cx="929374" cy="318987"/>
              </a:xfrm>
              <a:prstGeom prst="rect">
                <a:avLst/>
              </a:prstGeom>
            </p:spPr>
            <p:txBody>
              <a:bodyPr anchor="t" rtlCol="false" tIns="241300" lIns="241300" bIns="241300" rIns="241300"/>
              <a:lstStyle/>
              <a:p>
                <a:pPr algn="ctr">
                  <a:lnSpc>
                    <a:spcPts val="4899"/>
                  </a:lnSpc>
                </a:pPr>
                <a:r>
                  <a:rPr lang="en-US" sz="3499">
                    <a:solidFill>
                      <a:srgbClr val="152330"/>
                    </a:solidFill>
                    <a:latin typeface="Bebas Neue Cyrillic"/>
                    <a:ea typeface="Bebas Neue Cyrillic"/>
                    <a:cs typeface="Bebas Neue Cyrillic"/>
                    <a:sym typeface="Bebas Neue Cyrillic"/>
                  </a:rPr>
                  <a:t>COSEMSVIP - R$399</a:t>
                </a:r>
              </a:p>
            </p:txBody>
          </p:sp>
        </p:grpSp>
        <p:sp>
          <p:nvSpPr>
            <p:cNvPr name="TextBox 23" id="23"/>
            <p:cNvSpPr txBox="true"/>
            <p:nvPr/>
          </p:nvSpPr>
          <p:spPr>
            <a:xfrm rot="0">
              <a:off x="0" y="-76200"/>
              <a:ext cx="15147298" cy="63907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295"/>
                </a:lnSpc>
              </a:pPr>
              <a:r>
                <a:rPr lang="en-US" sz="2826" spc="39">
                  <a:solidFill>
                    <a:srgbClr val="152330"/>
                  </a:solidFill>
                  <a:latin typeface="Quicksand"/>
                  <a:ea typeface="Quicksand"/>
                  <a:cs typeface="Quicksand"/>
                  <a:sym typeface="Quicksand"/>
                </a:rPr>
                <a:t>Site CINDI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1028700"/>
            <a:ext cx="1401574" cy="9258300"/>
            <a:chOff x="0" y="0"/>
            <a:chExt cx="494463" cy="326624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94463" cy="3266249"/>
            </a:xfrm>
            <a:custGeom>
              <a:avLst/>
              <a:gdLst/>
              <a:ahLst/>
              <a:cxnLst/>
              <a:rect r="r" b="b" t="t" l="l"/>
              <a:pathLst>
                <a:path h="3266249" w="494463">
                  <a:moveTo>
                    <a:pt x="0" y="0"/>
                  </a:moveTo>
                  <a:lnTo>
                    <a:pt x="494463" y="0"/>
                  </a:lnTo>
                  <a:lnTo>
                    <a:pt x="494463" y="3266249"/>
                  </a:lnTo>
                  <a:lnTo>
                    <a:pt x="0" y="3266249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94463" cy="330434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-211696" y="0"/>
            <a:ext cx="1613270" cy="1800109"/>
            <a:chOff x="0" y="0"/>
            <a:chExt cx="569148" cy="63506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69148" cy="635063"/>
            </a:xfrm>
            <a:custGeom>
              <a:avLst/>
              <a:gdLst/>
              <a:ahLst/>
              <a:cxnLst/>
              <a:rect r="r" b="b" t="t" l="l"/>
              <a:pathLst>
                <a:path h="635063" w="569148">
                  <a:moveTo>
                    <a:pt x="0" y="0"/>
                  </a:moveTo>
                  <a:lnTo>
                    <a:pt x="569148" y="0"/>
                  </a:lnTo>
                  <a:lnTo>
                    <a:pt x="569148" y="635063"/>
                  </a:lnTo>
                  <a:lnTo>
                    <a:pt x="0" y="635063"/>
                  </a:lnTo>
                  <a:close/>
                </a:path>
              </a:pathLst>
            </a:custGeom>
            <a:solidFill>
              <a:srgbClr val="D1267D"/>
            </a:solidFill>
            <a:ln cap="sq">
              <a:noFill/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569148" cy="6731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357120" y="699386"/>
            <a:ext cx="713960" cy="658628"/>
          </a:xfrm>
          <a:custGeom>
            <a:avLst/>
            <a:gdLst/>
            <a:ahLst/>
            <a:cxnLst/>
            <a:rect r="r" b="b" t="t" l="l"/>
            <a:pathLst>
              <a:path h="658628" w="713960">
                <a:moveTo>
                  <a:pt x="0" y="0"/>
                </a:moveTo>
                <a:lnTo>
                  <a:pt x="713961" y="0"/>
                </a:lnTo>
                <a:lnTo>
                  <a:pt x="713961" y="658628"/>
                </a:lnTo>
                <a:lnTo>
                  <a:pt x="0" y="6586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2416453" y="-2035601"/>
            <a:ext cx="4562769" cy="4562769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1267D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256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5129941" y="1368973"/>
            <a:ext cx="1849281" cy="1716287"/>
            <a:chOff x="0" y="0"/>
            <a:chExt cx="875783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75783" cy="812800"/>
            </a:xfrm>
            <a:custGeom>
              <a:avLst/>
              <a:gdLst/>
              <a:ahLst/>
              <a:cxnLst/>
              <a:rect r="r" b="b" t="t" l="l"/>
              <a:pathLst>
                <a:path h="812800" w="875783">
                  <a:moveTo>
                    <a:pt x="437892" y="0"/>
                  </a:moveTo>
                  <a:cubicBezTo>
                    <a:pt x="196051" y="0"/>
                    <a:pt x="0" y="181951"/>
                    <a:pt x="0" y="406400"/>
                  </a:cubicBezTo>
                  <a:cubicBezTo>
                    <a:pt x="0" y="630849"/>
                    <a:pt x="196051" y="812800"/>
                    <a:pt x="437892" y="812800"/>
                  </a:cubicBezTo>
                  <a:cubicBezTo>
                    <a:pt x="679733" y="812800"/>
                    <a:pt x="875783" y="630849"/>
                    <a:pt x="875783" y="406400"/>
                  </a:cubicBezTo>
                  <a:cubicBezTo>
                    <a:pt x="875783" y="181951"/>
                    <a:pt x="679733" y="0"/>
                    <a:pt x="437892" y="0"/>
                  </a:cubicBezTo>
                  <a:close/>
                </a:path>
              </a:pathLst>
            </a:custGeom>
            <a:solidFill>
              <a:srgbClr val="FFFFFF">
                <a:alpha val="60784"/>
              </a:srgbClr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82105" y="85725"/>
              <a:ext cx="711574" cy="6508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256"/>
                </a:lnSpc>
              </a:pP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2417696" y="4088585"/>
            <a:ext cx="15266137" cy="21554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27661" indent="-263830" lvl="1">
              <a:lnSpc>
                <a:spcPts val="3446"/>
              </a:lnSpc>
              <a:buFont typeface="Arial"/>
              <a:buChar char="•"/>
            </a:pPr>
            <a:r>
              <a:rPr lang="en-US" sz="2444" spc="166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Quem somos;</a:t>
            </a:r>
          </a:p>
          <a:p>
            <a:pPr algn="l" marL="527661" indent="-263830" lvl="1">
              <a:lnSpc>
                <a:spcPts val="3446"/>
              </a:lnSpc>
              <a:buFont typeface="Arial"/>
              <a:buChar char="•"/>
            </a:pPr>
            <a:r>
              <a:rPr lang="en-US" sz="2444" spc="166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Cenário global TEA e outros diagnósticos;</a:t>
            </a:r>
          </a:p>
          <a:p>
            <a:pPr algn="l" marL="527661" indent="-263830" lvl="1">
              <a:lnSpc>
                <a:spcPts val="3446"/>
              </a:lnSpc>
              <a:buFont typeface="Arial"/>
              <a:buChar char="•"/>
            </a:pPr>
            <a:r>
              <a:rPr lang="en-US" sz="2444" spc="166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Interface de atuação entre saúde e educação;</a:t>
            </a:r>
          </a:p>
          <a:p>
            <a:pPr algn="l" marL="527661" indent="-263830" lvl="1">
              <a:lnSpc>
                <a:spcPts val="3446"/>
              </a:lnSpc>
              <a:buFont typeface="Arial"/>
              <a:buChar char="•"/>
            </a:pPr>
            <a:r>
              <a:rPr lang="en-US" sz="2444" spc="166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Principais desafios desse contexto;</a:t>
            </a:r>
          </a:p>
          <a:p>
            <a:pPr algn="l" marL="527661" indent="-263830" lvl="1">
              <a:lnSpc>
                <a:spcPts val="3446"/>
              </a:lnSpc>
              <a:buFont typeface="Arial"/>
              <a:buChar char="•"/>
            </a:pPr>
            <a:r>
              <a:rPr lang="en-US" sz="2444" spc="166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Caminhos possíveis para o setor público;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797188" y="2848567"/>
            <a:ext cx="4655621" cy="10937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756"/>
              </a:lnSpc>
            </a:pPr>
            <a:r>
              <a:rPr lang="en-US" sz="6633" spc="490">
                <a:solidFill>
                  <a:srgbClr val="FFFFFF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TÓPICOS</a:t>
            </a:r>
          </a:p>
        </p:txBody>
      </p:sp>
      <p:sp>
        <p:nvSpPr>
          <p:cNvPr name="TextBox 18" id="18"/>
          <p:cNvSpPr txBox="true"/>
          <p:nvPr/>
        </p:nvSpPr>
        <p:spPr>
          <a:xfrm rot="-5400000">
            <a:off x="-2509486" y="6061213"/>
            <a:ext cx="6428155" cy="476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50"/>
              </a:lnSpc>
            </a:pPr>
            <a:r>
              <a:rPr lang="en-US" sz="3000" spc="290">
                <a:solidFill>
                  <a:srgbClr val="152330">
                    <a:alpha val="80784"/>
                  </a:srgbClr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DESENVOLVIMENTO INFANTIL NO MUNICIPIO </a:t>
            </a:r>
          </a:p>
        </p:txBody>
      </p:sp>
    </p:spTree>
  </p:cSld>
  <p:clrMapOvr>
    <a:masterClrMapping/>
  </p:clrMapOvr>
  <p:transition spd="fast">
    <p:cover dir="l"/>
  </p:transition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4E4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5654825" y="371324"/>
            <a:ext cx="6129791" cy="6129791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256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232089" y="9599761"/>
            <a:ext cx="18951810" cy="909940"/>
            <a:chOff x="0" y="0"/>
            <a:chExt cx="4991423" cy="23965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991423" cy="239655"/>
            </a:xfrm>
            <a:custGeom>
              <a:avLst/>
              <a:gdLst/>
              <a:ahLst/>
              <a:cxnLst/>
              <a:rect r="r" b="b" t="t" l="l"/>
              <a:pathLst>
                <a:path h="239655" w="4991423">
                  <a:moveTo>
                    <a:pt x="0" y="0"/>
                  </a:moveTo>
                  <a:lnTo>
                    <a:pt x="4991423" y="0"/>
                  </a:lnTo>
                  <a:lnTo>
                    <a:pt x="4991423" y="239655"/>
                  </a:lnTo>
                  <a:lnTo>
                    <a:pt x="0" y="23965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4991423" cy="2777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5558636" y="9407260"/>
            <a:ext cx="7170728" cy="1303992"/>
            <a:chOff x="0" y="0"/>
            <a:chExt cx="1888587" cy="34343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888587" cy="343438"/>
            </a:xfrm>
            <a:custGeom>
              <a:avLst/>
              <a:gdLst/>
              <a:ahLst/>
              <a:cxnLst/>
              <a:rect r="r" b="b" t="t" l="l"/>
              <a:pathLst>
                <a:path h="343438" w="1888587">
                  <a:moveTo>
                    <a:pt x="26991" y="0"/>
                  </a:moveTo>
                  <a:lnTo>
                    <a:pt x="1861595" y="0"/>
                  </a:lnTo>
                  <a:cubicBezTo>
                    <a:pt x="1876502" y="0"/>
                    <a:pt x="1888587" y="12084"/>
                    <a:pt x="1888587" y="26991"/>
                  </a:cubicBezTo>
                  <a:lnTo>
                    <a:pt x="1888587" y="316447"/>
                  </a:lnTo>
                  <a:cubicBezTo>
                    <a:pt x="1888587" y="323605"/>
                    <a:pt x="1885743" y="330471"/>
                    <a:pt x="1880681" y="335533"/>
                  </a:cubicBezTo>
                  <a:cubicBezTo>
                    <a:pt x="1875619" y="340595"/>
                    <a:pt x="1868754" y="343438"/>
                    <a:pt x="1861595" y="343438"/>
                  </a:cubicBezTo>
                  <a:lnTo>
                    <a:pt x="26991" y="343438"/>
                  </a:lnTo>
                  <a:cubicBezTo>
                    <a:pt x="12084" y="343438"/>
                    <a:pt x="0" y="331354"/>
                    <a:pt x="0" y="316447"/>
                  </a:cubicBezTo>
                  <a:lnTo>
                    <a:pt x="0" y="26991"/>
                  </a:lnTo>
                  <a:cubicBezTo>
                    <a:pt x="0" y="12084"/>
                    <a:pt x="12084" y="0"/>
                    <a:pt x="26991" y="0"/>
                  </a:cubicBezTo>
                  <a:close/>
                </a:path>
              </a:pathLst>
            </a:custGeom>
            <a:solidFill>
              <a:srgbClr val="D1267D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66675"/>
              <a:ext cx="1888587" cy="410113"/>
            </a:xfrm>
            <a:prstGeom prst="rect">
              <a:avLst/>
            </a:prstGeom>
          </p:spPr>
          <p:txBody>
            <a:bodyPr anchor="t" rtlCol="false" tIns="241300" lIns="241300" bIns="241300" rIns="241300"/>
            <a:lstStyle/>
            <a:p>
              <a:pPr algn="ctr">
                <a:lnSpc>
                  <a:spcPts val="4899"/>
                </a:lnSpc>
              </a:pPr>
              <a:r>
                <a:rPr lang="en-US" sz="3499">
                  <a:solidFill>
                    <a:srgbClr val="E4E4E4"/>
                  </a:solidFill>
                  <a:latin typeface="Bebas Neue Cyrillic"/>
                  <a:ea typeface="Bebas Neue Cyrillic"/>
                  <a:cs typeface="Bebas Neue Cyrillic"/>
                  <a:sym typeface="Bebas Neue Cyrillic"/>
                </a:rPr>
                <a:t>CINDI| INFORMAÇÕES</a:t>
              </a: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1659232" y="2223733"/>
            <a:ext cx="4441444" cy="6137777"/>
          </a:xfrm>
          <a:custGeom>
            <a:avLst/>
            <a:gdLst/>
            <a:ahLst/>
            <a:cxnLst/>
            <a:rect r="r" b="b" t="t" l="l"/>
            <a:pathLst>
              <a:path h="6137777" w="4441444">
                <a:moveTo>
                  <a:pt x="0" y="0"/>
                </a:moveTo>
                <a:lnTo>
                  <a:pt x="4441444" y="0"/>
                </a:lnTo>
                <a:lnTo>
                  <a:pt x="4441444" y="6137776"/>
                </a:lnTo>
                <a:lnTo>
                  <a:pt x="0" y="61377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7085" r="0" b="-39585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7829437" y="3120894"/>
            <a:ext cx="2629125" cy="2591833"/>
          </a:xfrm>
          <a:custGeom>
            <a:avLst/>
            <a:gdLst/>
            <a:ahLst/>
            <a:cxnLst/>
            <a:rect r="r" b="b" t="t" l="l"/>
            <a:pathLst>
              <a:path h="2591833" w="2629125">
                <a:moveTo>
                  <a:pt x="0" y="0"/>
                </a:moveTo>
                <a:lnTo>
                  <a:pt x="2629126" y="0"/>
                </a:lnTo>
                <a:lnTo>
                  <a:pt x="2629126" y="2591833"/>
                </a:lnTo>
                <a:lnTo>
                  <a:pt x="0" y="25918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7262726" y="6350902"/>
            <a:ext cx="3495240" cy="957961"/>
            <a:chOff x="0" y="0"/>
            <a:chExt cx="920557" cy="252303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920557" cy="252303"/>
            </a:xfrm>
            <a:custGeom>
              <a:avLst/>
              <a:gdLst/>
              <a:ahLst/>
              <a:cxnLst/>
              <a:rect r="r" b="b" t="t" l="l"/>
              <a:pathLst>
                <a:path h="252303" w="920557">
                  <a:moveTo>
                    <a:pt x="55375" y="0"/>
                  </a:moveTo>
                  <a:lnTo>
                    <a:pt x="865182" y="0"/>
                  </a:lnTo>
                  <a:cubicBezTo>
                    <a:pt x="879869" y="0"/>
                    <a:pt x="893953" y="5834"/>
                    <a:pt x="904338" y="16219"/>
                  </a:cubicBezTo>
                  <a:cubicBezTo>
                    <a:pt x="914723" y="26604"/>
                    <a:pt x="920557" y="40688"/>
                    <a:pt x="920557" y="55375"/>
                  </a:cubicBezTo>
                  <a:lnTo>
                    <a:pt x="920557" y="196928"/>
                  </a:lnTo>
                  <a:cubicBezTo>
                    <a:pt x="920557" y="211614"/>
                    <a:pt x="914723" y="225699"/>
                    <a:pt x="904338" y="236084"/>
                  </a:cubicBezTo>
                  <a:cubicBezTo>
                    <a:pt x="893953" y="246468"/>
                    <a:pt x="879869" y="252303"/>
                    <a:pt x="865182" y="252303"/>
                  </a:cubicBezTo>
                  <a:lnTo>
                    <a:pt x="55375" y="252303"/>
                  </a:lnTo>
                  <a:cubicBezTo>
                    <a:pt x="40688" y="252303"/>
                    <a:pt x="26604" y="246468"/>
                    <a:pt x="16219" y="236084"/>
                  </a:cubicBezTo>
                  <a:cubicBezTo>
                    <a:pt x="5834" y="225699"/>
                    <a:pt x="0" y="211614"/>
                    <a:pt x="0" y="196928"/>
                  </a:cubicBezTo>
                  <a:lnTo>
                    <a:pt x="0" y="55375"/>
                  </a:lnTo>
                  <a:cubicBezTo>
                    <a:pt x="0" y="40688"/>
                    <a:pt x="5834" y="26604"/>
                    <a:pt x="16219" y="16219"/>
                  </a:cubicBezTo>
                  <a:cubicBezTo>
                    <a:pt x="26604" y="5834"/>
                    <a:pt x="40688" y="0"/>
                    <a:pt x="55375" y="0"/>
                  </a:cubicBezTo>
                  <a:close/>
                </a:path>
              </a:pathLst>
            </a:custGeom>
            <a:solidFill>
              <a:srgbClr val="D1267D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66675"/>
              <a:ext cx="920557" cy="318978"/>
            </a:xfrm>
            <a:prstGeom prst="rect">
              <a:avLst/>
            </a:prstGeom>
          </p:spPr>
          <p:txBody>
            <a:bodyPr anchor="t" rtlCol="false" tIns="241300" lIns="241300" bIns="241300" rIns="241300"/>
            <a:lstStyle/>
            <a:p>
              <a:pPr algn="ctr">
                <a:lnSpc>
                  <a:spcPts val="4899"/>
                </a:lnSpc>
              </a:pPr>
              <a:r>
                <a:rPr lang="en-US" sz="3499">
                  <a:solidFill>
                    <a:srgbClr val="E4E4E4"/>
                  </a:solidFill>
                  <a:latin typeface="Bebas Neue Cyrillic"/>
                  <a:ea typeface="Bebas Neue Cyrillic"/>
                  <a:cs typeface="Bebas Neue Cyrillic"/>
                  <a:sym typeface="Bebas Neue Cyrillic"/>
                </a:rPr>
                <a:t>COSEMSVIP - R$399</a:t>
              </a: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12182588" y="2223733"/>
            <a:ext cx="4803302" cy="1362516"/>
          </a:xfrm>
          <a:custGeom>
            <a:avLst/>
            <a:gdLst/>
            <a:ahLst/>
            <a:cxnLst/>
            <a:rect r="r" b="b" t="t" l="l"/>
            <a:pathLst>
              <a:path h="1362516" w="4803302">
                <a:moveTo>
                  <a:pt x="0" y="0"/>
                </a:moveTo>
                <a:lnTo>
                  <a:pt x="4803301" y="0"/>
                </a:lnTo>
                <a:lnTo>
                  <a:pt x="4803301" y="1362516"/>
                </a:lnTo>
                <a:lnTo>
                  <a:pt x="0" y="13625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587" t="-56731" r="-5422" b="-19136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4042158" y="-723253"/>
            <a:ext cx="5887463" cy="3899769"/>
          </a:xfrm>
          <a:custGeom>
            <a:avLst/>
            <a:gdLst/>
            <a:ahLst/>
            <a:cxnLst/>
            <a:rect r="r" b="b" t="t" l="l"/>
            <a:pathLst>
              <a:path h="3899769" w="5887463">
                <a:moveTo>
                  <a:pt x="0" y="0"/>
                </a:moveTo>
                <a:lnTo>
                  <a:pt x="5887463" y="0"/>
                </a:lnTo>
                <a:lnTo>
                  <a:pt x="5887463" y="3899769"/>
                </a:lnTo>
                <a:lnTo>
                  <a:pt x="0" y="38997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5820472" y="734153"/>
            <a:ext cx="6647055" cy="9373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05"/>
              </a:lnSpc>
            </a:pPr>
            <a:r>
              <a:rPr lang="en-US" sz="5844" spc="204">
                <a:solidFill>
                  <a:srgbClr val="000000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QUEM SOMOS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6371039" y="1529318"/>
            <a:ext cx="5545922" cy="4005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90"/>
              </a:lnSpc>
            </a:pPr>
            <a:r>
              <a:rPr lang="en-US" sz="2333" spc="158">
                <a:solidFill>
                  <a:srgbClr val="D1267D"/>
                </a:solidFill>
                <a:latin typeface="Montserrat"/>
                <a:ea typeface="Montserrat"/>
                <a:cs typeface="Montserrat"/>
                <a:sym typeface="Montserrat"/>
              </a:rPr>
              <a:t>CINDI + POTENCIAL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3526684" y="2492601"/>
            <a:ext cx="11234632" cy="4976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88"/>
              </a:lnSpc>
            </a:pPr>
            <a:r>
              <a:rPr lang="en-US" sz="2821" spc="39">
                <a:solidFill>
                  <a:srgbClr val="152330"/>
                </a:solidFill>
                <a:latin typeface="Quicksand"/>
                <a:ea typeface="Quicksand"/>
                <a:cs typeface="Quicksand"/>
                <a:sym typeface="Quicksand"/>
              </a:rPr>
              <a:t>Site CINDI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9067452" y="3936994"/>
            <a:ext cx="11033572" cy="40187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24"/>
              </a:lnSpc>
            </a:pPr>
            <a:r>
              <a:rPr lang="en-US" sz="3619" spc="224">
                <a:solidFill>
                  <a:srgbClr val="2E3E4E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ABA/DENVER</a:t>
            </a:r>
          </a:p>
          <a:p>
            <a:pPr algn="ctr">
              <a:lnSpc>
                <a:spcPts val="4524"/>
              </a:lnSpc>
            </a:pPr>
            <a:r>
              <a:rPr lang="en-US" sz="3619" spc="224">
                <a:solidFill>
                  <a:srgbClr val="2E3E4E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FONOAUDIOLOGIA</a:t>
            </a:r>
          </a:p>
          <a:p>
            <a:pPr algn="ctr">
              <a:lnSpc>
                <a:spcPts val="4524"/>
              </a:lnSpc>
            </a:pPr>
            <a:r>
              <a:rPr lang="en-US" sz="3619" spc="224">
                <a:solidFill>
                  <a:srgbClr val="2E3E4E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PSICOPEDAGOGIA</a:t>
            </a:r>
          </a:p>
          <a:p>
            <a:pPr algn="ctr">
              <a:lnSpc>
                <a:spcPts val="4524"/>
              </a:lnSpc>
            </a:pPr>
            <a:r>
              <a:rPr lang="en-US" sz="3619" spc="224">
                <a:solidFill>
                  <a:srgbClr val="2E3E4E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TERAPIA OCUPACIONAL (T.O.)</a:t>
            </a:r>
          </a:p>
          <a:p>
            <a:pPr algn="ctr">
              <a:lnSpc>
                <a:spcPts val="4524"/>
              </a:lnSpc>
            </a:pPr>
            <a:r>
              <a:rPr lang="en-US" sz="3619" spc="224">
                <a:solidFill>
                  <a:srgbClr val="2E3E4E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PSICOMOTRICIDADE</a:t>
            </a:r>
          </a:p>
          <a:p>
            <a:pPr algn="ctr">
              <a:lnSpc>
                <a:spcPts val="4524"/>
              </a:lnSpc>
            </a:pPr>
            <a:r>
              <a:rPr lang="en-US" sz="3619" spc="224">
                <a:solidFill>
                  <a:srgbClr val="2E3E4E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AVALIAÇÃO NEUROPSICOLÓGICA</a:t>
            </a:r>
          </a:p>
          <a:p>
            <a:pPr algn="ctr">
              <a:lnSpc>
                <a:spcPts val="4524"/>
              </a:lnSpc>
            </a:pPr>
            <a:r>
              <a:rPr lang="en-US" sz="3619" spc="224">
                <a:solidFill>
                  <a:srgbClr val="2E3E4E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ACOLHIMENTO INICIAL GRATUITO</a:t>
            </a:r>
          </a:p>
        </p:txBody>
      </p:sp>
    </p:spTree>
  </p:cSld>
  <p:clrMapOvr>
    <a:masterClrMapping/>
  </p:clrMapOvr>
  <p:transition spd="slow">
    <p:cover dir="l"/>
  </p:transition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1006" t="-111227" r="-2849" b="-653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1329735" y="-2960973"/>
            <a:ext cx="7389986" cy="7389986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7038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256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-232089" y="9599761"/>
            <a:ext cx="18951810" cy="909940"/>
            <a:chOff x="0" y="0"/>
            <a:chExt cx="4991423" cy="23965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991423" cy="239655"/>
            </a:xfrm>
            <a:custGeom>
              <a:avLst/>
              <a:gdLst/>
              <a:ahLst/>
              <a:cxnLst/>
              <a:rect r="r" b="b" t="t" l="l"/>
              <a:pathLst>
                <a:path h="239655" w="4991423">
                  <a:moveTo>
                    <a:pt x="0" y="0"/>
                  </a:moveTo>
                  <a:lnTo>
                    <a:pt x="4991423" y="0"/>
                  </a:lnTo>
                  <a:lnTo>
                    <a:pt x="4991423" y="239655"/>
                  </a:lnTo>
                  <a:lnTo>
                    <a:pt x="0" y="239655"/>
                  </a:lnTo>
                  <a:close/>
                </a:path>
              </a:pathLst>
            </a:custGeom>
            <a:solidFill>
              <a:srgbClr val="152330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4991423" cy="2777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6191718" y="9258300"/>
            <a:ext cx="5904564" cy="1251401"/>
            <a:chOff x="0" y="0"/>
            <a:chExt cx="1555112" cy="329587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555111" cy="329587"/>
            </a:xfrm>
            <a:custGeom>
              <a:avLst/>
              <a:gdLst/>
              <a:ahLst/>
              <a:cxnLst/>
              <a:rect r="r" b="b" t="t" l="l"/>
              <a:pathLst>
                <a:path h="329587" w="1555111">
                  <a:moveTo>
                    <a:pt x="32779" y="0"/>
                  </a:moveTo>
                  <a:lnTo>
                    <a:pt x="1522332" y="0"/>
                  </a:lnTo>
                  <a:cubicBezTo>
                    <a:pt x="1540436" y="0"/>
                    <a:pt x="1555111" y="14676"/>
                    <a:pt x="1555111" y="32779"/>
                  </a:cubicBezTo>
                  <a:lnTo>
                    <a:pt x="1555111" y="296808"/>
                  </a:lnTo>
                  <a:cubicBezTo>
                    <a:pt x="1555111" y="314911"/>
                    <a:pt x="1540436" y="329587"/>
                    <a:pt x="1522332" y="329587"/>
                  </a:cubicBezTo>
                  <a:lnTo>
                    <a:pt x="32779" y="329587"/>
                  </a:lnTo>
                  <a:cubicBezTo>
                    <a:pt x="14676" y="329587"/>
                    <a:pt x="0" y="314911"/>
                    <a:pt x="0" y="296808"/>
                  </a:cubicBezTo>
                  <a:lnTo>
                    <a:pt x="0" y="32779"/>
                  </a:lnTo>
                  <a:cubicBezTo>
                    <a:pt x="0" y="14676"/>
                    <a:pt x="14676" y="0"/>
                    <a:pt x="32779" y="0"/>
                  </a:cubicBezTo>
                  <a:close/>
                </a:path>
              </a:pathLst>
            </a:custGeom>
            <a:solidFill>
              <a:srgbClr val="F87038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66675"/>
              <a:ext cx="1555112" cy="396262"/>
            </a:xfrm>
            <a:prstGeom prst="rect">
              <a:avLst/>
            </a:prstGeom>
          </p:spPr>
          <p:txBody>
            <a:bodyPr anchor="t" rtlCol="false" tIns="241300" lIns="241300" bIns="241300" rIns="241300"/>
            <a:lstStyle/>
            <a:p>
              <a:pPr algn="ctr">
                <a:lnSpc>
                  <a:spcPts val="4899"/>
                </a:lnSpc>
              </a:pPr>
              <a:r>
                <a:rPr lang="en-US" sz="3499">
                  <a:solidFill>
                    <a:srgbClr val="F2F2F2"/>
                  </a:solidFill>
                  <a:latin typeface="Bebas Neue Cyrillic"/>
                  <a:ea typeface="Bebas Neue Cyrillic"/>
                  <a:cs typeface="Bebas Neue Cyrillic"/>
                  <a:sym typeface="Bebas Neue Cyrillic"/>
                </a:rPr>
                <a:t>CENÁRIO GLOBAL X BRASIL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028700" y="734021"/>
            <a:ext cx="12208603" cy="3055329"/>
            <a:chOff x="0" y="0"/>
            <a:chExt cx="16278138" cy="4073772"/>
          </a:xfrm>
        </p:grpSpPr>
        <p:grpSp>
          <p:nvGrpSpPr>
            <p:cNvPr name="Group 13" id="13"/>
            <p:cNvGrpSpPr/>
            <p:nvPr/>
          </p:nvGrpSpPr>
          <p:grpSpPr>
            <a:xfrm rot="0">
              <a:off x="0" y="1010718"/>
              <a:ext cx="9808096" cy="960187"/>
              <a:chOff x="0" y="0"/>
              <a:chExt cx="2032376" cy="198964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2032376" cy="198964"/>
              </a:xfrm>
              <a:custGeom>
                <a:avLst/>
                <a:gdLst/>
                <a:ahLst/>
                <a:cxnLst/>
                <a:rect r="r" b="b" t="t" l="l"/>
                <a:pathLst>
                  <a:path h="198964" w="2032376">
                    <a:moveTo>
                      <a:pt x="10525" y="0"/>
                    </a:moveTo>
                    <a:lnTo>
                      <a:pt x="2021852" y="0"/>
                    </a:lnTo>
                    <a:cubicBezTo>
                      <a:pt x="2027664" y="0"/>
                      <a:pt x="2032376" y="4712"/>
                      <a:pt x="2032376" y="10525"/>
                    </a:cubicBezTo>
                    <a:lnTo>
                      <a:pt x="2032376" y="188440"/>
                    </a:lnTo>
                    <a:cubicBezTo>
                      <a:pt x="2032376" y="191231"/>
                      <a:pt x="2031267" y="193908"/>
                      <a:pt x="2029294" y="195882"/>
                    </a:cubicBezTo>
                    <a:cubicBezTo>
                      <a:pt x="2027320" y="197855"/>
                      <a:pt x="2024643" y="198964"/>
                      <a:pt x="2021852" y="198964"/>
                    </a:cubicBezTo>
                    <a:lnTo>
                      <a:pt x="10525" y="198964"/>
                    </a:lnTo>
                    <a:cubicBezTo>
                      <a:pt x="4712" y="198964"/>
                      <a:pt x="0" y="194252"/>
                      <a:pt x="0" y="188440"/>
                    </a:cubicBezTo>
                    <a:lnTo>
                      <a:pt x="0" y="10525"/>
                    </a:lnTo>
                    <a:cubicBezTo>
                      <a:pt x="0" y="4712"/>
                      <a:pt x="4712" y="0"/>
                      <a:pt x="10525" y="0"/>
                    </a:cubicBezTo>
                    <a:close/>
                  </a:path>
                </a:pathLst>
              </a:custGeom>
              <a:solidFill>
                <a:srgbClr val="F87038"/>
              </a:solidFill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0" y="-66675"/>
                <a:ext cx="2032376" cy="265639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4059"/>
                  </a:lnSpc>
                </a:pPr>
                <a:r>
                  <a:rPr lang="en-US" sz="2899">
                    <a:solidFill>
                      <a:srgbClr val="F2F2F2"/>
                    </a:solidFill>
                    <a:latin typeface="Bebas Neue Cyrillic"/>
                    <a:ea typeface="Bebas Neue Cyrillic"/>
                    <a:cs typeface="Bebas Neue Cyrillic"/>
                    <a:sym typeface="Bebas Neue Cyrillic"/>
                  </a:rPr>
                  <a:t>RECORTES</a:t>
                </a:r>
              </a:p>
            </p:txBody>
          </p:sp>
        </p:grpSp>
        <p:sp>
          <p:nvSpPr>
            <p:cNvPr name="TextBox 16" id="16"/>
            <p:cNvSpPr txBox="true"/>
            <p:nvPr/>
          </p:nvSpPr>
          <p:spPr>
            <a:xfrm rot="0">
              <a:off x="22634" y="2424262"/>
              <a:ext cx="16255504" cy="164951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510242" indent="-255121" lvl="1">
                <a:lnSpc>
                  <a:spcPts val="3332"/>
                </a:lnSpc>
                <a:buFont typeface="Arial"/>
                <a:buChar char="•"/>
              </a:pPr>
              <a:r>
                <a:rPr lang="en-US" sz="2363" spc="160">
                  <a:solidFill>
                    <a:srgbClr val="15233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Censo IBGE - 2.400.000 TEA </a:t>
              </a:r>
            </a:p>
            <a:p>
              <a:pPr algn="l">
                <a:lnSpc>
                  <a:spcPts val="3332"/>
                </a:lnSpc>
              </a:pPr>
            </a:p>
            <a:p>
              <a:pPr algn="l">
                <a:lnSpc>
                  <a:spcPts val="3332"/>
                </a:lnSpc>
              </a:pP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225834" y="-28575"/>
              <a:ext cx="9133694" cy="12424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7560"/>
                </a:lnSpc>
              </a:pPr>
              <a:r>
                <a:rPr lang="en-US" sz="6048" spc="211">
                  <a:solidFill>
                    <a:srgbClr val="2E3E4E"/>
                  </a:solidFill>
                  <a:latin typeface="Bebas Neue Cyrillic"/>
                  <a:ea typeface="Bebas Neue Cyrillic"/>
                  <a:cs typeface="Bebas Neue Cyrillic"/>
                  <a:sym typeface="Bebas Neue Cyrillic"/>
                </a:rPr>
                <a:t>DADOS E ESTATÍSTICAS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8384772" y="3958218"/>
            <a:ext cx="9343818" cy="4461401"/>
            <a:chOff x="0" y="0"/>
            <a:chExt cx="12458425" cy="5948535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2808726"/>
              <a:ext cx="9788818" cy="3139810"/>
            </a:xfrm>
            <a:custGeom>
              <a:avLst/>
              <a:gdLst/>
              <a:ahLst/>
              <a:cxnLst/>
              <a:rect r="r" b="b" t="t" l="l"/>
              <a:pathLst>
                <a:path h="3139810" w="9788818">
                  <a:moveTo>
                    <a:pt x="0" y="0"/>
                  </a:moveTo>
                  <a:lnTo>
                    <a:pt x="9788818" y="0"/>
                  </a:lnTo>
                  <a:lnTo>
                    <a:pt x="9788818" y="3139809"/>
                  </a:lnTo>
                  <a:lnTo>
                    <a:pt x="0" y="31398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7876" t="-148056" r="-78211" b="-9582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9788818" cy="2773498"/>
            </a:xfrm>
            <a:custGeom>
              <a:avLst/>
              <a:gdLst/>
              <a:ahLst/>
              <a:cxnLst/>
              <a:rect r="r" b="b" t="t" l="l"/>
              <a:pathLst>
                <a:path h="2773498" w="9788818">
                  <a:moveTo>
                    <a:pt x="0" y="0"/>
                  </a:moveTo>
                  <a:lnTo>
                    <a:pt x="9788818" y="0"/>
                  </a:lnTo>
                  <a:lnTo>
                    <a:pt x="9788818" y="2773498"/>
                  </a:lnTo>
                  <a:lnTo>
                    <a:pt x="0" y="27734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5155" t="-190952" r="-81358" b="-138892"/>
              </a:stretch>
            </a:blipFill>
          </p:spPr>
        </p:sp>
        <p:grpSp>
          <p:nvGrpSpPr>
            <p:cNvPr name="Group 21" id="21"/>
            <p:cNvGrpSpPr/>
            <p:nvPr/>
          </p:nvGrpSpPr>
          <p:grpSpPr>
            <a:xfrm rot="0">
              <a:off x="10181747" y="285588"/>
              <a:ext cx="2276678" cy="2211068"/>
              <a:chOff x="0" y="0"/>
              <a:chExt cx="836919" cy="812800"/>
            </a:xfrm>
          </p:grpSpPr>
          <p:sp>
            <p:nvSpPr>
              <p:cNvPr name="Freeform 22" id="22"/>
              <p:cNvSpPr/>
              <p:nvPr/>
            </p:nvSpPr>
            <p:spPr>
              <a:xfrm flipH="false" flipV="false" rot="0">
                <a:off x="0" y="0"/>
                <a:ext cx="836919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36919">
                    <a:moveTo>
                      <a:pt x="418459" y="0"/>
                    </a:moveTo>
                    <a:cubicBezTo>
                      <a:pt x="187351" y="0"/>
                      <a:pt x="0" y="181951"/>
                      <a:pt x="0" y="406400"/>
                    </a:cubicBezTo>
                    <a:cubicBezTo>
                      <a:pt x="0" y="630849"/>
                      <a:pt x="187351" y="812800"/>
                      <a:pt x="418459" y="812800"/>
                    </a:cubicBezTo>
                    <a:cubicBezTo>
                      <a:pt x="649568" y="812800"/>
                      <a:pt x="836919" y="630849"/>
                      <a:pt x="836919" y="406400"/>
                    </a:cubicBezTo>
                    <a:cubicBezTo>
                      <a:pt x="836919" y="181951"/>
                      <a:pt x="649568" y="0"/>
                      <a:pt x="418459" y="0"/>
                    </a:cubicBezTo>
                    <a:close/>
                  </a:path>
                </a:pathLst>
              </a:custGeom>
              <a:solidFill>
                <a:srgbClr val="152330">
                  <a:alpha val="69804"/>
                </a:srgbClr>
              </a:solidFill>
            </p:spPr>
          </p:sp>
          <p:sp>
            <p:nvSpPr>
              <p:cNvPr name="TextBox 23" id="23"/>
              <p:cNvSpPr txBox="true"/>
              <p:nvPr/>
            </p:nvSpPr>
            <p:spPr>
              <a:xfrm>
                <a:off x="78461" y="85725"/>
                <a:ext cx="679996" cy="6508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256"/>
                  </a:lnSpc>
                </a:pPr>
              </a:p>
            </p:txBody>
          </p:sp>
        </p:grpSp>
        <p:sp>
          <p:nvSpPr>
            <p:cNvPr name="TextBox 24" id="24"/>
            <p:cNvSpPr txBox="true"/>
            <p:nvPr/>
          </p:nvSpPr>
          <p:spPr>
            <a:xfrm rot="0">
              <a:off x="10463481" y="777899"/>
              <a:ext cx="1838592" cy="14062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8461"/>
                </a:lnSpc>
              </a:pPr>
              <a:r>
                <a:rPr lang="en-US" sz="6769" spc="236">
                  <a:solidFill>
                    <a:srgbClr val="FFFFFF"/>
                  </a:solidFill>
                  <a:latin typeface="Bebas Neue Cyrillic"/>
                  <a:ea typeface="Bebas Neue Cyrillic"/>
                  <a:cs typeface="Bebas Neue Cyrillic"/>
                  <a:sym typeface="Bebas Neue Cyrillic"/>
                </a:rPr>
                <a:t>10%</a:t>
              </a:r>
            </a:p>
          </p:txBody>
        </p:sp>
        <p:grpSp>
          <p:nvGrpSpPr>
            <p:cNvPr name="Group 25" id="25"/>
            <p:cNvGrpSpPr/>
            <p:nvPr/>
          </p:nvGrpSpPr>
          <p:grpSpPr>
            <a:xfrm rot="0">
              <a:off x="10181747" y="3512609"/>
              <a:ext cx="2276678" cy="2211068"/>
              <a:chOff x="0" y="0"/>
              <a:chExt cx="836919" cy="812800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836919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36919">
                    <a:moveTo>
                      <a:pt x="418459" y="0"/>
                    </a:moveTo>
                    <a:cubicBezTo>
                      <a:pt x="187351" y="0"/>
                      <a:pt x="0" y="181951"/>
                      <a:pt x="0" y="406400"/>
                    </a:cubicBezTo>
                    <a:cubicBezTo>
                      <a:pt x="0" y="630849"/>
                      <a:pt x="187351" y="812800"/>
                      <a:pt x="418459" y="812800"/>
                    </a:cubicBezTo>
                    <a:cubicBezTo>
                      <a:pt x="649568" y="812800"/>
                      <a:pt x="836919" y="630849"/>
                      <a:pt x="836919" y="406400"/>
                    </a:cubicBezTo>
                    <a:cubicBezTo>
                      <a:pt x="836919" y="181951"/>
                      <a:pt x="649568" y="0"/>
                      <a:pt x="418459" y="0"/>
                    </a:cubicBezTo>
                    <a:close/>
                  </a:path>
                </a:pathLst>
              </a:custGeom>
              <a:solidFill>
                <a:srgbClr val="152330">
                  <a:alpha val="69804"/>
                </a:srgbClr>
              </a:solidFill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78461" y="85725"/>
                <a:ext cx="679996" cy="6508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256"/>
                  </a:lnSpc>
                </a:pPr>
              </a:p>
            </p:txBody>
          </p:sp>
        </p:grpSp>
        <p:sp>
          <p:nvSpPr>
            <p:cNvPr name="TextBox 28" id="28"/>
            <p:cNvSpPr txBox="true"/>
            <p:nvPr/>
          </p:nvSpPr>
          <p:spPr>
            <a:xfrm rot="0">
              <a:off x="10400790" y="3891210"/>
              <a:ext cx="1838592" cy="14062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8461"/>
                </a:lnSpc>
              </a:pPr>
              <a:r>
                <a:rPr lang="en-US" sz="6769" spc="236">
                  <a:solidFill>
                    <a:srgbClr val="FFFFFF"/>
                  </a:solidFill>
                  <a:latin typeface="Bebas Neue Cyrillic"/>
                  <a:ea typeface="Bebas Neue Cyrillic"/>
                  <a:cs typeface="Bebas Neue Cyrillic"/>
                  <a:sym typeface="Bebas Neue Cyrillic"/>
                </a:rPr>
                <a:t>12%</a:t>
              </a:r>
            </a:p>
          </p:txBody>
        </p:sp>
      </p:grpSp>
      <p:sp>
        <p:nvSpPr>
          <p:cNvPr name="Freeform 29" id="29"/>
          <p:cNvSpPr/>
          <p:nvPr/>
        </p:nvSpPr>
        <p:spPr>
          <a:xfrm flipH="false" flipV="false" rot="0">
            <a:off x="1534091" y="3342882"/>
            <a:ext cx="5548315" cy="5548315"/>
          </a:xfrm>
          <a:custGeom>
            <a:avLst/>
            <a:gdLst/>
            <a:ahLst/>
            <a:cxnLst/>
            <a:rect r="r" b="b" t="t" l="l"/>
            <a:pathLst>
              <a:path h="5548315" w="5548315">
                <a:moveTo>
                  <a:pt x="0" y="0"/>
                </a:moveTo>
                <a:lnTo>
                  <a:pt x="5548315" y="0"/>
                </a:lnTo>
                <a:lnTo>
                  <a:pt x="5548315" y="5548315"/>
                </a:lnTo>
                <a:lnTo>
                  <a:pt x="0" y="55483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30" id="30"/>
          <p:cNvGrpSpPr/>
          <p:nvPr/>
        </p:nvGrpSpPr>
        <p:grpSpPr>
          <a:xfrm rot="0">
            <a:off x="6410872" y="8177102"/>
            <a:ext cx="1113281" cy="1081198"/>
            <a:chOff x="0" y="0"/>
            <a:chExt cx="1484374" cy="1441597"/>
          </a:xfrm>
        </p:grpSpPr>
        <p:grpSp>
          <p:nvGrpSpPr>
            <p:cNvPr name="Group 31" id="31"/>
            <p:cNvGrpSpPr/>
            <p:nvPr/>
          </p:nvGrpSpPr>
          <p:grpSpPr>
            <a:xfrm rot="0">
              <a:off x="0" y="0"/>
              <a:ext cx="1484374" cy="1441597"/>
              <a:chOff x="0" y="0"/>
              <a:chExt cx="836919" cy="812800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836919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36919">
                    <a:moveTo>
                      <a:pt x="418459" y="0"/>
                    </a:moveTo>
                    <a:cubicBezTo>
                      <a:pt x="187351" y="0"/>
                      <a:pt x="0" y="181951"/>
                      <a:pt x="0" y="406400"/>
                    </a:cubicBezTo>
                    <a:cubicBezTo>
                      <a:pt x="0" y="630849"/>
                      <a:pt x="187351" y="812800"/>
                      <a:pt x="418459" y="812800"/>
                    </a:cubicBezTo>
                    <a:cubicBezTo>
                      <a:pt x="649568" y="812800"/>
                      <a:pt x="836919" y="630849"/>
                      <a:pt x="836919" y="406400"/>
                    </a:cubicBezTo>
                    <a:cubicBezTo>
                      <a:pt x="836919" y="181951"/>
                      <a:pt x="649568" y="0"/>
                      <a:pt x="418459" y="0"/>
                    </a:cubicBezTo>
                    <a:close/>
                  </a:path>
                </a:pathLst>
              </a:custGeom>
              <a:solidFill>
                <a:srgbClr val="152330">
                  <a:alpha val="69804"/>
                </a:srgbClr>
              </a:solidFill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78461" y="85725"/>
                <a:ext cx="679996" cy="650875"/>
              </a:xfrm>
              <a:prstGeom prst="rect">
                <a:avLst/>
              </a:prstGeom>
            </p:spPr>
            <p:txBody>
              <a:bodyPr anchor="ctr" rtlCol="false" tIns="44720" lIns="44720" bIns="44720" rIns="44720"/>
              <a:lstStyle/>
              <a:p>
                <a:pPr algn="ctr">
                  <a:lnSpc>
                    <a:spcPts val="1256"/>
                  </a:lnSpc>
                </a:pPr>
              </a:p>
            </p:txBody>
          </p:sp>
        </p:grpSp>
        <p:sp>
          <p:nvSpPr>
            <p:cNvPr name="TextBox 34" id="34"/>
            <p:cNvSpPr txBox="true"/>
            <p:nvPr/>
          </p:nvSpPr>
          <p:spPr>
            <a:xfrm rot="0">
              <a:off x="194048" y="334146"/>
              <a:ext cx="1198746" cy="8283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016"/>
                </a:lnSpc>
              </a:pPr>
              <a:r>
                <a:rPr lang="en-US" sz="4013" spc="140">
                  <a:solidFill>
                    <a:srgbClr val="FFFFFF"/>
                  </a:solidFill>
                  <a:latin typeface="Bebas Neue Cyrillic"/>
                  <a:ea typeface="Bebas Neue Cyrillic"/>
                  <a:cs typeface="Bebas Neue Cyrillic"/>
                  <a:sym typeface="Bebas Neue Cyrillic"/>
                </a:rPr>
                <a:t>3,2%</a:t>
              </a:r>
            </a:p>
          </p:txBody>
        </p:sp>
      </p:grpSp>
      <p:grpSp>
        <p:nvGrpSpPr>
          <p:cNvPr name="Group 35" id="35"/>
          <p:cNvGrpSpPr/>
          <p:nvPr/>
        </p:nvGrpSpPr>
        <p:grpSpPr>
          <a:xfrm rot="0">
            <a:off x="6410872" y="2261685"/>
            <a:ext cx="1113281" cy="1081198"/>
            <a:chOff x="0" y="0"/>
            <a:chExt cx="1484374" cy="1441597"/>
          </a:xfrm>
        </p:grpSpPr>
        <p:grpSp>
          <p:nvGrpSpPr>
            <p:cNvPr name="Group 36" id="36"/>
            <p:cNvGrpSpPr/>
            <p:nvPr/>
          </p:nvGrpSpPr>
          <p:grpSpPr>
            <a:xfrm rot="0">
              <a:off x="0" y="0"/>
              <a:ext cx="1484374" cy="1441597"/>
              <a:chOff x="0" y="0"/>
              <a:chExt cx="836919" cy="812800"/>
            </a:xfrm>
          </p:grpSpPr>
          <p:sp>
            <p:nvSpPr>
              <p:cNvPr name="Freeform 37" id="37"/>
              <p:cNvSpPr/>
              <p:nvPr/>
            </p:nvSpPr>
            <p:spPr>
              <a:xfrm flipH="false" flipV="false" rot="0">
                <a:off x="0" y="0"/>
                <a:ext cx="836919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36919">
                    <a:moveTo>
                      <a:pt x="418459" y="0"/>
                    </a:moveTo>
                    <a:cubicBezTo>
                      <a:pt x="187351" y="0"/>
                      <a:pt x="0" y="181951"/>
                      <a:pt x="0" y="406400"/>
                    </a:cubicBezTo>
                    <a:cubicBezTo>
                      <a:pt x="0" y="630849"/>
                      <a:pt x="187351" y="812800"/>
                      <a:pt x="418459" y="812800"/>
                    </a:cubicBezTo>
                    <a:cubicBezTo>
                      <a:pt x="649568" y="812800"/>
                      <a:pt x="836919" y="630849"/>
                      <a:pt x="836919" y="406400"/>
                    </a:cubicBezTo>
                    <a:cubicBezTo>
                      <a:pt x="836919" y="181951"/>
                      <a:pt x="649568" y="0"/>
                      <a:pt x="418459" y="0"/>
                    </a:cubicBezTo>
                    <a:close/>
                  </a:path>
                </a:pathLst>
              </a:custGeom>
              <a:solidFill>
                <a:srgbClr val="152330">
                  <a:alpha val="69804"/>
                </a:srgbClr>
              </a:solidFill>
            </p:spPr>
          </p:sp>
          <p:sp>
            <p:nvSpPr>
              <p:cNvPr name="TextBox 38" id="38"/>
              <p:cNvSpPr txBox="true"/>
              <p:nvPr/>
            </p:nvSpPr>
            <p:spPr>
              <a:xfrm>
                <a:off x="78461" y="85725"/>
                <a:ext cx="679996" cy="650875"/>
              </a:xfrm>
              <a:prstGeom prst="rect">
                <a:avLst/>
              </a:prstGeom>
            </p:spPr>
            <p:txBody>
              <a:bodyPr anchor="ctr" rtlCol="false" tIns="44720" lIns="44720" bIns="44720" rIns="44720"/>
              <a:lstStyle/>
              <a:p>
                <a:pPr algn="ctr">
                  <a:lnSpc>
                    <a:spcPts val="1256"/>
                  </a:lnSpc>
                </a:pPr>
              </a:p>
            </p:txBody>
          </p:sp>
        </p:grpSp>
        <p:sp>
          <p:nvSpPr>
            <p:cNvPr name="TextBox 39" id="39"/>
            <p:cNvSpPr txBox="true"/>
            <p:nvPr/>
          </p:nvSpPr>
          <p:spPr>
            <a:xfrm rot="0">
              <a:off x="194048" y="334146"/>
              <a:ext cx="1198746" cy="8283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016"/>
                </a:lnSpc>
              </a:pPr>
              <a:r>
                <a:rPr lang="en-US" sz="4013" spc="140">
                  <a:solidFill>
                    <a:srgbClr val="FFFFFF"/>
                  </a:solidFill>
                  <a:latin typeface="Bebas Neue Cyrillic"/>
                  <a:ea typeface="Bebas Neue Cyrillic"/>
                  <a:cs typeface="Bebas Neue Cyrillic"/>
                  <a:sym typeface="Bebas Neue Cyrillic"/>
                </a:rPr>
                <a:t>1,2%</a:t>
              </a:r>
            </a:p>
          </p:txBody>
        </p:sp>
      </p:grpSp>
    </p:spTree>
  </p:cSld>
  <p:clrMapOvr>
    <a:masterClrMapping/>
  </p:clrMapOvr>
  <p:transition spd="slow">
    <p:cover dir="l"/>
  </p:transition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1006" t="-111227" r="-2849" b="-653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1770941" y="-1805280"/>
            <a:ext cx="6948780" cy="6948780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F00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256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2761169" y="284239"/>
            <a:ext cx="5639882" cy="8813648"/>
          </a:xfrm>
          <a:custGeom>
            <a:avLst/>
            <a:gdLst/>
            <a:ahLst/>
            <a:cxnLst/>
            <a:rect r="r" b="b" t="t" l="l"/>
            <a:pathLst>
              <a:path h="8813648" w="5639882">
                <a:moveTo>
                  <a:pt x="0" y="0"/>
                </a:moveTo>
                <a:lnTo>
                  <a:pt x="5639882" y="0"/>
                </a:lnTo>
                <a:lnTo>
                  <a:pt x="5639882" y="8813648"/>
                </a:lnTo>
                <a:lnTo>
                  <a:pt x="0" y="88136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-74569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477172" y="2044197"/>
            <a:ext cx="1596501" cy="1481686"/>
            <a:chOff x="0" y="0"/>
            <a:chExt cx="875783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75783" cy="812800"/>
            </a:xfrm>
            <a:custGeom>
              <a:avLst/>
              <a:gdLst/>
              <a:ahLst/>
              <a:cxnLst/>
              <a:rect r="r" b="b" t="t" l="l"/>
              <a:pathLst>
                <a:path h="812800" w="875783">
                  <a:moveTo>
                    <a:pt x="437892" y="0"/>
                  </a:moveTo>
                  <a:cubicBezTo>
                    <a:pt x="196051" y="0"/>
                    <a:pt x="0" y="181951"/>
                    <a:pt x="0" y="406400"/>
                  </a:cubicBezTo>
                  <a:cubicBezTo>
                    <a:pt x="0" y="630849"/>
                    <a:pt x="196051" y="812800"/>
                    <a:pt x="437892" y="812800"/>
                  </a:cubicBezTo>
                  <a:cubicBezTo>
                    <a:pt x="679733" y="812800"/>
                    <a:pt x="875783" y="630849"/>
                    <a:pt x="875783" y="406400"/>
                  </a:cubicBezTo>
                  <a:cubicBezTo>
                    <a:pt x="875783" y="181951"/>
                    <a:pt x="679733" y="0"/>
                    <a:pt x="437892" y="0"/>
                  </a:cubicBezTo>
                  <a:close/>
                </a:path>
              </a:pathLst>
            </a:custGeom>
            <a:solidFill>
              <a:srgbClr val="2E3E4E">
                <a:alpha val="60784"/>
              </a:srgbClr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82105" y="85725"/>
              <a:ext cx="711574" cy="6508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256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-232089" y="9599761"/>
            <a:ext cx="18951810" cy="909940"/>
            <a:chOff x="0" y="0"/>
            <a:chExt cx="4991423" cy="23965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4991423" cy="239655"/>
            </a:xfrm>
            <a:custGeom>
              <a:avLst/>
              <a:gdLst/>
              <a:ahLst/>
              <a:cxnLst/>
              <a:rect r="r" b="b" t="t" l="l"/>
              <a:pathLst>
                <a:path h="239655" w="4991423">
                  <a:moveTo>
                    <a:pt x="0" y="0"/>
                  </a:moveTo>
                  <a:lnTo>
                    <a:pt x="4991423" y="0"/>
                  </a:lnTo>
                  <a:lnTo>
                    <a:pt x="4991423" y="239655"/>
                  </a:lnTo>
                  <a:lnTo>
                    <a:pt x="0" y="239655"/>
                  </a:lnTo>
                  <a:close/>
                </a:path>
              </a:pathLst>
            </a:custGeom>
            <a:solidFill>
              <a:srgbClr val="152330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4991423" cy="2777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6191718" y="9258300"/>
            <a:ext cx="5904564" cy="1251401"/>
            <a:chOff x="0" y="0"/>
            <a:chExt cx="1555112" cy="329587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555111" cy="329587"/>
            </a:xfrm>
            <a:custGeom>
              <a:avLst/>
              <a:gdLst/>
              <a:ahLst/>
              <a:cxnLst/>
              <a:rect r="r" b="b" t="t" l="l"/>
              <a:pathLst>
                <a:path h="329587" w="1555111">
                  <a:moveTo>
                    <a:pt x="32779" y="0"/>
                  </a:moveTo>
                  <a:lnTo>
                    <a:pt x="1522332" y="0"/>
                  </a:lnTo>
                  <a:cubicBezTo>
                    <a:pt x="1540436" y="0"/>
                    <a:pt x="1555111" y="14676"/>
                    <a:pt x="1555111" y="32779"/>
                  </a:cubicBezTo>
                  <a:lnTo>
                    <a:pt x="1555111" y="296808"/>
                  </a:lnTo>
                  <a:cubicBezTo>
                    <a:pt x="1555111" y="314911"/>
                    <a:pt x="1540436" y="329587"/>
                    <a:pt x="1522332" y="329587"/>
                  </a:cubicBezTo>
                  <a:lnTo>
                    <a:pt x="32779" y="329587"/>
                  </a:lnTo>
                  <a:cubicBezTo>
                    <a:pt x="14676" y="329587"/>
                    <a:pt x="0" y="314911"/>
                    <a:pt x="0" y="296808"/>
                  </a:cubicBezTo>
                  <a:lnTo>
                    <a:pt x="0" y="32779"/>
                  </a:lnTo>
                  <a:cubicBezTo>
                    <a:pt x="0" y="14676"/>
                    <a:pt x="14676" y="0"/>
                    <a:pt x="32779" y="0"/>
                  </a:cubicBezTo>
                  <a:close/>
                </a:path>
              </a:pathLst>
            </a:custGeom>
            <a:solidFill>
              <a:srgbClr val="FFCF00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66675"/>
              <a:ext cx="1555112" cy="396262"/>
            </a:xfrm>
            <a:prstGeom prst="rect">
              <a:avLst/>
            </a:prstGeom>
          </p:spPr>
          <p:txBody>
            <a:bodyPr anchor="t" rtlCol="false" tIns="241300" lIns="241300" bIns="241300" rIns="241300"/>
            <a:lstStyle/>
            <a:p>
              <a:pPr algn="ctr">
                <a:lnSpc>
                  <a:spcPts val="4899"/>
                </a:lnSpc>
              </a:pPr>
              <a:r>
                <a:rPr lang="en-US" sz="3499">
                  <a:solidFill>
                    <a:srgbClr val="2E3E4E"/>
                  </a:solidFill>
                  <a:latin typeface="Bebas Neue Cyrillic"/>
                  <a:ea typeface="Bebas Neue Cyrillic"/>
                  <a:cs typeface="Bebas Neue Cyrillic"/>
                  <a:sym typeface="Bebas Neue Cyrillic"/>
                </a:rPr>
                <a:t>DESAFIO 1/3</a:t>
              </a: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10897324" y="-161642"/>
            <a:ext cx="4351639" cy="1423538"/>
          </a:xfrm>
          <a:custGeom>
            <a:avLst/>
            <a:gdLst/>
            <a:ahLst/>
            <a:cxnLst/>
            <a:rect r="r" b="b" t="t" l="l"/>
            <a:pathLst>
              <a:path h="1423538" w="4351639">
                <a:moveTo>
                  <a:pt x="0" y="0"/>
                </a:moveTo>
                <a:lnTo>
                  <a:pt x="4351639" y="0"/>
                </a:lnTo>
                <a:lnTo>
                  <a:pt x="4351639" y="1423539"/>
                </a:lnTo>
                <a:lnTo>
                  <a:pt x="0" y="14235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112597" t="-242006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3906075" y="2298022"/>
            <a:ext cx="4216676" cy="974035"/>
            <a:chOff x="0" y="0"/>
            <a:chExt cx="1110565" cy="256536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110565" cy="256536"/>
            </a:xfrm>
            <a:custGeom>
              <a:avLst/>
              <a:gdLst/>
              <a:ahLst/>
              <a:cxnLst/>
              <a:rect r="r" b="b" t="t" l="l"/>
              <a:pathLst>
                <a:path h="256536" w="1110565">
                  <a:moveTo>
                    <a:pt x="20196" y="0"/>
                  </a:moveTo>
                  <a:lnTo>
                    <a:pt x="1090369" y="0"/>
                  </a:lnTo>
                  <a:cubicBezTo>
                    <a:pt x="1101523" y="0"/>
                    <a:pt x="1110565" y="9042"/>
                    <a:pt x="1110565" y="20196"/>
                  </a:cubicBezTo>
                  <a:lnTo>
                    <a:pt x="1110565" y="236340"/>
                  </a:lnTo>
                  <a:cubicBezTo>
                    <a:pt x="1110565" y="247494"/>
                    <a:pt x="1101523" y="256536"/>
                    <a:pt x="1090369" y="256536"/>
                  </a:cubicBezTo>
                  <a:lnTo>
                    <a:pt x="20196" y="256536"/>
                  </a:lnTo>
                  <a:cubicBezTo>
                    <a:pt x="9042" y="256536"/>
                    <a:pt x="0" y="247494"/>
                    <a:pt x="0" y="236340"/>
                  </a:cubicBezTo>
                  <a:lnTo>
                    <a:pt x="0" y="20196"/>
                  </a:lnTo>
                  <a:cubicBezTo>
                    <a:pt x="0" y="9042"/>
                    <a:pt x="9042" y="0"/>
                    <a:pt x="20196" y="0"/>
                  </a:cubicBezTo>
                  <a:close/>
                </a:path>
              </a:pathLst>
            </a:custGeom>
            <a:solidFill>
              <a:srgbClr val="FFCF00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47625"/>
              <a:ext cx="1110565" cy="304161"/>
            </a:xfrm>
            <a:prstGeom prst="rect">
              <a:avLst/>
            </a:prstGeom>
          </p:spPr>
          <p:txBody>
            <a:bodyPr anchor="ctr" rtlCol="false" tIns="38100" lIns="38100" bIns="38100" rIns="38100"/>
            <a:lstStyle/>
            <a:p>
              <a:pPr algn="ctr">
                <a:lnSpc>
                  <a:spcPts val="3919"/>
                </a:lnSpc>
              </a:pPr>
              <a:r>
                <a:rPr lang="en-US" b="true" sz="2799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HIPERDIAGNÓSTICOS</a:t>
              </a: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2696598" y="6022967"/>
            <a:ext cx="3846952" cy="855644"/>
            <a:chOff x="0" y="0"/>
            <a:chExt cx="1013189" cy="225355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013189" cy="225355"/>
            </a:xfrm>
            <a:custGeom>
              <a:avLst/>
              <a:gdLst/>
              <a:ahLst/>
              <a:cxnLst/>
              <a:rect r="r" b="b" t="t" l="l"/>
              <a:pathLst>
                <a:path h="225355" w="1013189">
                  <a:moveTo>
                    <a:pt x="26162" y="0"/>
                  </a:moveTo>
                  <a:lnTo>
                    <a:pt x="987027" y="0"/>
                  </a:lnTo>
                  <a:cubicBezTo>
                    <a:pt x="993965" y="0"/>
                    <a:pt x="1000620" y="2756"/>
                    <a:pt x="1005526" y="7663"/>
                  </a:cubicBezTo>
                  <a:cubicBezTo>
                    <a:pt x="1010433" y="12569"/>
                    <a:pt x="1013189" y="19224"/>
                    <a:pt x="1013189" y="26162"/>
                  </a:cubicBezTo>
                  <a:lnTo>
                    <a:pt x="1013189" y="199193"/>
                  </a:lnTo>
                  <a:cubicBezTo>
                    <a:pt x="1013189" y="206131"/>
                    <a:pt x="1010433" y="212786"/>
                    <a:pt x="1005526" y="217692"/>
                  </a:cubicBezTo>
                  <a:cubicBezTo>
                    <a:pt x="1000620" y="222599"/>
                    <a:pt x="993965" y="225355"/>
                    <a:pt x="987027" y="225355"/>
                  </a:cubicBezTo>
                  <a:lnTo>
                    <a:pt x="26162" y="225355"/>
                  </a:lnTo>
                  <a:cubicBezTo>
                    <a:pt x="19224" y="225355"/>
                    <a:pt x="12569" y="222599"/>
                    <a:pt x="7663" y="217692"/>
                  </a:cubicBezTo>
                  <a:cubicBezTo>
                    <a:pt x="2756" y="212786"/>
                    <a:pt x="0" y="206131"/>
                    <a:pt x="0" y="199193"/>
                  </a:cubicBezTo>
                  <a:lnTo>
                    <a:pt x="0" y="26162"/>
                  </a:lnTo>
                  <a:cubicBezTo>
                    <a:pt x="0" y="19224"/>
                    <a:pt x="2756" y="12569"/>
                    <a:pt x="7663" y="7663"/>
                  </a:cubicBezTo>
                  <a:cubicBezTo>
                    <a:pt x="12569" y="2756"/>
                    <a:pt x="19224" y="0"/>
                    <a:pt x="26162" y="0"/>
                  </a:cubicBezTo>
                  <a:close/>
                </a:path>
              </a:pathLst>
            </a:custGeom>
            <a:solidFill>
              <a:srgbClr val="F2F2F2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38100"/>
              <a:ext cx="1013189" cy="26345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939"/>
                </a:lnSpc>
              </a:pPr>
              <a:r>
                <a:rPr lang="en-US" b="true" sz="2099">
                  <a:solidFill>
                    <a:srgbClr val="15233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DIAGNÓSTICOS ERRADOS </a:t>
              </a:r>
            </a:p>
          </p:txBody>
        </p:sp>
      </p:grpSp>
      <p:sp>
        <p:nvSpPr>
          <p:cNvPr name="Freeform 23" id="23"/>
          <p:cNvSpPr/>
          <p:nvPr/>
        </p:nvSpPr>
        <p:spPr>
          <a:xfrm flipH="false" flipV="false" rot="0">
            <a:off x="1634329" y="6022967"/>
            <a:ext cx="855644" cy="855644"/>
          </a:xfrm>
          <a:custGeom>
            <a:avLst/>
            <a:gdLst/>
            <a:ahLst/>
            <a:cxnLst/>
            <a:rect r="r" b="b" t="t" l="l"/>
            <a:pathLst>
              <a:path h="855644" w="855644">
                <a:moveTo>
                  <a:pt x="0" y="0"/>
                </a:moveTo>
                <a:lnTo>
                  <a:pt x="855645" y="0"/>
                </a:lnTo>
                <a:lnTo>
                  <a:pt x="855645" y="855645"/>
                </a:lnTo>
                <a:lnTo>
                  <a:pt x="0" y="8556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4" id="24"/>
          <p:cNvGrpSpPr/>
          <p:nvPr/>
        </p:nvGrpSpPr>
        <p:grpSpPr>
          <a:xfrm rot="0">
            <a:off x="1847600" y="2357218"/>
            <a:ext cx="855644" cy="855644"/>
            <a:chOff x="0" y="0"/>
            <a:chExt cx="812800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F00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19"/>
                </a:lnSpc>
              </a:pPr>
              <a:r>
                <a:rPr lang="en-US" b="true" sz="2299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X</a:t>
              </a:r>
            </a:p>
          </p:txBody>
        </p:sp>
      </p:grpSp>
      <p:sp>
        <p:nvSpPr>
          <p:cNvPr name="TextBox 27" id="27"/>
          <p:cNvSpPr txBox="true"/>
          <p:nvPr/>
        </p:nvSpPr>
        <p:spPr>
          <a:xfrm rot="0">
            <a:off x="1596998" y="3663994"/>
            <a:ext cx="13796761" cy="21351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47"/>
              </a:lnSpc>
            </a:pPr>
            <a:r>
              <a:rPr lang="en-US" sz="2445" spc="16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Lista de laudos e exigências; </a:t>
            </a:r>
          </a:p>
          <a:p>
            <a:pPr algn="l">
              <a:lnSpc>
                <a:spcPts val="3447"/>
              </a:lnSpc>
            </a:pPr>
            <a:r>
              <a:rPr lang="en-US" sz="2445" spc="16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Demanda por especialista discrepante da realidade;</a:t>
            </a:r>
          </a:p>
          <a:p>
            <a:pPr algn="l">
              <a:lnSpc>
                <a:spcPts val="3447"/>
              </a:lnSpc>
            </a:pPr>
            <a:r>
              <a:rPr lang="en-US" sz="2445" spc="16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Filas para atendimento; </a:t>
            </a:r>
          </a:p>
          <a:p>
            <a:pPr algn="l">
              <a:lnSpc>
                <a:spcPts val="3447"/>
              </a:lnSpc>
            </a:pPr>
            <a:r>
              <a:rPr lang="en-US" sz="2445" spc="16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Judicialização de demanda;</a:t>
            </a:r>
          </a:p>
          <a:p>
            <a:pPr algn="l">
              <a:lnSpc>
                <a:spcPts val="3447"/>
              </a:lnSpc>
            </a:pPr>
            <a:r>
              <a:rPr lang="en-US" sz="2445" spc="16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634329" y="6907187"/>
            <a:ext cx="12976842" cy="12740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47"/>
              </a:lnSpc>
            </a:pPr>
            <a:r>
              <a:rPr lang="en-US" sz="2445" spc="16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Avaliações sem padrão (quando existêntes); </a:t>
            </a:r>
          </a:p>
          <a:p>
            <a:pPr algn="l">
              <a:lnSpc>
                <a:spcPts val="3447"/>
              </a:lnSpc>
            </a:pPr>
            <a:r>
              <a:rPr lang="en-US" sz="2445" spc="16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Rede de atendimento sem capacitação específica;</a:t>
            </a:r>
          </a:p>
          <a:p>
            <a:pPr algn="l">
              <a:lnSpc>
                <a:spcPts val="3447"/>
              </a:lnSpc>
            </a:pPr>
            <a:r>
              <a:rPr lang="en-US" sz="2445" spc="16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Encaminhamento limitado;</a:t>
            </a:r>
          </a:p>
        </p:txBody>
      </p:sp>
    </p:spTree>
  </p:cSld>
  <p:clrMapOvr>
    <a:masterClrMapping/>
  </p:clrMapOvr>
  <p:transition spd="slow">
    <p:cover dir="l"/>
  </p:transition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1006" t="-111227" r="-2849" b="-653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5669610" y="-3514304"/>
            <a:ext cx="6948780" cy="6948780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F00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256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-232089" y="9599761"/>
            <a:ext cx="18951810" cy="909940"/>
            <a:chOff x="0" y="0"/>
            <a:chExt cx="4991423" cy="23965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991423" cy="239655"/>
            </a:xfrm>
            <a:custGeom>
              <a:avLst/>
              <a:gdLst/>
              <a:ahLst/>
              <a:cxnLst/>
              <a:rect r="r" b="b" t="t" l="l"/>
              <a:pathLst>
                <a:path h="239655" w="4991423">
                  <a:moveTo>
                    <a:pt x="0" y="0"/>
                  </a:moveTo>
                  <a:lnTo>
                    <a:pt x="4991423" y="0"/>
                  </a:lnTo>
                  <a:lnTo>
                    <a:pt x="4991423" y="239655"/>
                  </a:lnTo>
                  <a:lnTo>
                    <a:pt x="0" y="239655"/>
                  </a:lnTo>
                  <a:close/>
                </a:path>
              </a:pathLst>
            </a:custGeom>
            <a:solidFill>
              <a:srgbClr val="152330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4991423" cy="2777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6191718" y="9258300"/>
            <a:ext cx="5904564" cy="1251401"/>
            <a:chOff x="0" y="0"/>
            <a:chExt cx="1555112" cy="329587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555111" cy="329587"/>
            </a:xfrm>
            <a:custGeom>
              <a:avLst/>
              <a:gdLst/>
              <a:ahLst/>
              <a:cxnLst/>
              <a:rect r="r" b="b" t="t" l="l"/>
              <a:pathLst>
                <a:path h="329587" w="1555111">
                  <a:moveTo>
                    <a:pt x="32779" y="0"/>
                  </a:moveTo>
                  <a:lnTo>
                    <a:pt x="1522332" y="0"/>
                  </a:lnTo>
                  <a:cubicBezTo>
                    <a:pt x="1540436" y="0"/>
                    <a:pt x="1555111" y="14676"/>
                    <a:pt x="1555111" y="32779"/>
                  </a:cubicBezTo>
                  <a:lnTo>
                    <a:pt x="1555111" y="296808"/>
                  </a:lnTo>
                  <a:cubicBezTo>
                    <a:pt x="1555111" y="314911"/>
                    <a:pt x="1540436" y="329587"/>
                    <a:pt x="1522332" y="329587"/>
                  </a:cubicBezTo>
                  <a:lnTo>
                    <a:pt x="32779" y="329587"/>
                  </a:lnTo>
                  <a:cubicBezTo>
                    <a:pt x="14676" y="329587"/>
                    <a:pt x="0" y="314911"/>
                    <a:pt x="0" y="296808"/>
                  </a:cubicBezTo>
                  <a:lnTo>
                    <a:pt x="0" y="32779"/>
                  </a:lnTo>
                  <a:cubicBezTo>
                    <a:pt x="0" y="14676"/>
                    <a:pt x="14676" y="0"/>
                    <a:pt x="32779" y="0"/>
                  </a:cubicBezTo>
                  <a:close/>
                </a:path>
              </a:pathLst>
            </a:custGeom>
            <a:solidFill>
              <a:srgbClr val="FFCF00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66675"/>
              <a:ext cx="1555112" cy="396262"/>
            </a:xfrm>
            <a:prstGeom prst="rect">
              <a:avLst/>
            </a:prstGeom>
          </p:spPr>
          <p:txBody>
            <a:bodyPr anchor="t" rtlCol="false" tIns="241300" lIns="241300" bIns="241300" rIns="241300"/>
            <a:lstStyle/>
            <a:p>
              <a:pPr algn="ctr">
                <a:lnSpc>
                  <a:spcPts val="4899"/>
                </a:lnSpc>
              </a:pPr>
              <a:r>
                <a:rPr lang="en-US" sz="3499">
                  <a:solidFill>
                    <a:srgbClr val="2E3E4E"/>
                  </a:solidFill>
                  <a:latin typeface="Bebas Neue Cyrillic"/>
                  <a:ea typeface="Bebas Neue Cyrillic"/>
                  <a:cs typeface="Bebas Neue Cyrillic"/>
                  <a:sym typeface="Bebas Neue Cyrillic"/>
                </a:rPr>
                <a:t>DESAFIO 1/3</a:t>
              </a: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6968180" y="0"/>
            <a:ext cx="4351639" cy="1423538"/>
          </a:xfrm>
          <a:custGeom>
            <a:avLst/>
            <a:gdLst/>
            <a:ahLst/>
            <a:cxnLst/>
            <a:rect r="r" b="b" t="t" l="l"/>
            <a:pathLst>
              <a:path h="1423538" w="4351639">
                <a:moveTo>
                  <a:pt x="0" y="0"/>
                </a:moveTo>
                <a:lnTo>
                  <a:pt x="4351640" y="0"/>
                </a:lnTo>
                <a:lnTo>
                  <a:pt x="4351640" y="1423538"/>
                </a:lnTo>
                <a:lnTo>
                  <a:pt x="0" y="14235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12597" t="-242006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1264972" y="3434476"/>
            <a:ext cx="3095332" cy="3095332"/>
            <a:chOff x="0" y="0"/>
            <a:chExt cx="551815" cy="551815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551815" cy="551815"/>
            </a:xfrm>
            <a:custGeom>
              <a:avLst/>
              <a:gdLst/>
              <a:ahLst/>
              <a:cxnLst/>
              <a:rect r="r" b="b" t="t" l="l"/>
              <a:pathLst>
                <a:path h="551815" w="551815">
                  <a:moveTo>
                    <a:pt x="275908" y="0"/>
                  </a:moveTo>
                  <a:cubicBezTo>
                    <a:pt x="123528" y="0"/>
                    <a:pt x="0" y="123528"/>
                    <a:pt x="0" y="275908"/>
                  </a:cubicBezTo>
                  <a:cubicBezTo>
                    <a:pt x="0" y="428287"/>
                    <a:pt x="123528" y="551815"/>
                    <a:pt x="275908" y="551815"/>
                  </a:cubicBezTo>
                  <a:cubicBezTo>
                    <a:pt x="428287" y="551815"/>
                    <a:pt x="551815" y="428287"/>
                    <a:pt x="551815" y="275908"/>
                  </a:cubicBezTo>
                  <a:cubicBezTo>
                    <a:pt x="551815" y="123528"/>
                    <a:pt x="428287" y="0"/>
                    <a:pt x="275908" y="0"/>
                  </a:cubicBezTo>
                  <a:close/>
                </a:path>
              </a:pathLst>
            </a:custGeom>
            <a:solidFill>
              <a:srgbClr val="FFCF00"/>
            </a:solidFill>
            <a:ln cap="sq">
              <a:noFill/>
              <a:prstDash val="solid"/>
              <a:miter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-38100"/>
              <a:ext cx="551815" cy="58991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167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5485880" y="3434476"/>
            <a:ext cx="3095332" cy="3095332"/>
            <a:chOff x="0" y="0"/>
            <a:chExt cx="551815" cy="551815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551815" cy="551815"/>
            </a:xfrm>
            <a:custGeom>
              <a:avLst/>
              <a:gdLst/>
              <a:ahLst/>
              <a:cxnLst/>
              <a:rect r="r" b="b" t="t" l="l"/>
              <a:pathLst>
                <a:path h="551815" w="551815">
                  <a:moveTo>
                    <a:pt x="275908" y="0"/>
                  </a:moveTo>
                  <a:cubicBezTo>
                    <a:pt x="123528" y="0"/>
                    <a:pt x="0" y="123528"/>
                    <a:pt x="0" y="275908"/>
                  </a:cubicBezTo>
                  <a:cubicBezTo>
                    <a:pt x="0" y="428287"/>
                    <a:pt x="123528" y="551815"/>
                    <a:pt x="275908" y="551815"/>
                  </a:cubicBezTo>
                  <a:cubicBezTo>
                    <a:pt x="428287" y="551815"/>
                    <a:pt x="551815" y="428287"/>
                    <a:pt x="551815" y="275908"/>
                  </a:cubicBezTo>
                  <a:cubicBezTo>
                    <a:pt x="551815" y="123528"/>
                    <a:pt x="428287" y="0"/>
                    <a:pt x="275908" y="0"/>
                  </a:cubicBezTo>
                  <a:close/>
                </a:path>
              </a:pathLst>
            </a:custGeom>
            <a:solidFill>
              <a:srgbClr val="F2F2F2"/>
            </a:solidFill>
            <a:ln cap="sq">
              <a:noFill/>
              <a:prstDash val="solid"/>
              <a:miter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0" y="-38100"/>
              <a:ext cx="551815" cy="58991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167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9706788" y="3434476"/>
            <a:ext cx="3095332" cy="3095332"/>
            <a:chOff x="0" y="0"/>
            <a:chExt cx="551815" cy="551815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551815" cy="551815"/>
            </a:xfrm>
            <a:custGeom>
              <a:avLst/>
              <a:gdLst/>
              <a:ahLst/>
              <a:cxnLst/>
              <a:rect r="r" b="b" t="t" l="l"/>
              <a:pathLst>
                <a:path h="551815" w="551815">
                  <a:moveTo>
                    <a:pt x="275908" y="0"/>
                  </a:moveTo>
                  <a:cubicBezTo>
                    <a:pt x="123528" y="0"/>
                    <a:pt x="0" y="123528"/>
                    <a:pt x="0" y="275908"/>
                  </a:cubicBezTo>
                  <a:cubicBezTo>
                    <a:pt x="0" y="428287"/>
                    <a:pt x="123528" y="551815"/>
                    <a:pt x="275908" y="551815"/>
                  </a:cubicBezTo>
                  <a:cubicBezTo>
                    <a:pt x="428287" y="551815"/>
                    <a:pt x="551815" y="428287"/>
                    <a:pt x="551815" y="275908"/>
                  </a:cubicBezTo>
                  <a:cubicBezTo>
                    <a:pt x="551815" y="123528"/>
                    <a:pt x="428287" y="0"/>
                    <a:pt x="275908" y="0"/>
                  </a:cubicBezTo>
                  <a:close/>
                </a:path>
              </a:pathLst>
            </a:custGeom>
            <a:solidFill>
              <a:srgbClr val="F2F2F2"/>
            </a:solidFill>
            <a:ln cap="sq">
              <a:noFill/>
              <a:prstDash val="solid"/>
              <a:miter/>
            </a:ln>
          </p:spPr>
        </p:sp>
        <p:sp>
          <p:nvSpPr>
            <p:cNvPr name="TextBox 21" id="21"/>
            <p:cNvSpPr txBox="true"/>
            <p:nvPr/>
          </p:nvSpPr>
          <p:spPr>
            <a:xfrm>
              <a:off x="0" y="-38100"/>
              <a:ext cx="551815" cy="58991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167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22" id="22"/>
          <p:cNvSpPr txBox="true"/>
          <p:nvPr/>
        </p:nvSpPr>
        <p:spPr>
          <a:xfrm rot="0">
            <a:off x="1405669" y="4556007"/>
            <a:ext cx="2813939" cy="857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3000" b="true">
                <a:solidFill>
                  <a:srgbClr val="15233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Hiper-</a:t>
            </a:r>
          </a:p>
          <a:p>
            <a:pPr algn="ctr" marL="0" indent="0" lvl="0">
              <a:lnSpc>
                <a:spcPts val="3300"/>
              </a:lnSpc>
              <a:spcBef>
                <a:spcPct val="0"/>
              </a:spcBef>
            </a:pPr>
            <a:r>
              <a:rPr lang="en-US" b="true" sz="3000">
                <a:solidFill>
                  <a:srgbClr val="15233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diagnósticos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5626577" y="4556007"/>
            <a:ext cx="2813939" cy="857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00"/>
              </a:lnSpc>
              <a:spcBef>
                <a:spcPct val="0"/>
              </a:spcBef>
            </a:pPr>
            <a:r>
              <a:rPr lang="en-US" b="true" sz="3000">
                <a:solidFill>
                  <a:srgbClr val="15233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Diagnóstico errado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9847485" y="4772592"/>
            <a:ext cx="2813939" cy="438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00"/>
              </a:lnSpc>
              <a:spcBef>
                <a:spcPct val="0"/>
              </a:spcBef>
            </a:pPr>
            <a:r>
              <a:rPr lang="en-US" b="true" sz="3000">
                <a:solidFill>
                  <a:srgbClr val="15233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Triagem</a:t>
            </a:r>
          </a:p>
        </p:txBody>
      </p:sp>
      <p:grpSp>
        <p:nvGrpSpPr>
          <p:cNvPr name="Group 25" id="25"/>
          <p:cNvGrpSpPr/>
          <p:nvPr/>
        </p:nvGrpSpPr>
        <p:grpSpPr>
          <a:xfrm rot="0">
            <a:off x="13927696" y="3434476"/>
            <a:ext cx="3095332" cy="3095332"/>
            <a:chOff x="0" y="0"/>
            <a:chExt cx="4127110" cy="4127110"/>
          </a:xfrm>
        </p:grpSpPr>
        <p:grpSp>
          <p:nvGrpSpPr>
            <p:cNvPr name="Group 26" id="26"/>
            <p:cNvGrpSpPr/>
            <p:nvPr/>
          </p:nvGrpSpPr>
          <p:grpSpPr>
            <a:xfrm rot="0">
              <a:off x="0" y="0"/>
              <a:ext cx="4127110" cy="4127110"/>
              <a:chOff x="0" y="0"/>
              <a:chExt cx="551815" cy="551815"/>
            </a:xfrm>
          </p:grpSpPr>
          <p:sp>
            <p:nvSpPr>
              <p:cNvPr name="Freeform 27" id="27"/>
              <p:cNvSpPr/>
              <p:nvPr/>
            </p:nvSpPr>
            <p:spPr>
              <a:xfrm flipH="false" flipV="false" rot="0">
                <a:off x="0" y="0"/>
                <a:ext cx="551815" cy="551815"/>
              </a:xfrm>
              <a:custGeom>
                <a:avLst/>
                <a:gdLst/>
                <a:ahLst/>
                <a:cxnLst/>
                <a:rect r="r" b="b" t="t" l="l"/>
                <a:pathLst>
                  <a:path h="551815" w="551815">
                    <a:moveTo>
                      <a:pt x="275908" y="0"/>
                    </a:moveTo>
                    <a:cubicBezTo>
                      <a:pt x="123528" y="0"/>
                      <a:pt x="0" y="123528"/>
                      <a:pt x="0" y="275908"/>
                    </a:cubicBezTo>
                    <a:cubicBezTo>
                      <a:pt x="0" y="428287"/>
                      <a:pt x="123528" y="551815"/>
                      <a:pt x="275908" y="551815"/>
                    </a:cubicBezTo>
                    <a:cubicBezTo>
                      <a:pt x="428287" y="551815"/>
                      <a:pt x="551815" y="428287"/>
                      <a:pt x="551815" y="275908"/>
                    </a:cubicBezTo>
                    <a:cubicBezTo>
                      <a:pt x="551815" y="123528"/>
                      <a:pt x="428287" y="0"/>
                      <a:pt x="275908" y="0"/>
                    </a:cubicBezTo>
                    <a:close/>
                  </a:path>
                </a:pathLst>
              </a:custGeom>
              <a:solidFill>
                <a:srgbClr val="FFCF00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28" id="28"/>
              <p:cNvSpPr txBox="true"/>
              <p:nvPr/>
            </p:nvSpPr>
            <p:spPr>
              <a:xfrm>
                <a:off x="0" y="-38100"/>
                <a:ext cx="551815" cy="589915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1679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TextBox 29" id="29"/>
            <p:cNvSpPr txBox="true"/>
            <p:nvPr/>
          </p:nvSpPr>
          <p:spPr>
            <a:xfrm rot="0">
              <a:off x="187596" y="1219005"/>
              <a:ext cx="3751918" cy="1708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300"/>
                </a:lnSpc>
                <a:spcBef>
                  <a:spcPct val="0"/>
                </a:spcBef>
              </a:pPr>
              <a:r>
                <a:rPr lang="en-US" b="true" sz="3000" strike="noStrike" u="none">
                  <a:solidFill>
                    <a:srgbClr val="152330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MUTIRÃO </a:t>
              </a:r>
            </a:p>
            <a:p>
              <a:pPr algn="ctr" marL="0" indent="0" lvl="0">
                <a:lnSpc>
                  <a:spcPts val="3300"/>
                </a:lnSpc>
                <a:spcBef>
                  <a:spcPct val="0"/>
                </a:spcBef>
              </a:pPr>
              <a:r>
                <a:rPr lang="en-US" b="true" sz="3000" strike="noStrike" u="none">
                  <a:solidFill>
                    <a:srgbClr val="152330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DE ACOLHIMENTO</a:t>
              </a:r>
            </a:p>
          </p:txBody>
        </p:sp>
      </p:grpSp>
      <p:sp>
        <p:nvSpPr>
          <p:cNvPr name="TextBox 30" id="30"/>
          <p:cNvSpPr txBox="true"/>
          <p:nvPr/>
        </p:nvSpPr>
        <p:spPr>
          <a:xfrm rot="0">
            <a:off x="1264972" y="6801677"/>
            <a:ext cx="3095332" cy="445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545"/>
              </a:lnSpc>
              <a:spcBef>
                <a:spcPct val="0"/>
              </a:spcBef>
            </a:pPr>
            <a:r>
              <a:rPr lang="en-US" sz="2954" strike="noStrike" u="none">
                <a:solidFill>
                  <a:srgbClr val="152330"/>
                </a:solidFill>
                <a:latin typeface="League Gothic"/>
                <a:ea typeface="League Gothic"/>
                <a:cs typeface="League Gothic"/>
                <a:sym typeface="League Gothic"/>
              </a:rPr>
              <a:t>O problema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5485880" y="6801677"/>
            <a:ext cx="3095332" cy="445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545"/>
              </a:lnSpc>
              <a:spcBef>
                <a:spcPct val="0"/>
              </a:spcBef>
            </a:pPr>
            <a:r>
              <a:rPr lang="en-US" sz="2954" strike="noStrike" u="none">
                <a:solidFill>
                  <a:srgbClr val="152330"/>
                </a:solidFill>
                <a:latin typeface="League Gothic"/>
                <a:ea typeface="League Gothic"/>
                <a:cs typeface="League Gothic"/>
                <a:sym typeface="League Gothic"/>
              </a:rPr>
              <a:t>A consequência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9706788" y="6801677"/>
            <a:ext cx="3095332" cy="445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545"/>
              </a:lnSpc>
              <a:spcBef>
                <a:spcPct val="0"/>
              </a:spcBef>
            </a:pPr>
            <a:r>
              <a:rPr lang="en-US" sz="2954" strike="noStrike" u="none">
                <a:solidFill>
                  <a:srgbClr val="152330"/>
                </a:solidFill>
                <a:latin typeface="League Gothic"/>
                <a:ea typeface="League Gothic"/>
                <a:cs typeface="League Gothic"/>
                <a:sym typeface="League Gothic"/>
              </a:rPr>
              <a:t>A necessidade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3927696" y="6801677"/>
            <a:ext cx="3095332" cy="445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545"/>
              </a:lnSpc>
              <a:spcBef>
                <a:spcPct val="0"/>
              </a:spcBef>
            </a:pPr>
            <a:r>
              <a:rPr lang="en-US" sz="2954" strike="noStrike" u="none">
                <a:solidFill>
                  <a:srgbClr val="152330"/>
                </a:solidFill>
                <a:latin typeface="League Gothic"/>
                <a:ea typeface="League Gothic"/>
                <a:cs typeface="League Gothic"/>
                <a:sym typeface="League Gothic"/>
              </a:rPr>
              <a:t>A solução</a:t>
            </a:r>
          </a:p>
        </p:txBody>
      </p:sp>
      <p:sp>
        <p:nvSpPr>
          <p:cNvPr name="AutoShape 34" id="34"/>
          <p:cNvSpPr/>
          <p:nvPr/>
        </p:nvSpPr>
        <p:spPr>
          <a:xfrm>
            <a:off x="4501001" y="4982142"/>
            <a:ext cx="844182" cy="0"/>
          </a:xfrm>
          <a:prstGeom prst="line">
            <a:avLst/>
          </a:prstGeom>
          <a:ln cap="rnd" w="85725">
            <a:solidFill>
              <a:srgbClr val="F87038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35" id="35"/>
          <p:cNvSpPr/>
          <p:nvPr/>
        </p:nvSpPr>
        <p:spPr>
          <a:xfrm>
            <a:off x="8721909" y="4982142"/>
            <a:ext cx="844182" cy="0"/>
          </a:xfrm>
          <a:prstGeom prst="line">
            <a:avLst/>
          </a:prstGeom>
          <a:ln cap="rnd" w="85725">
            <a:solidFill>
              <a:srgbClr val="F87038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36" id="36"/>
          <p:cNvSpPr/>
          <p:nvPr/>
        </p:nvSpPr>
        <p:spPr>
          <a:xfrm>
            <a:off x="12942817" y="4982142"/>
            <a:ext cx="844182" cy="0"/>
          </a:xfrm>
          <a:prstGeom prst="line">
            <a:avLst/>
          </a:prstGeom>
          <a:ln cap="rnd" w="85725">
            <a:solidFill>
              <a:srgbClr val="F87038"/>
            </a:solidFill>
            <a:prstDash val="solid"/>
            <a:headEnd type="none" len="sm" w="sm"/>
            <a:tailEnd type="triangle" len="med" w="lg"/>
          </a:ln>
        </p:spPr>
      </p:sp>
    </p:spTree>
  </p:cSld>
  <p:clrMapOvr>
    <a:masterClrMapping/>
  </p:clrMapOvr>
  <p:transition spd="slow">
    <p:cover dir="l"/>
  </p:transition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1006" t="-111227" r="-2849" b="-653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5638979" y="-5623128"/>
            <a:ext cx="8104170" cy="8104170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1267D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256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-232089" y="9599761"/>
            <a:ext cx="18951810" cy="909940"/>
            <a:chOff x="0" y="0"/>
            <a:chExt cx="4991423" cy="23965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991423" cy="239655"/>
            </a:xfrm>
            <a:custGeom>
              <a:avLst/>
              <a:gdLst/>
              <a:ahLst/>
              <a:cxnLst/>
              <a:rect r="r" b="b" t="t" l="l"/>
              <a:pathLst>
                <a:path h="239655" w="4991423">
                  <a:moveTo>
                    <a:pt x="0" y="0"/>
                  </a:moveTo>
                  <a:lnTo>
                    <a:pt x="4991423" y="0"/>
                  </a:lnTo>
                  <a:lnTo>
                    <a:pt x="4991423" y="239655"/>
                  </a:lnTo>
                  <a:lnTo>
                    <a:pt x="0" y="239655"/>
                  </a:lnTo>
                  <a:close/>
                </a:path>
              </a:pathLst>
            </a:custGeom>
            <a:solidFill>
              <a:srgbClr val="152330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4991423" cy="2777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5558636" y="9407260"/>
            <a:ext cx="7170728" cy="1303992"/>
            <a:chOff x="0" y="0"/>
            <a:chExt cx="1888587" cy="34343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888587" cy="343438"/>
            </a:xfrm>
            <a:custGeom>
              <a:avLst/>
              <a:gdLst/>
              <a:ahLst/>
              <a:cxnLst/>
              <a:rect r="r" b="b" t="t" l="l"/>
              <a:pathLst>
                <a:path h="343438" w="1888587">
                  <a:moveTo>
                    <a:pt x="26991" y="0"/>
                  </a:moveTo>
                  <a:lnTo>
                    <a:pt x="1861595" y="0"/>
                  </a:lnTo>
                  <a:cubicBezTo>
                    <a:pt x="1876502" y="0"/>
                    <a:pt x="1888587" y="12084"/>
                    <a:pt x="1888587" y="26991"/>
                  </a:cubicBezTo>
                  <a:lnTo>
                    <a:pt x="1888587" y="316447"/>
                  </a:lnTo>
                  <a:cubicBezTo>
                    <a:pt x="1888587" y="323605"/>
                    <a:pt x="1885743" y="330471"/>
                    <a:pt x="1880681" y="335533"/>
                  </a:cubicBezTo>
                  <a:cubicBezTo>
                    <a:pt x="1875619" y="340595"/>
                    <a:pt x="1868754" y="343438"/>
                    <a:pt x="1861595" y="343438"/>
                  </a:cubicBezTo>
                  <a:lnTo>
                    <a:pt x="26991" y="343438"/>
                  </a:lnTo>
                  <a:cubicBezTo>
                    <a:pt x="12084" y="343438"/>
                    <a:pt x="0" y="331354"/>
                    <a:pt x="0" y="316447"/>
                  </a:cubicBezTo>
                  <a:lnTo>
                    <a:pt x="0" y="26991"/>
                  </a:lnTo>
                  <a:cubicBezTo>
                    <a:pt x="0" y="12084"/>
                    <a:pt x="12084" y="0"/>
                    <a:pt x="26991" y="0"/>
                  </a:cubicBezTo>
                  <a:close/>
                </a:path>
              </a:pathLst>
            </a:custGeom>
            <a:solidFill>
              <a:srgbClr val="D1267D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66675"/>
              <a:ext cx="1888587" cy="410113"/>
            </a:xfrm>
            <a:prstGeom prst="rect">
              <a:avLst/>
            </a:prstGeom>
          </p:spPr>
          <p:txBody>
            <a:bodyPr anchor="t" rtlCol="false" tIns="241300" lIns="241300" bIns="241300" rIns="241300"/>
            <a:lstStyle/>
            <a:p>
              <a:pPr algn="ctr">
                <a:lnSpc>
                  <a:spcPts val="4899"/>
                </a:lnSpc>
              </a:pPr>
              <a:r>
                <a:rPr lang="en-US" sz="3499">
                  <a:solidFill>
                    <a:srgbClr val="FFFFFF"/>
                  </a:solidFill>
                  <a:latin typeface="Bebas Neue Cyrillic"/>
                  <a:ea typeface="Bebas Neue Cyrillic"/>
                  <a:cs typeface="Bebas Neue Cyrillic"/>
                  <a:sym typeface="Bebas Neue Cyrillic"/>
                </a:rPr>
                <a:t>DESAFIO 2/3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836503" y="1258032"/>
            <a:ext cx="2877839" cy="2877839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52330">
                <a:alpha val="51765"/>
              </a:srgbClr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256"/>
                </a:lnSpc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587194" y="-2466442"/>
            <a:ext cx="9609958" cy="6365495"/>
          </a:xfrm>
          <a:custGeom>
            <a:avLst/>
            <a:gdLst/>
            <a:ahLst/>
            <a:cxnLst/>
            <a:rect r="r" b="b" t="t" l="l"/>
            <a:pathLst>
              <a:path h="6365495" w="9609958">
                <a:moveTo>
                  <a:pt x="0" y="0"/>
                </a:moveTo>
                <a:lnTo>
                  <a:pt x="9609958" y="0"/>
                </a:lnTo>
                <a:lnTo>
                  <a:pt x="9609958" y="6365495"/>
                </a:lnTo>
                <a:lnTo>
                  <a:pt x="0" y="63654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3906075" y="2298022"/>
            <a:ext cx="4216676" cy="974035"/>
            <a:chOff x="0" y="0"/>
            <a:chExt cx="1110565" cy="256536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110565" cy="256536"/>
            </a:xfrm>
            <a:custGeom>
              <a:avLst/>
              <a:gdLst/>
              <a:ahLst/>
              <a:cxnLst/>
              <a:rect r="r" b="b" t="t" l="l"/>
              <a:pathLst>
                <a:path h="256536" w="1110565">
                  <a:moveTo>
                    <a:pt x="20196" y="0"/>
                  </a:moveTo>
                  <a:lnTo>
                    <a:pt x="1090369" y="0"/>
                  </a:lnTo>
                  <a:cubicBezTo>
                    <a:pt x="1101523" y="0"/>
                    <a:pt x="1110565" y="9042"/>
                    <a:pt x="1110565" y="20196"/>
                  </a:cubicBezTo>
                  <a:lnTo>
                    <a:pt x="1110565" y="236340"/>
                  </a:lnTo>
                  <a:cubicBezTo>
                    <a:pt x="1110565" y="247494"/>
                    <a:pt x="1101523" y="256536"/>
                    <a:pt x="1090369" y="256536"/>
                  </a:cubicBezTo>
                  <a:lnTo>
                    <a:pt x="20196" y="256536"/>
                  </a:lnTo>
                  <a:cubicBezTo>
                    <a:pt x="9042" y="256536"/>
                    <a:pt x="0" y="247494"/>
                    <a:pt x="0" y="236340"/>
                  </a:cubicBezTo>
                  <a:lnTo>
                    <a:pt x="0" y="20196"/>
                  </a:lnTo>
                  <a:cubicBezTo>
                    <a:pt x="0" y="9042"/>
                    <a:pt x="9042" y="0"/>
                    <a:pt x="20196" y="0"/>
                  </a:cubicBezTo>
                  <a:close/>
                </a:path>
              </a:pathLst>
            </a:custGeom>
            <a:solidFill>
              <a:srgbClr val="D1267D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47625"/>
              <a:ext cx="1110565" cy="304161"/>
            </a:xfrm>
            <a:prstGeom prst="rect">
              <a:avLst/>
            </a:prstGeom>
          </p:spPr>
          <p:txBody>
            <a:bodyPr anchor="ctr" rtlCol="false" tIns="38100" lIns="38100" bIns="38100" rIns="38100"/>
            <a:lstStyle/>
            <a:p>
              <a:pPr algn="ctr">
                <a:lnSpc>
                  <a:spcPts val="3919"/>
                </a:lnSpc>
              </a:pPr>
              <a:r>
                <a:rPr lang="en-US" b="true" sz="2799">
                  <a:solidFill>
                    <a:srgbClr val="E4E4E4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AGRESSIVIDADE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2696598" y="5845162"/>
            <a:ext cx="3846952" cy="855644"/>
            <a:chOff x="0" y="0"/>
            <a:chExt cx="1013189" cy="225355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013189" cy="225355"/>
            </a:xfrm>
            <a:custGeom>
              <a:avLst/>
              <a:gdLst/>
              <a:ahLst/>
              <a:cxnLst/>
              <a:rect r="r" b="b" t="t" l="l"/>
              <a:pathLst>
                <a:path h="225355" w="1013189">
                  <a:moveTo>
                    <a:pt x="26162" y="0"/>
                  </a:moveTo>
                  <a:lnTo>
                    <a:pt x="987027" y="0"/>
                  </a:lnTo>
                  <a:cubicBezTo>
                    <a:pt x="993965" y="0"/>
                    <a:pt x="1000620" y="2756"/>
                    <a:pt x="1005526" y="7663"/>
                  </a:cubicBezTo>
                  <a:cubicBezTo>
                    <a:pt x="1010433" y="12569"/>
                    <a:pt x="1013189" y="19224"/>
                    <a:pt x="1013189" y="26162"/>
                  </a:cubicBezTo>
                  <a:lnTo>
                    <a:pt x="1013189" y="199193"/>
                  </a:lnTo>
                  <a:cubicBezTo>
                    <a:pt x="1013189" y="206131"/>
                    <a:pt x="1010433" y="212786"/>
                    <a:pt x="1005526" y="217692"/>
                  </a:cubicBezTo>
                  <a:cubicBezTo>
                    <a:pt x="1000620" y="222599"/>
                    <a:pt x="993965" y="225355"/>
                    <a:pt x="987027" y="225355"/>
                  </a:cubicBezTo>
                  <a:lnTo>
                    <a:pt x="26162" y="225355"/>
                  </a:lnTo>
                  <a:cubicBezTo>
                    <a:pt x="19224" y="225355"/>
                    <a:pt x="12569" y="222599"/>
                    <a:pt x="7663" y="217692"/>
                  </a:cubicBezTo>
                  <a:cubicBezTo>
                    <a:pt x="2756" y="212786"/>
                    <a:pt x="0" y="206131"/>
                    <a:pt x="0" y="199193"/>
                  </a:cubicBezTo>
                  <a:lnTo>
                    <a:pt x="0" y="26162"/>
                  </a:lnTo>
                  <a:cubicBezTo>
                    <a:pt x="0" y="19224"/>
                    <a:pt x="2756" y="12569"/>
                    <a:pt x="7663" y="7663"/>
                  </a:cubicBezTo>
                  <a:cubicBezTo>
                    <a:pt x="12569" y="2756"/>
                    <a:pt x="19224" y="0"/>
                    <a:pt x="26162" y="0"/>
                  </a:cubicBezTo>
                  <a:close/>
                </a:path>
              </a:pathLst>
            </a:custGeom>
            <a:solidFill>
              <a:srgbClr val="F2F2F2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38100"/>
              <a:ext cx="1013189" cy="26345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939"/>
                </a:lnSpc>
              </a:pPr>
              <a:r>
                <a:rPr lang="en-US" b="true" sz="2099">
                  <a:solidFill>
                    <a:srgbClr val="15233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INSEGURANÇA</a:t>
              </a:r>
            </a:p>
          </p:txBody>
        </p:sp>
      </p:grpSp>
      <p:sp>
        <p:nvSpPr>
          <p:cNvPr name="Freeform 22" id="22"/>
          <p:cNvSpPr/>
          <p:nvPr/>
        </p:nvSpPr>
        <p:spPr>
          <a:xfrm flipH="false" flipV="false" rot="0">
            <a:off x="1634329" y="5845162"/>
            <a:ext cx="855644" cy="855644"/>
          </a:xfrm>
          <a:custGeom>
            <a:avLst/>
            <a:gdLst/>
            <a:ahLst/>
            <a:cxnLst/>
            <a:rect r="r" b="b" t="t" l="l"/>
            <a:pathLst>
              <a:path h="855644" w="855644">
                <a:moveTo>
                  <a:pt x="0" y="0"/>
                </a:moveTo>
                <a:lnTo>
                  <a:pt x="855645" y="0"/>
                </a:lnTo>
                <a:lnTo>
                  <a:pt x="855645" y="855644"/>
                </a:lnTo>
                <a:lnTo>
                  <a:pt x="0" y="8556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3" id="23"/>
          <p:cNvGrpSpPr/>
          <p:nvPr/>
        </p:nvGrpSpPr>
        <p:grpSpPr>
          <a:xfrm rot="0">
            <a:off x="1847600" y="2357218"/>
            <a:ext cx="855644" cy="855644"/>
            <a:chOff x="0" y="0"/>
            <a:chExt cx="812800" cy="8128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1267D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19"/>
                </a:lnSpc>
              </a:pPr>
              <a:r>
                <a:rPr lang="en-US" b="true" sz="2299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X</a:t>
              </a:r>
            </a:p>
          </p:txBody>
        </p:sp>
      </p:grpSp>
      <p:sp>
        <p:nvSpPr>
          <p:cNvPr name="TextBox 26" id="26"/>
          <p:cNvSpPr txBox="true"/>
          <p:nvPr/>
        </p:nvSpPr>
        <p:spPr>
          <a:xfrm rot="0">
            <a:off x="1596998" y="4259277"/>
            <a:ext cx="13796761" cy="1704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47"/>
              </a:lnSpc>
            </a:pPr>
            <a:r>
              <a:rPr lang="en-US" sz="2445" spc="16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Casos em sala de aula ou outros ambientes; </a:t>
            </a:r>
          </a:p>
          <a:p>
            <a:pPr algn="l">
              <a:lnSpc>
                <a:spcPts val="3447"/>
              </a:lnSpc>
            </a:pPr>
            <a:r>
              <a:rPr lang="en-US" sz="2445" spc="16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Agressão entre alunos ou envolvendo professores; </a:t>
            </a:r>
          </a:p>
          <a:p>
            <a:pPr algn="l">
              <a:lnSpc>
                <a:spcPts val="3447"/>
              </a:lnSpc>
            </a:pPr>
            <a:r>
              <a:rPr lang="en-US" sz="2445" spc="16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Cobrança por soluções a qualquer custo;</a:t>
            </a:r>
          </a:p>
          <a:p>
            <a:pPr algn="l">
              <a:lnSpc>
                <a:spcPts val="3447"/>
              </a:lnSpc>
            </a:pPr>
            <a:r>
              <a:rPr lang="en-US" sz="2445" spc="16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634329" y="6771356"/>
            <a:ext cx="12976842" cy="1704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47"/>
              </a:lnSpc>
            </a:pPr>
            <a:r>
              <a:rPr lang="en-US" sz="2445" spc="16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Treinamentos inconstantes;</a:t>
            </a:r>
          </a:p>
          <a:p>
            <a:pPr algn="l">
              <a:lnSpc>
                <a:spcPts val="3447"/>
              </a:lnSpc>
            </a:pPr>
            <a:r>
              <a:rPr lang="en-US" sz="2445" spc="16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Disponibilização de recursos limitada;</a:t>
            </a:r>
          </a:p>
          <a:p>
            <a:pPr algn="l">
              <a:lnSpc>
                <a:spcPts val="3447"/>
              </a:lnSpc>
            </a:pPr>
            <a:r>
              <a:rPr lang="en-US" sz="2445" spc="16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Interface saúde x educação x assistência social;</a:t>
            </a:r>
          </a:p>
          <a:p>
            <a:pPr algn="l">
              <a:lnSpc>
                <a:spcPts val="3447"/>
              </a:lnSpc>
            </a:pPr>
          </a:p>
        </p:txBody>
      </p:sp>
    </p:spTree>
  </p:cSld>
  <p:clrMapOvr>
    <a:masterClrMapping/>
  </p:clrMapOvr>
  <p:transition spd="slow">
    <p:cover dir="l"/>
  </p:transition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1006" t="-111227" r="-2849" b="-653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5669610" y="-3514304"/>
            <a:ext cx="6948780" cy="6948780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1267D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256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-232089" y="9599761"/>
            <a:ext cx="18951810" cy="909940"/>
            <a:chOff x="0" y="0"/>
            <a:chExt cx="4991423" cy="23965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991423" cy="239655"/>
            </a:xfrm>
            <a:custGeom>
              <a:avLst/>
              <a:gdLst/>
              <a:ahLst/>
              <a:cxnLst/>
              <a:rect r="r" b="b" t="t" l="l"/>
              <a:pathLst>
                <a:path h="239655" w="4991423">
                  <a:moveTo>
                    <a:pt x="0" y="0"/>
                  </a:moveTo>
                  <a:lnTo>
                    <a:pt x="4991423" y="0"/>
                  </a:lnTo>
                  <a:lnTo>
                    <a:pt x="4991423" y="239655"/>
                  </a:lnTo>
                  <a:lnTo>
                    <a:pt x="0" y="239655"/>
                  </a:lnTo>
                  <a:close/>
                </a:path>
              </a:pathLst>
            </a:custGeom>
            <a:solidFill>
              <a:srgbClr val="152330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4991423" cy="2777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6191718" y="9258300"/>
            <a:ext cx="5904564" cy="1251401"/>
            <a:chOff x="0" y="0"/>
            <a:chExt cx="1555112" cy="329587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555111" cy="329587"/>
            </a:xfrm>
            <a:custGeom>
              <a:avLst/>
              <a:gdLst/>
              <a:ahLst/>
              <a:cxnLst/>
              <a:rect r="r" b="b" t="t" l="l"/>
              <a:pathLst>
                <a:path h="329587" w="1555111">
                  <a:moveTo>
                    <a:pt x="32779" y="0"/>
                  </a:moveTo>
                  <a:lnTo>
                    <a:pt x="1522332" y="0"/>
                  </a:lnTo>
                  <a:cubicBezTo>
                    <a:pt x="1540436" y="0"/>
                    <a:pt x="1555111" y="14676"/>
                    <a:pt x="1555111" y="32779"/>
                  </a:cubicBezTo>
                  <a:lnTo>
                    <a:pt x="1555111" y="296808"/>
                  </a:lnTo>
                  <a:cubicBezTo>
                    <a:pt x="1555111" y="314911"/>
                    <a:pt x="1540436" y="329587"/>
                    <a:pt x="1522332" y="329587"/>
                  </a:cubicBezTo>
                  <a:lnTo>
                    <a:pt x="32779" y="329587"/>
                  </a:lnTo>
                  <a:cubicBezTo>
                    <a:pt x="14676" y="329587"/>
                    <a:pt x="0" y="314911"/>
                    <a:pt x="0" y="296808"/>
                  </a:cubicBezTo>
                  <a:lnTo>
                    <a:pt x="0" y="32779"/>
                  </a:lnTo>
                  <a:cubicBezTo>
                    <a:pt x="0" y="14676"/>
                    <a:pt x="14676" y="0"/>
                    <a:pt x="32779" y="0"/>
                  </a:cubicBezTo>
                  <a:close/>
                </a:path>
              </a:pathLst>
            </a:custGeom>
            <a:solidFill>
              <a:srgbClr val="D1267D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66675"/>
              <a:ext cx="1555112" cy="396262"/>
            </a:xfrm>
            <a:prstGeom prst="rect">
              <a:avLst/>
            </a:prstGeom>
          </p:spPr>
          <p:txBody>
            <a:bodyPr anchor="t" rtlCol="false" tIns="241300" lIns="241300" bIns="241300" rIns="241300"/>
            <a:lstStyle/>
            <a:p>
              <a:pPr algn="ctr">
                <a:lnSpc>
                  <a:spcPts val="4899"/>
                </a:lnSpc>
              </a:pPr>
              <a:r>
                <a:rPr lang="en-US" sz="3499">
                  <a:solidFill>
                    <a:srgbClr val="FFFFFF"/>
                  </a:solidFill>
                  <a:latin typeface="Bebas Neue Cyrillic"/>
                  <a:ea typeface="Bebas Neue Cyrillic"/>
                  <a:cs typeface="Bebas Neue Cyrillic"/>
                  <a:sym typeface="Bebas Neue Cyrillic"/>
                </a:rPr>
                <a:t>DESAFIO 2/3</a:t>
              </a: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6968180" y="0"/>
            <a:ext cx="4351639" cy="1423538"/>
          </a:xfrm>
          <a:custGeom>
            <a:avLst/>
            <a:gdLst/>
            <a:ahLst/>
            <a:cxnLst/>
            <a:rect r="r" b="b" t="t" l="l"/>
            <a:pathLst>
              <a:path h="1423538" w="4351639">
                <a:moveTo>
                  <a:pt x="0" y="0"/>
                </a:moveTo>
                <a:lnTo>
                  <a:pt x="4351640" y="0"/>
                </a:lnTo>
                <a:lnTo>
                  <a:pt x="4351640" y="1423538"/>
                </a:lnTo>
                <a:lnTo>
                  <a:pt x="0" y="14235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12597" t="-242006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1264972" y="3434476"/>
            <a:ext cx="3095332" cy="3095332"/>
            <a:chOff x="0" y="0"/>
            <a:chExt cx="551815" cy="551815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551815" cy="551815"/>
            </a:xfrm>
            <a:custGeom>
              <a:avLst/>
              <a:gdLst/>
              <a:ahLst/>
              <a:cxnLst/>
              <a:rect r="r" b="b" t="t" l="l"/>
              <a:pathLst>
                <a:path h="551815" w="551815">
                  <a:moveTo>
                    <a:pt x="275908" y="0"/>
                  </a:moveTo>
                  <a:cubicBezTo>
                    <a:pt x="123528" y="0"/>
                    <a:pt x="0" y="123528"/>
                    <a:pt x="0" y="275908"/>
                  </a:cubicBezTo>
                  <a:cubicBezTo>
                    <a:pt x="0" y="428287"/>
                    <a:pt x="123528" y="551815"/>
                    <a:pt x="275908" y="551815"/>
                  </a:cubicBezTo>
                  <a:cubicBezTo>
                    <a:pt x="428287" y="551815"/>
                    <a:pt x="551815" y="428287"/>
                    <a:pt x="551815" y="275908"/>
                  </a:cubicBezTo>
                  <a:cubicBezTo>
                    <a:pt x="551815" y="123528"/>
                    <a:pt x="428287" y="0"/>
                    <a:pt x="275908" y="0"/>
                  </a:cubicBezTo>
                  <a:close/>
                </a:path>
              </a:pathLst>
            </a:custGeom>
            <a:solidFill>
              <a:srgbClr val="D1267D"/>
            </a:solidFill>
            <a:ln cap="sq">
              <a:noFill/>
              <a:prstDash val="solid"/>
              <a:miter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-38100"/>
              <a:ext cx="551815" cy="58991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167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5485880" y="3434476"/>
            <a:ext cx="3095332" cy="3095332"/>
            <a:chOff x="0" y="0"/>
            <a:chExt cx="551815" cy="551815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551815" cy="551815"/>
            </a:xfrm>
            <a:custGeom>
              <a:avLst/>
              <a:gdLst/>
              <a:ahLst/>
              <a:cxnLst/>
              <a:rect r="r" b="b" t="t" l="l"/>
              <a:pathLst>
                <a:path h="551815" w="551815">
                  <a:moveTo>
                    <a:pt x="275908" y="0"/>
                  </a:moveTo>
                  <a:cubicBezTo>
                    <a:pt x="123528" y="0"/>
                    <a:pt x="0" y="123528"/>
                    <a:pt x="0" y="275908"/>
                  </a:cubicBezTo>
                  <a:cubicBezTo>
                    <a:pt x="0" y="428287"/>
                    <a:pt x="123528" y="551815"/>
                    <a:pt x="275908" y="551815"/>
                  </a:cubicBezTo>
                  <a:cubicBezTo>
                    <a:pt x="428287" y="551815"/>
                    <a:pt x="551815" y="428287"/>
                    <a:pt x="551815" y="275908"/>
                  </a:cubicBezTo>
                  <a:cubicBezTo>
                    <a:pt x="551815" y="123528"/>
                    <a:pt x="428287" y="0"/>
                    <a:pt x="275908" y="0"/>
                  </a:cubicBezTo>
                  <a:close/>
                </a:path>
              </a:pathLst>
            </a:custGeom>
            <a:solidFill>
              <a:srgbClr val="F2F2F2"/>
            </a:solidFill>
            <a:ln cap="sq">
              <a:noFill/>
              <a:prstDash val="solid"/>
              <a:miter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0" y="-38100"/>
              <a:ext cx="551815" cy="58991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167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9706788" y="3434476"/>
            <a:ext cx="3095332" cy="3095332"/>
            <a:chOff x="0" y="0"/>
            <a:chExt cx="551815" cy="551815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551815" cy="551815"/>
            </a:xfrm>
            <a:custGeom>
              <a:avLst/>
              <a:gdLst/>
              <a:ahLst/>
              <a:cxnLst/>
              <a:rect r="r" b="b" t="t" l="l"/>
              <a:pathLst>
                <a:path h="551815" w="551815">
                  <a:moveTo>
                    <a:pt x="275908" y="0"/>
                  </a:moveTo>
                  <a:cubicBezTo>
                    <a:pt x="123528" y="0"/>
                    <a:pt x="0" y="123528"/>
                    <a:pt x="0" y="275908"/>
                  </a:cubicBezTo>
                  <a:cubicBezTo>
                    <a:pt x="0" y="428287"/>
                    <a:pt x="123528" y="551815"/>
                    <a:pt x="275908" y="551815"/>
                  </a:cubicBezTo>
                  <a:cubicBezTo>
                    <a:pt x="428287" y="551815"/>
                    <a:pt x="551815" y="428287"/>
                    <a:pt x="551815" y="275908"/>
                  </a:cubicBezTo>
                  <a:cubicBezTo>
                    <a:pt x="551815" y="123528"/>
                    <a:pt x="428287" y="0"/>
                    <a:pt x="275908" y="0"/>
                  </a:cubicBezTo>
                  <a:close/>
                </a:path>
              </a:pathLst>
            </a:custGeom>
            <a:solidFill>
              <a:srgbClr val="F2F2F2"/>
            </a:solidFill>
            <a:ln cap="sq">
              <a:noFill/>
              <a:prstDash val="solid"/>
              <a:miter/>
            </a:ln>
          </p:spPr>
        </p:sp>
        <p:sp>
          <p:nvSpPr>
            <p:cNvPr name="TextBox 21" id="21"/>
            <p:cNvSpPr txBox="true"/>
            <p:nvPr/>
          </p:nvSpPr>
          <p:spPr>
            <a:xfrm>
              <a:off x="0" y="-38100"/>
              <a:ext cx="551815" cy="58991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167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22" id="22"/>
          <p:cNvSpPr txBox="true"/>
          <p:nvPr/>
        </p:nvSpPr>
        <p:spPr>
          <a:xfrm rot="0">
            <a:off x="1405669" y="4785242"/>
            <a:ext cx="2813939" cy="4083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190"/>
              </a:lnSpc>
              <a:spcBef>
                <a:spcPct val="0"/>
              </a:spcBef>
            </a:pPr>
            <a:r>
              <a:rPr lang="en-US" b="true" sz="2900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Agressividade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5626577" y="4346457"/>
            <a:ext cx="2813939" cy="1276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3000" b="true">
                <a:solidFill>
                  <a:srgbClr val="15233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Insegurança </a:t>
            </a:r>
          </a:p>
          <a:p>
            <a:pPr algn="ctr">
              <a:lnSpc>
                <a:spcPts val="3300"/>
              </a:lnSpc>
            </a:pPr>
            <a:r>
              <a:rPr lang="en-US" sz="3000" b="true">
                <a:solidFill>
                  <a:srgbClr val="15233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no</a:t>
            </a:r>
          </a:p>
          <a:p>
            <a:pPr algn="ctr" marL="0" indent="0" lvl="0">
              <a:lnSpc>
                <a:spcPts val="3300"/>
              </a:lnSpc>
              <a:spcBef>
                <a:spcPct val="0"/>
              </a:spcBef>
            </a:pPr>
            <a:r>
              <a:rPr lang="en-US" b="true" sz="3000">
                <a:solidFill>
                  <a:srgbClr val="15233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contexto 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9847485" y="4563042"/>
            <a:ext cx="2813939" cy="857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00"/>
              </a:lnSpc>
              <a:spcBef>
                <a:spcPct val="0"/>
              </a:spcBef>
            </a:pPr>
            <a:r>
              <a:rPr lang="en-US" b="true" sz="3000">
                <a:solidFill>
                  <a:srgbClr val="15233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Suporte especializado</a:t>
            </a:r>
          </a:p>
        </p:txBody>
      </p:sp>
      <p:grpSp>
        <p:nvGrpSpPr>
          <p:cNvPr name="Group 25" id="25"/>
          <p:cNvGrpSpPr/>
          <p:nvPr/>
        </p:nvGrpSpPr>
        <p:grpSpPr>
          <a:xfrm rot="0">
            <a:off x="13927696" y="3434476"/>
            <a:ext cx="3095332" cy="3095332"/>
            <a:chOff x="0" y="0"/>
            <a:chExt cx="4127110" cy="4127110"/>
          </a:xfrm>
        </p:grpSpPr>
        <p:grpSp>
          <p:nvGrpSpPr>
            <p:cNvPr name="Group 26" id="26"/>
            <p:cNvGrpSpPr/>
            <p:nvPr/>
          </p:nvGrpSpPr>
          <p:grpSpPr>
            <a:xfrm rot="0">
              <a:off x="0" y="0"/>
              <a:ext cx="4127110" cy="4127110"/>
              <a:chOff x="0" y="0"/>
              <a:chExt cx="551815" cy="551815"/>
            </a:xfrm>
          </p:grpSpPr>
          <p:sp>
            <p:nvSpPr>
              <p:cNvPr name="Freeform 27" id="27"/>
              <p:cNvSpPr/>
              <p:nvPr/>
            </p:nvSpPr>
            <p:spPr>
              <a:xfrm flipH="false" flipV="false" rot="0">
                <a:off x="0" y="0"/>
                <a:ext cx="551815" cy="551815"/>
              </a:xfrm>
              <a:custGeom>
                <a:avLst/>
                <a:gdLst/>
                <a:ahLst/>
                <a:cxnLst/>
                <a:rect r="r" b="b" t="t" l="l"/>
                <a:pathLst>
                  <a:path h="551815" w="551815">
                    <a:moveTo>
                      <a:pt x="275908" y="0"/>
                    </a:moveTo>
                    <a:cubicBezTo>
                      <a:pt x="123528" y="0"/>
                      <a:pt x="0" y="123528"/>
                      <a:pt x="0" y="275908"/>
                    </a:cubicBezTo>
                    <a:cubicBezTo>
                      <a:pt x="0" y="428287"/>
                      <a:pt x="123528" y="551815"/>
                      <a:pt x="275908" y="551815"/>
                    </a:cubicBezTo>
                    <a:cubicBezTo>
                      <a:pt x="428287" y="551815"/>
                      <a:pt x="551815" y="428287"/>
                      <a:pt x="551815" y="275908"/>
                    </a:cubicBezTo>
                    <a:cubicBezTo>
                      <a:pt x="551815" y="123528"/>
                      <a:pt x="428287" y="0"/>
                      <a:pt x="275908" y="0"/>
                    </a:cubicBezTo>
                    <a:close/>
                  </a:path>
                </a:pathLst>
              </a:custGeom>
              <a:solidFill>
                <a:srgbClr val="D1267D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name="TextBox 28" id="28"/>
              <p:cNvSpPr txBox="true"/>
              <p:nvPr/>
            </p:nvSpPr>
            <p:spPr>
              <a:xfrm>
                <a:off x="0" y="-38100"/>
                <a:ext cx="551815" cy="589915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1679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TextBox 29" id="29"/>
            <p:cNvSpPr txBox="true"/>
            <p:nvPr/>
          </p:nvSpPr>
          <p:spPr>
            <a:xfrm rot="0">
              <a:off x="187596" y="1219005"/>
              <a:ext cx="3751918" cy="1708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en-US" sz="3000" b="true">
                  <a:solidFill>
                    <a:srgbClr val="FFFFFF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TREINAMENTO DE </a:t>
              </a:r>
            </a:p>
            <a:p>
              <a:pPr algn="ctr" marL="0" indent="0" lvl="0">
                <a:lnSpc>
                  <a:spcPts val="3300"/>
                </a:lnSpc>
                <a:spcBef>
                  <a:spcPct val="0"/>
                </a:spcBef>
              </a:pPr>
              <a:r>
                <a:rPr lang="en-US" b="true" sz="3000">
                  <a:solidFill>
                    <a:srgbClr val="FFFFFF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AUXILIARES</a:t>
              </a:r>
            </a:p>
          </p:txBody>
        </p:sp>
      </p:grpSp>
      <p:sp>
        <p:nvSpPr>
          <p:cNvPr name="TextBox 30" id="30"/>
          <p:cNvSpPr txBox="true"/>
          <p:nvPr/>
        </p:nvSpPr>
        <p:spPr>
          <a:xfrm rot="0">
            <a:off x="1264972" y="6801677"/>
            <a:ext cx="3095332" cy="445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545"/>
              </a:lnSpc>
              <a:spcBef>
                <a:spcPct val="0"/>
              </a:spcBef>
            </a:pPr>
            <a:r>
              <a:rPr lang="en-US" sz="2954" strike="noStrike" u="none">
                <a:solidFill>
                  <a:srgbClr val="152330"/>
                </a:solidFill>
                <a:latin typeface="League Gothic"/>
                <a:ea typeface="League Gothic"/>
                <a:cs typeface="League Gothic"/>
                <a:sym typeface="League Gothic"/>
              </a:rPr>
              <a:t>O problema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5485880" y="6801677"/>
            <a:ext cx="3095332" cy="445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545"/>
              </a:lnSpc>
              <a:spcBef>
                <a:spcPct val="0"/>
              </a:spcBef>
            </a:pPr>
            <a:r>
              <a:rPr lang="en-US" sz="2954" strike="noStrike" u="none">
                <a:solidFill>
                  <a:srgbClr val="152330"/>
                </a:solidFill>
                <a:latin typeface="League Gothic"/>
                <a:ea typeface="League Gothic"/>
                <a:cs typeface="League Gothic"/>
                <a:sym typeface="League Gothic"/>
              </a:rPr>
              <a:t>A consequência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9706788" y="6801677"/>
            <a:ext cx="3095332" cy="445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545"/>
              </a:lnSpc>
              <a:spcBef>
                <a:spcPct val="0"/>
              </a:spcBef>
            </a:pPr>
            <a:r>
              <a:rPr lang="en-US" sz="2954" strike="noStrike" u="none">
                <a:solidFill>
                  <a:srgbClr val="152330"/>
                </a:solidFill>
                <a:latin typeface="League Gothic"/>
                <a:ea typeface="League Gothic"/>
                <a:cs typeface="League Gothic"/>
                <a:sym typeface="League Gothic"/>
              </a:rPr>
              <a:t>A necessidade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3927696" y="6801677"/>
            <a:ext cx="3095332" cy="445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545"/>
              </a:lnSpc>
              <a:spcBef>
                <a:spcPct val="0"/>
              </a:spcBef>
            </a:pPr>
            <a:r>
              <a:rPr lang="en-US" sz="2954" strike="noStrike" u="none">
                <a:solidFill>
                  <a:srgbClr val="152330"/>
                </a:solidFill>
                <a:latin typeface="League Gothic"/>
                <a:ea typeface="League Gothic"/>
                <a:cs typeface="League Gothic"/>
                <a:sym typeface="League Gothic"/>
              </a:rPr>
              <a:t>A solução</a:t>
            </a:r>
          </a:p>
        </p:txBody>
      </p:sp>
      <p:sp>
        <p:nvSpPr>
          <p:cNvPr name="AutoShape 34" id="34"/>
          <p:cNvSpPr/>
          <p:nvPr/>
        </p:nvSpPr>
        <p:spPr>
          <a:xfrm>
            <a:off x="4501001" y="4982142"/>
            <a:ext cx="844182" cy="0"/>
          </a:xfrm>
          <a:prstGeom prst="line">
            <a:avLst/>
          </a:prstGeom>
          <a:ln cap="rnd" w="85725">
            <a:solidFill>
              <a:srgbClr val="F87038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35" id="35"/>
          <p:cNvSpPr/>
          <p:nvPr/>
        </p:nvSpPr>
        <p:spPr>
          <a:xfrm>
            <a:off x="8721909" y="4982142"/>
            <a:ext cx="844182" cy="0"/>
          </a:xfrm>
          <a:prstGeom prst="line">
            <a:avLst/>
          </a:prstGeom>
          <a:ln cap="rnd" w="85725">
            <a:solidFill>
              <a:srgbClr val="F87038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36" id="36"/>
          <p:cNvSpPr/>
          <p:nvPr/>
        </p:nvSpPr>
        <p:spPr>
          <a:xfrm>
            <a:off x="12942817" y="4982142"/>
            <a:ext cx="844182" cy="0"/>
          </a:xfrm>
          <a:prstGeom prst="line">
            <a:avLst/>
          </a:prstGeom>
          <a:ln cap="rnd" w="85725">
            <a:solidFill>
              <a:srgbClr val="F87038"/>
            </a:solidFill>
            <a:prstDash val="solid"/>
            <a:headEnd type="none" len="sm" w="sm"/>
            <a:tailEnd type="triangle" len="med" w="lg"/>
          </a:ln>
        </p:spPr>
      </p:sp>
    </p:spTree>
  </p:cSld>
  <p:clrMapOvr>
    <a:masterClrMapping/>
  </p:clrMapOvr>
  <p:transition spd="slow">
    <p:cover dir="l"/>
  </p:transition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1006" t="-111227" r="-2849" b="-653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1186529" y="-3485748"/>
            <a:ext cx="8176812" cy="8176812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CA565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256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1409918" y="902270"/>
            <a:ext cx="9624990" cy="8697491"/>
          </a:xfrm>
          <a:custGeom>
            <a:avLst/>
            <a:gdLst/>
            <a:ahLst/>
            <a:cxnLst/>
            <a:rect r="r" b="b" t="t" l="l"/>
            <a:pathLst>
              <a:path h="8697491" w="9624990">
                <a:moveTo>
                  <a:pt x="0" y="0"/>
                </a:moveTo>
                <a:lnTo>
                  <a:pt x="9624991" y="0"/>
                </a:lnTo>
                <a:lnTo>
                  <a:pt x="9624991" y="8697491"/>
                </a:lnTo>
                <a:lnTo>
                  <a:pt x="0" y="86974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6336206" y="5333985"/>
            <a:ext cx="3903588" cy="3622855"/>
            <a:chOff x="0" y="0"/>
            <a:chExt cx="875783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75783" cy="812800"/>
            </a:xfrm>
            <a:custGeom>
              <a:avLst/>
              <a:gdLst/>
              <a:ahLst/>
              <a:cxnLst/>
              <a:rect r="r" b="b" t="t" l="l"/>
              <a:pathLst>
                <a:path h="812800" w="875783">
                  <a:moveTo>
                    <a:pt x="437892" y="0"/>
                  </a:moveTo>
                  <a:cubicBezTo>
                    <a:pt x="196051" y="0"/>
                    <a:pt x="0" y="181951"/>
                    <a:pt x="0" y="406400"/>
                  </a:cubicBezTo>
                  <a:cubicBezTo>
                    <a:pt x="0" y="630849"/>
                    <a:pt x="196051" y="812800"/>
                    <a:pt x="437892" y="812800"/>
                  </a:cubicBezTo>
                  <a:cubicBezTo>
                    <a:pt x="679733" y="812800"/>
                    <a:pt x="875783" y="630849"/>
                    <a:pt x="875783" y="406400"/>
                  </a:cubicBezTo>
                  <a:cubicBezTo>
                    <a:pt x="875783" y="181951"/>
                    <a:pt x="679733" y="0"/>
                    <a:pt x="437892" y="0"/>
                  </a:cubicBezTo>
                  <a:close/>
                </a:path>
              </a:pathLst>
            </a:custGeom>
            <a:solidFill>
              <a:srgbClr val="2E3E4E">
                <a:alpha val="60784"/>
              </a:srgbClr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82105" y="85725"/>
              <a:ext cx="711574" cy="6508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256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-232089" y="9599761"/>
            <a:ext cx="18951810" cy="909940"/>
            <a:chOff x="0" y="0"/>
            <a:chExt cx="4991423" cy="23965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4991423" cy="239655"/>
            </a:xfrm>
            <a:custGeom>
              <a:avLst/>
              <a:gdLst/>
              <a:ahLst/>
              <a:cxnLst/>
              <a:rect r="r" b="b" t="t" l="l"/>
              <a:pathLst>
                <a:path h="239655" w="4991423">
                  <a:moveTo>
                    <a:pt x="0" y="0"/>
                  </a:moveTo>
                  <a:lnTo>
                    <a:pt x="4991423" y="0"/>
                  </a:lnTo>
                  <a:lnTo>
                    <a:pt x="4991423" y="239655"/>
                  </a:lnTo>
                  <a:lnTo>
                    <a:pt x="0" y="239655"/>
                  </a:lnTo>
                  <a:close/>
                </a:path>
              </a:pathLst>
            </a:custGeom>
            <a:solidFill>
              <a:srgbClr val="152330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4991423" cy="2777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6191718" y="9258300"/>
            <a:ext cx="5904564" cy="1251401"/>
            <a:chOff x="0" y="0"/>
            <a:chExt cx="1555112" cy="329587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555111" cy="329587"/>
            </a:xfrm>
            <a:custGeom>
              <a:avLst/>
              <a:gdLst/>
              <a:ahLst/>
              <a:cxnLst/>
              <a:rect r="r" b="b" t="t" l="l"/>
              <a:pathLst>
                <a:path h="329587" w="1555111">
                  <a:moveTo>
                    <a:pt x="32779" y="0"/>
                  </a:moveTo>
                  <a:lnTo>
                    <a:pt x="1522332" y="0"/>
                  </a:lnTo>
                  <a:cubicBezTo>
                    <a:pt x="1540436" y="0"/>
                    <a:pt x="1555111" y="14676"/>
                    <a:pt x="1555111" y="32779"/>
                  </a:cubicBezTo>
                  <a:lnTo>
                    <a:pt x="1555111" y="296808"/>
                  </a:lnTo>
                  <a:cubicBezTo>
                    <a:pt x="1555111" y="314911"/>
                    <a:pt x="1540436" y="329587"/>
                    <a:pt x="1522332" y="329587"/>
                  </a:cubicBezTo>
                  <a:lnTo>
                    <a:pt x="32779" y="329587"/>
                  </a:lnTo>
                  <a:cubicBezTo>
                    <a:pt x="14676" y="329587"/>
                    <a:pt x="0" y="314911"/>
                    <a:pt x="0" y="296808"/>
                  </a:cubicBezTo>
                  <a:lnTo>
                    <a:pt x="0" y="32779"/>
                  </a:lnTo>
                  <a:cubicBezTo>
                    <a:pt x="0" y="14676"/>
                    <a:pt x="14676" y="0"/>
                    <a:pt x="32779" y="0"/>
                  </a:cubicBezTo>
                  <a:close/>
                </a:path>
              </a:pathLst>
            </a:custGeom>
            <a:solidFill>
              <a:srgbClr val="5CA565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66675"/>
              <a:ext cx="1555112" cy="396262"/>
            </a:xfrm>
            <a:prstGeom prst="rect">
              <a:avLst/>
            </a:prstGeom>
          </p:spPr>
          <p:txBody>
            <a:bodyPr anchor="t" rtlCol="false" tIns="241300" lIns="241300" bIns="241300" rIns="241300"/>
            <a:lstStyle/>
            <a:p>
              <a:pPr algn="ctr">
                <a:lnSpc>
                  <a:spcPts val="4899"/>
                </a:lnSpc>
              </a:pPr>
              <a:r>
                <a:rPr lang="en-US" sz="3499">
                  <a:solidFill>
                    <a:srgbClr val="F2F2F2"/>
                  </a:solidFill>
                  <a:latin typeface="Bebas Neue Cyrillic"/>
                  <a:ea typeface="Bebas Neue Cyrillic"/>
                  <a:cs typeface="Bebas Neue Cyrillic"/>
                  <a:sym typeface="Bebas Neue Cyrillic"/>
                </a:rPr>
                <a:t>DESAFIO 3/3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477172" y="2044197"/>
            <a:ext cx="1596501" cy="1481686"/>
            <a:chOff x="0" y="0"/>
            <a:chExt cx="875783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75783" cy="812800"/>
            </a:xfrm>
            <a:custGeom>
              <a:avLst/>
              <a:gdLst/>
              <a:ahLst/>
              <a:cxnLst/>
              <a:rect r="r" b="b" t="t" l="l"/>
              <a:pathLst>
                <a:path h="812800" w="875783">
                  <a:moveTo>
                    <a:pt x="437892" y="0"/>
                  </a:moveTo>
                  <a:cubicBezTo>
                    <a:pt x="196051" y="0"/>
                    <a:pt x="0" y="181951"/>
                    <a:pt x="0" y="406400"/>
                  </a:cubicBezTo>
                  <a:cubicBezTo>
                    <a:pt x="0" y="630849"/>
                    <a:pt x="196051" y="812800"/>
                    <a:pt x="437892" y="812800"/>
                  </a:cubicBezTo>
                  <a:cubicBezTo>
                    <a:pt x="679733" y="812800"/>
                    <a:pt x="875783" y="630849"/>
                    <a:pt x="875783" y="406400"/>
                  </a:cubicBezTo>
                  <a:cubicBezTo>
                    <a:pt x="875783" y="181951"/>
                    <a:pt x="679733" y="0"/>
                    <a:pt x="437892" y="0"/>
                  </a:cubicBezTo>
                  <a:close/>
                </a:path>
              </a:pathLst>
            </a:custGeom>
            <a:solidFill>
              <a:srgbClr val="2E3E4E">
                <a:alpha val="60784"/>
              </a:srgbClr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82105" y="85725"/>
              <a:ext cx="711574" cy="6508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256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3906075" y="2298022"/>
            <a:ext cx="4216676" cy="1111402"/>
            <a:chOff x="0" y="0"/>
            <a:chExt cx="1110565" cy="292715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110565" cy="292715"/>
            </a:xfrm>
            <a:custGeom>
              <a:avLst/>
              <a:gdLst/>
              <a:ahLst/>
              <a:cxnLst/>
              <a:rect r="r" b="b" t="t" l="l"/>
              <a:pathLst>
                <a:path h="292715" w="1110565">
                  <a:moveTo>
                    <a:pt x="20196" y="0"/>
                  </a:moveTo>
                  <a:lnTo>
                    <a:pt x="1090369" y="0"/>
                  </a:lnTo>
                  <a:cubicBezTo>
                    <a:pt x="1101523" y="0"/>
                    <a:pt x="1110565" y="9042"/>
                    <a:pt x="1110565" y="20196"/>
                  </a:cubicBezTo>
                  <a:lnTo>
                    <a:pt x="1110565" y="272519"/>
                  </a:lnTo>
                  <a:cubicBezTo>
                    <a:pt x="1110565" y="283673"/>
                    <a:pt x="1101523" y="292715"/>
                    <a:pt x="1090369" y="292715"/>
                  </a:cubicBezTo>
                  <a:lnTo>
                    <a:pt x="20196" y="292715"/>
                  </a:lnTo>
                  <a:cubicBezTo>
                    <a:pt x="9042" y="292715"/>
                    <a:pt x="0" y="283673"/>
                    <a:pt x="0" y="272519"/>
                  </a:cubicBezTo>
                  <a:lnTo>
                    <a:pt x="0" y="20196"/>
                  </a:lnTo>
                  <a:cubicBezTo>
                    <a:pt x="0" y="9042"/>
                    <a:pt x="9042" y="0"/>
                    <a:pt x="20196" y="0"/>
                  </a:cubicBezTo>
                  <a:close/>
                </a:path>
              </a:pathLst>
            </a:custGeom>
            <a:solidFill>
              <a:srgbClr val="5CA565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47625"/>
              <a:ext cx="1110565" cy="340340"/>
            </a:xfrm>
            <a:prstGeom prst="rect">
              <a:avLst/>
            </a:prstGeom>
          </p:spPr>
          <p:txBody>
            <a:bodyPr anchor="ctr" rtlCol="false" tIns="38100" lIns="38100" bIns="38100" rIns="38100"/>
            <a:lstStyle/>
            <a:p>
              <a:pPr algn="ctr">
                <a:lnSpc>
                  <a:spcPts val="3919"/>
                </a:lnSpc>
              </a:pPr>
              <a:r>
                <a:rPr lang="en-US" b="true" sz="2799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ATENDIMENTO NÃO ESPECIALIZADO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2696598" y="6022967"/>
            <a:ext cx="3846952" cy="855644"/>
            <a:chOff x="0" y="0"/>
            <a:chExt cx="1013189" cy="225355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013189" cy="225355"/>
            </a:xfrm>
            <a:custGeom>
              <a:avLst/>
              <a:gdLst/>
              <a:ahLst/>
              <a:cxnLst/>
              <a:rect r="r" b="b" t="t" l="l"/>
              <a:pathLst>
                <a:path h="225355" w="1013189">
                  <a:moveTo>
                    <a:pt x="26162" y="0"/>
                  </a:moveTo>
                  <a:lnTo>
                    <a:pt x="987027" y="0"/>
                  </a:lnTo>
                  <a:cubicBezTo>
                    <a:pt x="993965" y="0"/>
                    <a:pt x="1000620" y="2756"/>
                    <a:pt x="1005526" y="7663"/>
                  </a:cubicBezTo>
                  <a:cubicBezTo>
                    <a:pt x="1010433" y="12569"/>
                    <a:pt x="1013189" y="19224"/>
                    <a:pt x="1013189" y="26162"/>
                  </a:cubicBezTo>
                  <a:lnTo>
                    <a:pt x="1013189" y="199193"/>
                  </a:lnTo>
                  <a:cubicBezTo>
                    <a:pt x="1013189" y="206131"/>
                    <a:pt x="1010433" y="212786"/>
                    <a:pt x="1005526" y="217692"/>
                  </a:cubicBezTo>
                  <a:cubicBezTo>
                    <a:pt x="1000620" y="222599"/>
                    <a:pt x="993965" y="225355"/>
                    <a:pt x="987027" y="225355"/>
                  </a:cubicBezTo>
                  <a:lnTo>
                    <a:pt x="26162" y="225355"/>
                  </a:lnTo>
                  <a:cubicBezTo>
                    <a:pt x="19224" y="225355"/>
                    <a:pt x="12569" y="222599"/>
                    <a:pt x="7663" y="217692"/>
                  </a:cubicBezTo>
                  <a:cubicBezTo>
                    <a:pt x="2756" y="212786"/>
                    <a:pt x="0" y="206131"/>
                    <a:pt x="0" y="199193"/>
                  </a:cubicBezTo>
                  <a:lnTo>
                    <a:pt x="0" y="26162"/>
                  </a:lnTo>
                  <a:cubicBezTo>
                    <a:pt x="0" y="19224"/>
                    <a:pt x="2756" y="12569"/>
                    <a:pt x="7663" y="7663"/>
                  </a:cubicBezTo>
                  <a:cubicBezTo>
                    <a:pt x="12569" y="2756"/>
                    <a:pt x="19224" y="0"/>
                    <a:pt x="26162" y="0"/>
                  </a:cubicBezTo>
                  <a:close/>
                </a:path>
              </a:pathLst>
            </a:custGeom>
            <a:solidFill>
              <a:srgbClr val="F2F2F2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-38100"/>
              <a:ext cx="1013189" cy="26345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939"/>
                </a:lnSpc>
              </a:pPr>
              <a:r>
                <a:rPr lang="en-US" b="true" sz="2099">
                  <a:solidFill>
                    <a:srgbClr val="15233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DEMANDA NÃO ATENDIDA </a:t>
              </a:r>
            </a:p>
          </p:txBody>
        </p:sp>
      </p:grpSp>
      <p:sp>
        <p:nvSpPr>
          <p:cNvPr name="Freeform 25" id="25"/>
          <p:cNvSpPr/>
          <p:nvPr/>
        </p:nvSpPr>
        <p:spPr>
          <a:xfrm flipH="false" flipV="false" rot="0">
            <a:off x="1634329" y="6022967"/>
            <a:ext cx="855644" cy="855644"/>
          </a:xfrm>
          <a:custGeom>
            <a:avLst/>
            <a:gdLst/>
            <a:ahLst/>
            <a:cxnLst/>
            <a:rect r="r" b="b" t="t" l="l"/>
            <a:pathLst>
              <a:path h="855644" w="855644">
                <a:moveTo>
                  <a:pt x="0" y="0"/>
                </a:moveTo>
                <a:lnTo>
                  <a:pt x="855645" y="0"/>
                </a:lnTo>
                <a:lnTo>
                  <a:pt x="855645" y="855645"/>
                </a:lnTo>
                <a:lnTo>
                  <a:pt x="0" y="8556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6" id="26"/>
          <p:cNvGrpSpPr/>
          <p:nvPr/>
        </p:nvGrpSpPr>
        <p:grpSpPr>
          <a:xfrm rot="0">
            <a:off x="1847600" y="2357218"/>
            <a:ext cx="855644" cy="855644"/>
            <a:chOff x="0" y="0"/>
            <a:chExt cx="812800" cy="8128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CA565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19"/>
                </a:lnSpc>
              </a:pPr>
              <a:r>
                <a:rPr lang="en-US" b="true" sz="2299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X</a:t>
              </a:r>
            </a:p>
          </p:txBody>
        </p:sp>
      </p:grpSp>
      <p:sp>
        <p:nvSpPr>
          <p:cNvPr name="TextBox 29" id="29"/>
          <p:cNvSpPr txBox="true"/>
          <p:nvPr/>
        </p:nvSpPr>
        <p:spPr>
          <a:xfrm rot="0">
            <a:off x="1596998" y="3663994"/>
            <a:ext cx="13796761" cy="1704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47"/>
              </a:lnSpc>
            </a:pPr>
            <a:r>
              <a:rPr lang="en-US" sz="2445" spc="16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Fluxo invertido do mais para o menos; </a:t>
            </a:r>
          </a:p>
          <a:p>
            <a:pPr algn="l">
              <a:lnSpc>
                <a:spcPts val="3447"/>
              </a:lnSpc>
            </a:pPr>
            <a:r>
              <a:rPr lang="en-US" sz="2445" spc="16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Disponibilidade de vagas x demanda reprimida; </a:t>
            </a:r>
          </a:p>
          <a:p>
            <a:pPr algn="l">
              <a:lnSpc>
                <a:spcPts val="3447"/>
              </a:lnSpc>
            </a:pPr>
            <a:r>
              <a:rPr lang="en-US" sz="2445" spc="16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Avaliações inconclusivas;</a:t>
            </a:r>
          </a:p>
          <a:p>
            <a:pPr algn="l">
              <a:lnSpc>
                <a:spcPts val="3447"/>
              </a:lnSpc>
            </a:pPr>
            <a:r>
              <a:rPr lang="en-US" sz="2445" spc="16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Insatisfação constante;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634329" y="6907187"/>
            <a:ext cx="12976842" cy="1704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47"/>
              </a:lnSpc>
            </a:pPr>
            <a:r>
              <a:rPr lang="en-US" sz="2445" spc="16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Suporte presencial x online;</a:t>
            </a:r>
          </a:p>
          <a:p>
            <a:pPr algn="l">
              <a:lnSpc>
                <a:spcPts val="3447"/>
              </a:lnSpc>
            </a:pPr>
            <a:r>
              <a:rPr lang="en-US" sz="2445" spc="16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Disponibilidade de opções, recursos, dispositivos; </a:t>
            </a:r>
          </a:p>
          <a:p>
            <a:pPr algn="l">
              <a:lnSpc>
                <a:spcPts val="3447"/>
              </a:lnSpc>
            </a:pPr>
            <a:r>
              <a:rPr lang="en-US" sz="2445" spc="16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Acolhimento inicial sem padrão;</a:t>
            </a:r>
          </a:p>
          <a:p>
            <a:pPr algn="l">
              <a:lnSpc>
                <a:spcPts val="3447"/>
              </a:lnSpc>
            </a:pPr>
            <a:r>
              <a:rPr lang="en-US" sz="2445" spc="16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Direcionamento em massa;</a:t>
            </a:r>
          </a:p>
        </p:txBody>
      </p:sp>
    </p:spTree>
  </p:cSld>
  <p:clrMapOvr>
    <a:masterClrMapping/>
  </p:clrMapOvr>
  <p:transition spd="slow">
    <p:cover dir="l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DAHE9lEX3Qc</dc:identifier>
  <dcterms:modified xsi:type="dcterms:W3CDTF">2011-08-01T06:04:30Z</dcterms:modified>
  <cp:revision>1</cp:revision>
  <dc:title>Apresentação COSEMS</dc:title>
</cp:coreProperties>
</file>