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5143500"/>
  <p:notesSz cx="6858000" cy="9144000"/>
  <p:embeddedFontLst>
    <p:embeddedFont>
      <p:font typeface="Roboto Bold" charset="1" panose="02000000000000000000"/>
      <p:regular r:id="rId25"/>
    </p:embeddedFont>
    <p:embeddedFont>
      <p:font typeface="Roboto" charset="1" panose="02000000000000000000"/>
      <p:regular r:id="rId26"/>
    </p:embeddedFont>
    <p:embeddedFont>
      <p:font typeface="Intro" charset="1" panose="02000000000000000000"/>
      <p:regular r:id="rId27"/>
    </p:embeddedFont>
    <p:embeddedFont>
      <p:font typeface="Open Sans Bold" charset="1" panose="020B0806030504020204"/>
      <p:regular r:id="rId28"/>
    </p:embeddedFont>
    <p:embeddedFont>
      <p:font typeface="Open Sans" charset="1" panose="020B06060305040202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32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5.pn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12.png" Type="http://schemas.openxmlformats.org/officeDocument/2006/relationships/image"/><Relationship Id="rId15" Target="../media/image35.png" Type="http://schemas.openxmlformats.org/officeDocument/2006/relationships/image"/><Relationship Id="rId16" Target="../media/image31.png" Type="http://schemas.openxmlformats.org/officeDocument/2006/relationships/image"/><Relationship Id="rId17" Target="../media/image36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31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40.png" Type="http://schemas.openxmlformats.org/officeDocument/2006/relationships/image"/><Relationship Id="rId12" Target="../media/image41.png" Type="http://schemas.openxmlformats.org/officeDocument/2006/relationships/image"/><Relationship Id="rId13" Target="../media/image5.png" Type="http://schemas.openxmlformats.org/officeDocument/2006/relationships/image"/><Relationship Id="rId14" Target="../media/image12.png" Type="http://schemas.openxmlformats.org/officeDocument/2006/relationships/image"/><Relationship Id="rId15" Target="../media/image31.png" Type="http://schemas.openxmlformats.org/officeDocument/2006/relationships/image"/><Relationship Id="rId16" Target="../media/image42.png" Type="http://schemas.openxmlformats.org/officeDocument/2006/relationships/image"/><Relationship Id="rId17" Target="../media/image43.png" Type="http://schemas.openxmlformats.org/officeDocument/2006/relationships/image"/><Relationship Id="rId18" Target="../media/image44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.pn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45.jpeg" Type="http://schemas.openxmlformats.org/officeDocument/2006/relationships/image"/><Relationship Id="rId15" Target="../media/image46.jpeg" Type="http://schemas.openxmlformats.org/officeDocument/2006/relationships/image"/><Relationship Id="rId16" Target="../media/image47.jpe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48.png" Type="http://schemas.openxmlformats.org/officeDocument/2006/relationships/image"/><Relationship Id="rId12" Target="../media/image5.png" Type="http://schemas.openxmlformats.org/officeDocument/2006/relationships/image"/><Relationship Id="rId13" Target="../media/image12.png" Type="http://schemas.openxmlformats.org/officeDocument/2006/relationships/image"/><Relationship Id="rId14" Target="../media/image31.png" Type="http://schemas.openxmlformats.org/officeDocument/2006/relationships/image"/><Relationship Id="rId15" Target="../media/image49.png" Type="http://schemas.openxmlformats.org/officeDocument/2006/relationships/image"/><Relationship Id="rId16" Target="../media/image50.png" Type="http://schemas.openxmlformats.org/officeDocument/2006/relationships/image"/><Relationship Id="rId17" Target="../media/image51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2.png" Type="http://schemas.openxmlformats.org/officeDocument/2006/relationships/image"/><Relationship Id="rId12" Target="../media/image53.png" Type="http://schemas.openxmlformats.org/officeDocument/2006/relationships/image"/><Relationship Id="rId13" Target="../media/image5.png" Type="http://schemas.openxmlformats.org/officeDocument/2006/relationships/image"/><Relationship Id="rId14" Target="../media/image12.png" Type="http://schemas.openxmlformats.org/officeDocument/2006/relationships/image"/><Relationship Id="rId15" Target="../media/image31.png" Type="http://schemas.openxmlformats.org/officeDocument/2006/relationships/image"/><Relationship Id="rId16" Target="../media/image54.jpeg" Type="http://schemas.openxmlformats.org/officeDocument/2006/relationships/image"/><Relationship Id="rId17" Target="../media/image55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.pn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56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7.png" Type="http://schemas.openxmlformats.org/officeDocument/2006/relationships/image"/><Relationship Id="rId12" Target="../media/image31.png" Type="http://schemas.openxmlformats.org/officeDocument/2006/relationships/image"/><Relationship Id="rId13" Target="../media/image58.png" Type="http://schemas.openxmlformats.org/officeDocument/2006/relationships/image"/><Relationship Id="rId14" Target="../media/image59.svg" Type="http://schemas.openxmlformats.org/officeDocument/2006/relationships/image"/><Relationship Id="rId15" Target="../media/image60.png" Type="http://schemas.openxmlformats.org/officeDocument/2006/relationships/image"/><Relationship Id="rId16" Target="../media/image61.png" Type="http://schemas.openxmlformats.org/officeDocument/2006/relationships/image"/><Relationship Id="rId17" Target="../media/image62.png" Type="http://schemas.openxmlformats.org/officeDocument/2006/relationships/image"/><Relationship Id="rId18" Target="../media/image5.png" Type="http://schemas.openxmlformats.org/officeDocument/2006/relationships/image"/><Relationship Id="rId19" Target="../media/image12.png" Type="http://schemas.openxmlformats.org/officeDocument/2006/relationships/image"/><Relationship Id="rId2" Target="../media/image22.png" Type="http://schemas.openxmlformats.org/officeDocument/2006/relationships/image"/><Relationship Id="rId20" Target="../media/image63.png" Type="http://schemas.openxmlformats.org/officeDocument/2006/relationships/image"/><Relationship Id="rId21" Target="../media/image64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.pn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65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.pn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66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5.png" Type="http://schemas.openxmlformats.org/officeDocument/2006/relationships/image"/><Relationship Id="rId12" Target="../media/image12.png" Type="http://schemas.openxmlformats.org/officeDocument/2006/relationships/image"/><Relationship Id="rId13" Target="../media/image31.png" Type="http://schemas.openxmlformats.org/officeDocument/2006/relationships/image"/><Relationship Id="rId14" Target="../media/image67.png" Type="http://schemas.openxmlformats.org/officeDocument/2006/relationships/image"/><Relationship Id="rId15" Target="../media/image68.png" Type="http://schemas.openxmlformats.org/officeDocument/2006/relationships/image"/><Relationship Id="rId16" Target="../media/image69.jpeg" Type="http://schemas.openxmlformats.org/officeDocument/2006/relationships/image"/><Relationship Id="rId17" Target="../media/image70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svg" Type="http://schemas.openxmlformats.org/officeDocument/2006/relationships/image"/><Relationship Id="rId11" Target="../media/image71.png" Type="http://schemas.openxmlformats.org/officeDocument/2006/relationships/image"/><Relationship Id="rId12" Target="../media/image5.png" Type="http://schemas.openxmlformats.org/officeDocument/2006/relationships/image"/><Relationship Id="rId13" Target="../media/image12.png" Type="http://schemas.openxmlformats.org/officeDocument/2006/relationships/image"/><Relationship Id="rId14" Target="../media/image31.pn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2.png" Type="http://schemas.openxmlformats.org/officeDocument/2006/relationships/image"/><Relationship Id="rId3" Target="../media/image73.svg" Type="http://schemas.openxmlformats.org/officeDocument/2006/relationships/image"/><Relationship Id="rId4" Target="../media/image74.png" Type="http://schemas.openxmlformats.org/officeDocument/2006/relationships/image"/><Relationship Id="rId5" Target="../media/image75.svg" Type="http://schemas.openxmlformats.org/officeDocument/2006/relationships/image"/><Relationship Id="rId6" Target="../media/image5.png" Type="http://schemas.openxmlformats.org/officeDocument/2006/relationships/image"/><Relationship Id="rId7" Target="../media/image76.png" Type="http://schemas.openxmlformats.org/officeDocument/2006/relationships/image"/><Relationship Id="rId8" Target="../media/image77.svg" Type="http://schemas.openxmlformats.org/officeDocument/2006/relationships/image"/><Relationship Id="rId9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144000" cy="51435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FEDE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4816593" cy="2728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48202" y="1515570"/>
            <a:ext cx="8647595" cy="1943052"/>
          </a:xfrm>
          <a:custGeom>
            <a:avLst/>
            <a:gdLst/>
            <a:ahLst/>
            <a:cxnLst/>
            <a:rect r="r" b="b" t="t" l="l"/>
            <a:pathLst>
              <a:path h="1943052" w="8647595">
                <a:moveTo>
                  <a:pt x="0" y="0"/>
                </a:moveTo>
                <a:lnTo>
                  <a:pt x="8647596" y="0"/>
                </a:lnTo>
                <a:lnTo>
                  <a:pt x="8647596" y="1943053"/>
                </a:lnTo>
                <a:lnTo>
                  <a:pt x="0" y="1943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76479" y="350149"/>
            <a:ext cx="1929070" cy="886597"/>
          </a:xfrm>
          <a:custGeom>
            <a:avLst/>
            <a:gdLst/>
            <a:ahLst/>
            <a:cxnLst/>
            <a:rect r="r" b="b" t="t" l="l"/>
            <a:pathLst>
              <a:path h="886597" w="1929070">
                <a:moveTo>
                  <a:pt x="0" y="0"/>
                </a:moveTo>
                <a:lnTo>
                  <a:pt x="1929070" y="0"/>
                </a:lnTo>
                <a:lnTo>
                  <a:pt x="1929070" y="886596"/>
                </a:lnTo>
                <a:lnTo>
                  <a:pt x="0" y="886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74277" y="515978"/>
            <a:ext cx="1466021" cy="673780"/>
          </a:xfrm>
          <a:custGeom>
            <a:avLst/>
            <a:gdLst/>
            <a:ahLst/>
            <a:cxnLst/>
            <a:rect r="r" b="b" t="t" l="l"/>
            <a:pathLst>
              <a:path h="673780" w="1466021">
                <a:moveTo>
                  <a:pt x="0" y="0"/>
                </a:moveTo>
                <a:lnTo>
                  <a:pt x="1466021" y="0"/>
                </a:lnTo>
                <a:lnTo>
                  <a:pt x="1466021" y="673780"/>
                </a:lnTo>
                <a:lnTo>
                  <a:pt x="0" y="673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022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36131" y="444960"/>
            <a:ext cx="1184253" cy="629145"/>
          </a:xfrm>
          <a:custGeom>
            <a:avLst/>
            <a:gdLst/>
            <a:ahLst/>
            <a:cxnLst/>
            <a:rect r="r" b="b" t="t" l="l"/>
            <a:pathLst>
              <a:path h="629145" w="1184253">
                <a:moveTo>
                  <a:pt x="0" y="0"/>
                </a:moveTo>
                <a:lnTo>
                  <a:pt x="1184252" y="0"/>
                </a:lnTo>
                <a:lnTo>
                  <a:pt x="1184252" y="629146"/>
                </a:lnTo>
                <a:lnTo>
                  <a:pt x="0" y="6291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787748" y="3395129"/>
            <a:ext cx="3568503" cy="509997"/>
          </a:xfrm>
          <a:custGeom>
            <a:avLst/>
            <a:gdLst/>
            <a:ahLst/>
            <a:cxnLst/>
            <a:rect r="r" b="b" t="t" l="l"/>
            <a:pathLst>
              <a:path h="509997" w="3568503">
                <a:moveTo>
                  <a:pt x="0" y="0"/>
                </a:moveTo>
                <a:lnTo>
                  <a:pt x="3568504" y="0"/>
                </a:lnTo>
                <a:lnTo>
                  <a:pt x="3568504" y="509997"/>
                </a:lnTo>
                <a:lnTo>
                  <a:pt x="0" y="5099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20302" y="397154"/>
            <a:ext cx="4185904" cy="792604"/>
          </a:xfrm>
          <a:custGeom>
            <a:avLst/>
            <a:gdLst/>
            <a:ahLst/>
            <a:cxnLst/>
            <a:rect r="r" b="b" t="t" l="l"/>
            <a:pathLst>
              <a:path h="792604" w="4185904">
                <a:moveTo>
                  <a:pt x="0" y="0"/>
                </a:moveTo>
                <a:lnTo>
                  <a:pt x="4185905" y="0"/>
                </a:lnTo>
                <a:lnTo>
                  <a:pt x="4185905" y="792604"/>
                </a:lnTo>
                <a:lnTo>
                  <a:pt x="0" y="7926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3087" y="478874"/>
            <a:ext cx="1184253" cy="629145"/>
          </a:xfrm>
          <a:custGeom>
            <a:avLst/>
            <a:gdLst/>
            <a:ahLst/>
            <a:cxnLst/>
            <a:rect r="r" b="b" t="t" l="l"/>
            <a:pathLst>
              <a:path h="629145" w="1184253">
                <a:moveTo>
                  <a:pt x="0" y="0"/>
                </a:moveTo>
                <a:lnTo>
                  <a:pt x="1184253" y="0"/>
                </a:lnTo>
                <a:lnTo>
                  <a:pt x="1184253" y="629145"/>
                </a:lnTo>
                <a:lnTo>
                  <a:pt x="0" y="62914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923087" y="1856708"/>
            <a:ext cx="7437911" cy="1842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b="true" sz="31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ATUAÇÃO DA VIGILÂNCIA EM SAÚDE EM EMERGÊNCIAS POR DESASTRES NO RIO GRANDE DO NORTE</a:t>
            </a:r>
          </a:p>
          <a:p>
            <a:pPr algn="ctr">
              <a:lnSpc>
                <a:spcPts val="154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705549" y="378285"/>
            <a:ext cx="3506994" cy="949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b="true" sz="114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GOVERNO DO ESTADO DO RIO GRANDE DO NORTE SECRETARIA DE ESTADO DA SAÚDE PÚBLICA </a:t>
            </a:r>
          </a:p>
          <a:p>
            <a:pPr algn="ctr">
              <a:lnSpc>
                <a:spcPts val="1920"/>
              </a:lnSpc>
            </a:pPr>
            <a:r>
              <a:rPr lang="en-US" b="true" sz="114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COORDENAÇÃO DE VIGILÂNCIA EM SAÚDE SUBCOORDENADORIA DE VIGILÂNICA AMBIENTAL </a:t>
            </a:r>
          </a:p>
        </p:txBody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8360997" y="4183618"/>
            <a:ext cx="1094270" cy="1094270"/>
            <a:chOff x="0" y="0"/>
            <a:chExt cx="2918054" cy="291805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918079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8079">
                  <a:moveTo>
                    <a:pt x="2918079" y="0"/>
                  </a:moveTo>
                  <a:lnTo>
                    <a:pt x="2918079" y="2918079"/>
                  </a:lnTo>
                  <a:lnTo>
                    <a:pt x="0" y="2918079"/>
                  </a:lnTo>
                  <a:cubicBezTo>
                    <a:pt x="0" y="1306449"/>
                    <a:pt x="1306449" y="0"/>
                    <a:pt x="291807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9383" y="2879337"/>
            <a:ext cx="6598267" cy="1600080"/>
          </a:xfrm>
          <a:custGeom>
            <a:avLst/>
            <a:gdLst/>
            <a:ahLst/>
            <a:cxnLst/>
            <a:rect r="r" b="b" t="t" l="l"/>
            <a:pathLst>
              <a:path h="1600080" w="6598267">
                <a:moveTo>
                  <a:pt x="0" y="0"/>
                </a:moveTo>
                <a:lnTo>
                  <a:pt x="6598267" y="0"/>
                </a:lnTo>
                <a:lnTo>
                  <a:pt x="6598267" y="1600080"/>
                </a:lnTo>
                <a:lnTo>
                  <a:pt x="0" y="1600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7341656" y="3274696"/>
            <a:ext cx="1552198" cy="1552198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8996" t="0" r="-38996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349783" y="1121647"/>
            <a:ext cx="1434593" cy="143459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9207" t="0" r="-29207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AutoShape 7" id="7"/>
          <p:cNvSpPr/>
          <p:nvPr/>
        </p:nvSpPr>
        <p:spPr>
          <a:xfrm flipV="true">
            <a:off x="6929736" y="3918698"/>
            <a:ext cx="411107" cy="11519"/>
          </a:xfrm>
          <a:prstGeom prst="line">
            <a:avLst/>
          </a:prstGeom>
          <a:ln cap="rnd" w="38100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3004120" y="909584"/>
            <a:ext cx="5625530" cy="1646656"/>
          </a:xfrm>
          <a:custGeom>
            <a:avLst/>
            <a:gdLst/>
            <a:ahLst/>
            <a:cxnLst/>
            <a:rect r="r" b="b" t="t" l="l"/>
            <a:pathLst>
              <a:path h="1646656" w="5625530">
                <a:moveTo>
                  <a:pt x="0" y="0"/>
                </a:moveTo>
                <a:lnTo>
                  <a:pt x="5625530" y="0"/>
                </a:lnTo>
                <a:lnTo>
                  <a:pt x="5625530" y="1646656"/>
                </a:lnTo>
                <a:lnTo>
                  <a:pt x="0" y="16466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9424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9" id="9"/>
          <p:cNvSpPr txBox="true"/>
          <p:nvPr/>
        </p:nvSpPr>
        <p:spPr>
          <a:xfrm rot="0">
            <a:off x="166232" y="209550"/>
            <a:ext cx="31190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INTRODUÇÃO</a:t>
            </a:r>
          </a:p>
        </p:txBody>
      </p:sp>
      <p:sp>
        <p:nvSpPr>
          <p:cNvPr name="AutoShape 10" id="10"/>
          <p:cNvSpPr/>
          <p:nvPr/>
        </p:nvSpPr>
        <p:spPr>
          <a:xfrm>
            <a:off x="2009341" y="1981772"/>
            <a:ext cx="898091" cy="0"/>
          </a:xfrm>
          <a:prstGeom prst="line">
            <a:avLst/>
          </a:prstGeom>
          <a:ln cap="rnd" w="38100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79291" y="595591"/>
            <a:ext cx="2279439" cy="1597879"/>
          </a:xfrm>
          <a:custGeom>
            <a:avLst/>
            <a:gdLst/>
            <a:ahLst/>
            <a:cxnLst/>
            <a:rect r="r" b="b" t="t" l="l"/>
            <a:pathLst>
              <a:path h="1597879" w="2279439">
                <a:moveTo>
                  <a:pt x="0" y="0"/>
                </a:moveTo>
                <a:lnTo>
                  <a:pt x="2279439" y="0"/>
                </a:lnTo>
                <a:lnTo>
                  <a:pt x="2279439" y="1597879"/>
                </a:lnTo>
                <a:lnTo>
                  <a:pt x="0" y="1597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3" id="3"/>
          <p:cNvSpPr txBox="true"/>
          <p:nvPr/>
        </p:nvSpPr>
        <p:spPr>
          <a:xfrm rot="0">
            <a:off x="0" y="182972"/>
            <a:ext cx="31190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INTRODUÇÃO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14679" y="830672"/>
            <a:ext cx="6092116" cy="800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4"/>
              </a:lnSpc>
              <a:spcBef>
                <a:spcPct val="0"/>
              </a:spcBef>
            </a:pPr>
            <a:r>
              <a:rPr lang="en-US" b="true" sz="225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Eventos extremos</a:t>
            </a:r>
            <a:r>
              <a:rPr lang="en-US" sz="2253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en-US" b="true" sz="225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US$ 140 bilhões/</a:t>
            </a:r>
            <a:r>
              <a:rPr lang="en-US" sz="2253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ano entre </a:t>
            </a:r>
            <a:r>
              <a:rPr lang="en-US" b="true" sz="225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2000 e 2019</a:t>
            </a:r>
            <a:r>
              <a:rPr lang="en-US" sz="2253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46520" y="2629974"/>
            <a:ext cx="6244440" cy="7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erdas globais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entre US$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1,7 e 3,1 trilhões/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ano até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2050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. Em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2025 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-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US$ 260 bilhões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89987" y="4162521"/>
            <a:ext cx="8239663" cy="772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80"/>
              </a:lnSpc>
              <a:spcBef>
                <a:spcPct val="0"/>
              </a:spcBef>
            </a:pP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A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penas 4% dos recursos de adaptação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entre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2019 e 2023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foram direcionados ao setor de </a:t>
            </a:r>
            <a:r>
              <a:rPr lang="en-US" b="true" sz="22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saúde</a:t>
            </a:r>
            <a:r>
              <a:rPr lang="en-US" sz="22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31035" y="4906740"/>
            <a:ext cx="1140172" cy="17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Fonte:PNUMA, 2025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14679" y="1804030"/>
            <a:ext cx="2007744" cy="2217141"/>
          </a:xfrm>
          <a:custGeom>
            <a:avLst/>
            <a:gdLst/>
            <a:ahLst/>
            <a:cxnLst/>
            <a:rect r="r" b="b" t="t" l="l"/>
            <a:pathLst>
              <a:path h="2217141" w="2007744">
                <a:moveTo>
                  <a:pt x="0" y="0"/>
                </a:moveTo>
                <a:lnTo>
                  <a:pt x="2007744" y="0"/>
                </a:lnTo>
                <a:lnTo>
                  <a:pt x="2007744" y="2217141"/>
                </a:lnTo>
                <a:lnTo>
                  <a:pt x="0" y="2217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95072" y="1873740"/>
            <a:ext cx="2556222" cy="1436752"/>
          </a:xfrm>
          <a:custGeom>
            <a:avLst/>
            <a:gdLst/>
            <a:ahLst/>
            <a:cxnLst/>
            <a:rect r="r" b="b" t="t" l="l"/>
            <a:pathLst>
              <a:path h="1436752" w="2556222">
                <a:moveTo>
                  <a:pt x="0" y="0"/>
                </a:moveTo>
                <a:lnTo>
                  <a:pt x="2556221" y="0"/>
                </a:lnTo>
                <a:lnTo>
                  <a:pt x="2556221" y="1436752"/>
                </a:lnTo>
                <a:lnTo>
                  <a:pt x="0" y="14367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3" id="3"/>
          <p:cNvSpPr txBox="true"/>
          <p:nvPr/>
        </p:nvSpPr>
        <p:spPr>
          <a:xfrm rot="0">
            <a:off x="87359" y="817370"/>
            <a:ext cx="6061869" cy="3905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0"/>
              </a:lnSpc>
              <a:spcBef>
                <a:spcPct val="0"/>
              </a:spcBef>
            </a:pP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Imp</a:t>
            </a: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actos Econômicos dos Desastres no Brasil</a:t>
            </a:r>
          </a:p>
          <a:p>
            <a:pPr algn="ctr">
              <a:lnSpc>
                <a:spcPts val="3130"/>
              </a:lnSpc>
              <a:spcBef>
                <a:spcPct val="0"/>
              </a:spcBef>
            </a:pPr>
          </a:p>
          <a:p>
            <a:pPr algn="l" marL="482745" indent="-241373" lvl="1">
              <a:lnSpc>
                <a:spcPts val="3130"/>
              </a:lnSpc>
              <a:buFont typeface="Arial"/>
              <a:buChar char="•"/>
            </a:pP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2024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US$ 12 bilhões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em perdas econômicas</a:t>
            </a:r>
          </a:p>
          <a:p>
            <a:pPr algn="l" marL="965491" indent="-321830" lvl="2">
              <a:lnSpc>
                <a:spcPts val="3130"/>
              </a:lnSpc>
              <a:buFont typeface="Arial"/>
              <a:buChar char="⚬"/>
            </a:pP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US$ 5 bilhões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foram decorrentes das enchentes no </a:t>
            </a: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Rio Grande do Sul.</a:t>
            </a:r>
          </a:p>
          <a:p>
            <a:pPr algn="l">
              <a:lnSpc>
                <a:spcPts val="3130"/>
              </a:lnSpc>
            </a:pPr>
          </a:p>
          <a:p>
            <a:pPr algn="l" marL="482745" indent="-241373" lvl="1">
              <a:lnSpc>
                <a:spcPts val="3130"/>
              </a:lnSpc>
              <a:buFont typeface="Arial"/>
              <a:buChar char="•"/>
            </a:pP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2025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b="true" sz="223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US$ 5,4 bilhões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em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23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perdas econômicas.</a:t>
            </a:r>
          </a:p>
          <a:p>
            <a:pPr algn="l">
              <a:lnSpc>
                <a:spcPts val="313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504203" y="3411231"/>
            <a:ext cx="2447090" cy="1372758"/>
          </a:xfrm>
          <a:custGeom>
            <a:avLst/>
            <a:gdLst/>
            <a:ahLst/>
            <a:cxnLst/>
            <a:rect r="r" b="b" t="t" l="l"/>
            <a:pathLst>
              <a:path h="1372758" w="2447090">
                <a:moveTo>
                  <a:pt x="0" y="0"/>
                </a:moveTo>
                <a:lnTo>
                  <a:pt x="2447090" y="0"/>
                </a:lnTo>
                <a:lnTo>
                  <a:pt x="2447090" y="1372758"/>
                </a:lnTo>
                <a:lnTo>
                  <a:pt x="0" y="13727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6395072" y="459532"/>
            <a:ext cx="2375483" cy="1336209"/>
          </a:xfrm>
          <a:custGeom>
            <a:avLst/>
            <a:gdLst/>
            <a:ahLst/>
            <a:cxnLst/>
            <a:rect r="r" b="b" t="t" l="l"/>
            <a:pathLst>
              <a:path h="1336209" w="2375483">
                <a:moveTo>
                  <a:pt x="0" y="0"/>
                </a:moveTo>
                <a:lnTo>
                  <a:pt x="2375483" y="0"/>
                </a:lnTo>
                <a:lnTo>
                  <a:pt x="2375483" y="1336209"/>
                </a:lnTo>
                <a:lnTo>
                  <a:pt x="0" y="1336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name="TextBox 6" id="6"/>
          <p:cNvSpPr txBox="true"/>
          <p:nvPr/>
        </p:nvSpPr>
        <p:spPr>
          <a:xfrm rot="0">
            <a:off x="241540" y="101442"/>
            <a:ext cx="31190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INTRODUÇÃO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20050" y="4886326"/>
            <a:ext cx="952351" cy="17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Fonte:AON, 2025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36360" y="196553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2369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239157" y="254003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-235439" y="4510041"/>
            <a:ext cx="1094270" cy="1094270"/>
            <a:chOff x="0" y="0"/>
            <a:chExt cx="2918054" cy="291805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17952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7952">
                  <a:moveTo>
                    <a:pt x="1458976" y="2918079"/>
                  </a:moveTo>
                  <a:lnTo>
                    <a:pt x="0" y="2918079"/>
                  </a:lnTo>
                  <a:lnTo>
                    <a:pt x="0" y="0"/>
                  </a:lnTo>
                  <a:lnTo>
                    <a:pt x="1458976" y="0"/>
                  </a:lnTo>
                  <a:cubicBezTo>
                    <a:pt x="2264791" y="0"/>
                    <a:pt x="2917952" y="653161"/>
                    <a:pt x="2917952" y="1458976"/>
                  </a:cubicBezTo>
                  <a:cubicBezTo>
                    <a:pt x="2917952" y="2264791"/>
                    <a:pt x="2264791" y="2918079"/>
                    <a:pt x="1458976" y="2918079"/>
                  </a:cubicBezTo>
                </a:path>
              </a:pathLst>
            </a:custGeom>
            <a:solidFill>
              <a:srgbClr val="1C56F9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8444153" y="245402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2" y="0"/>
                </a:lnTo>
                <a:lnTo>
                  <a:pt x="536742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71481" y="946823"/>
            <a:ext cx="5779055" cy="4110353"/>
          </a:xfrm>
          <a:custGeom>
            <a:avLst/>
            <a:gdLst/>
            <a:ahLst/>
            <a:cxnLst/>
            <a:rect r="r" b="b" t="t" l="l"/>
            <a:pathLst>
              <a:path h="4110353" w="5779055">
                <a:moveTo>
                  <a:pt x="0" y="0"/>
                </a:moveTo>
                <a:lnTo>
                  <a:pt x="5779055" y="0"/>
                </a:lnTo>
                <a:lnTo>
                  <a:pt x="5779055" y="4110353"/>
                </a:lnTo>
                <a:lnTo>
                  <a:pt x="0" y="411035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942" y="247202"/>
            <a:ext cx="311907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INTRODUÇÃO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67304" y="1275702"/>
            <a:ext cx="4005996" cy="2978877"/>
          </a:xfrm>
          <a:custGeom>
            <a:avLst/>
            <a:gdLst/>
            <a:ahLst/>
            <a:cxnLst/>
            <a:rect r="r" b="b" t="t" l="l"/>
            <a:pathLst>
              <a:path h="2978877" w="4005996">
                <a:moveTo>
                  <a:pt x="0" y="0"/>
                </a:moveTo>
                <a:lnTo>
                  <a:pt x="4005996" y="0"/>
                </a:lnTo>
                <a:lnTo>
                  <a:pt x="4005996" y="2978877"/>
                </a:lnTo>
                <a:lnTo>
                  <a:pt x="0" y="29788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36360" y="196553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239157" y="254003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-235439" y="4510041"/>
            <a:ext cx="1094270" cy="1094270"/>
            <a:chOff x="0" y="0"/>
            <a:chExt cx="2918054" cy="29180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17952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7952">
                  <a:moveTo>
                    <a:pt x="1458976" y="2918079"/>
                  </a:moveTo>
                  <a:lnTo>
                    <a:pt x="0" y="2918079"/>
                  </a:lnTo>
                  <a:lnTo>
                    <a:pt x="0" y="0"/>
                  </a:lnTo>
                  <a:lnTo>
                    <a:pt x="1458976" y="0"/>
                  </a:lnTo>
                  <a:cubicBezTo>
                    <a:pt x="2264791" y="0"/>
                    <a:pt x="2917952" y="653161"/>
                    <a:pt x="2917952" y="1458976"/>
                  </a:cubicBezTo>
                  <a:cubicBezTo>
                    <a:pt x="2917952" y="2264791"/>
                    <a:pt x="2264791" y="2918079"/>
                    <a:pt x="1458976" y="2918079"/>
                  </a:cubicBezTo>
                </a:path>
              </a:pathLst>
            </a:custGeom>
            <a:solidFill>
              <a:srgbClr val="1C56F9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311696" y="1676257"/>
            <a:ext cx="4127179" cy="2751453"/>
          </a:xfrm>
          <a:custGeom>
            <a:avLst/>
            <a:gdLst/>
            <a:ahLst/>
            <a:cxnLst/>
            <a:rect r="r" b="b" t="t" l="l"/>
            <a:pathLst>
              <a:path h="2751453" w="4127179">
                <a:moveTo>
                  <a:pt x="0" y="0"/>
                </a:moveTo>
                <a:lnTo>
                  <a:pt x="4127179" y="0"/>
                </a:lnTo>
                <a:lnTo>
                  <a:pt x="4127179" y="2751453"/>
                </a:lnTo>
                <a:lnTo>
                  <a:pt x="0" y="275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9331" t="0" r="-9331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444153" y="245402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2" y="0"/>
                </a:lnTo>
                <a:lnTo>
                  <a:pt x="536742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957639" y="1006018"/>
            <a:ext cx="3907388" cy="1641103"/>
          </a:xfrm>
          <a:custGeom>
            <a:avLst/>
            <a:gdLst/>
            <a:ahLst/>
            <a:cxnLst/>
            <a:rect r="r" b="b" t="t" l="l"/>
            <a:pathLst>
              <a:path h="1641103" w="3907388">
                <a:moveTo>
                  <a:pt x="0" y="0"/>
                </a:moveTo>
                <a:lnTo>
                  <a:pt x="3907388" y="0"/>
                </a:lnTo>
                <a:lnTo>
                  <a:pt x="3907388" y="1641103"/>
                </a:lnTo>
                <a:lnTo>
                  <a:pt x="0" y="164110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5" id="15"/>
          <p:cNvSpPr txBox="true"/>
          <p:nvPr/>
        </p:nvSpPr>
        <p:spPr>
          <a:xfrm rot="0">
            <a:off x="397421" y="198653"/>
            <a:ext cx="598456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b="true" sz="26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Vigilância em Saúde dos Riscos Associados aos Desastres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62044" y="3013883"/>
            <a:ext cx="3923933" cy="1383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79"/>
              </a:lnSpc>
            </a:pPr>
            <a:r>
              <a:rPr lang="en-US" b="true" sz="1579" spc="157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D</a:t>
            </a:r>
            <a:r>
              <a:rPr lang="en-US" b="true" sz="1579" spc="157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esenvolver ações de vigilância em saúde relativas à gestão de riscos de emergências em saúde pública por desastres.</a:t>
            </a:r>
          </a:p>
          <a:p>
            <a:pPr algn="just">
              <a:lnSpc>
                <a:spcPts val="217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D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02753" y="-19050"/>
            <a:ext cx="3738494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ORGANOGRAMA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14350" y="668491"/>
            <a:ext cx="7989240" cy="4370202"/>
          </a:xfrm>
          <a:custGeom>
            <a:avLst/>
            <a:gdLst/>
            <a:ahLst/>
            <a:cxnLst/>
            <a:rect r="r" b="b" t="t" l="l"/>
            <a:pathLst>
              <a:path h="4370202" w="7989240">
                <a:moveTo>
                  <a:pt x="0" y="0"/>
                </a:moveTo>
                <a:lnTo>
                  <a:pt x="7989240" y="0"/>
                </a:lnTo>
                <a:lnTo>
                  <a:pt x="7989240" y="4370203"/>
                </a:lnTo>
                <a:lnTo>
                  <a:pt x="0" y="437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218" t="-41231" r="-20969" b="-26576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1139600"/>
            <a:ext cx="8520598" cy="509997"/>
          </a:xfrm>
          <a:custGeom>
            <a:avLst/>
            <a:gdLst/>
            <a:ahLst/>
            <a:cxnLst/>
            <a:rect r="r" b="b" t="t" l="l"/>
            <a:pathLst>
              <a:path h="509997" w="8520598">
                <a:moveTo>
                  <a:pt x="0" y="0"/>
                </a:moveTo>
                <a:lnTo>
                  <a:pt x="8520598" y="0"/>
                </a:lnTo>
                <a:lnTo>
                  <a:pt x="8520598" y="509997"/>
                </a:lnTo>
                <a:lnTo>
                  <a:pt x="0" y="509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33841" y="2029953"/>
            <a:ext cx="4481905" cy="159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064" indent="-291032" lvl="1">
              <a:lnSpc>
                <a:spcPts val="4246"/>
              </a:lnSpc>
              <a:buAutoNum type="arabicPeriod" startAt="1"/>
            </a:pPr>
            <a:r>
              <a:rPr lang="en-US" sz="269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Preparação</a:t>
            </a:r>
          </a:p>
          <a:p>
            <a:pPr algn="l" marL="582064" indent="-291032" lvl="1">
              <a:lnSpc>
                <a:spcPts val="4246"/>
              </a:lnSpc>
              <a:buAutoNum type="arabicPeriod" startAt="1"/>
            </a:pPr>
            <a:r>
              <a:rPr lang="en-US" sz="269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Vigilância</a:t>
            </a:r>
          </a:p>
          <a:p>
            <a:pPr algn="l" marL="582064" indent="-291032" lvl="1">
              <a:lnSpc>
                <a:spcPts val="4246"/>
              </a:lnSpc>
              <a:buAutoNum type="arabicPeriod" startAt="1"/>
            </a:pPr>
            <a:r>
              <a:rPr lang="en-US" sz="2695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Resposta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889432" y="3963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236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8781" y="207073"/>
            <a:ext cx="4143751" cy="509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6"/>
              </a:lnSpc>
            </a:pPr>
            <a:r>
              <a:rPr lang="en-US" b="true" sz="2695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GESTÃO DO RISCO</a:t>
            </a:r>
          </a:p>
        </p:txBody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058221" y="3088347"/>
            <a:ext cx="1300952" cy="1300952"/>
            <a:chOff x="0" y="0"/>
            <a:chExt cx="2918054" cy="291805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918079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8079">
                  <a:moveTo>
                    <a:pt x="0" y="1458976"/>
                  </a:moveTo>
                  <a:cubicBezTo>
                    <a:pt x="0" y="653161"/>
                    <a:pt x="653161" y="0"/>
                    <a:pt x="1458976" y="0"/>
                  </a:cubicBezTo>
                  <a:cubicBezTo>
                    <a:pt x="2264791" y="0"/>
                    <a:pt x="2918079" y="653161"/>
                    <a:pt x="2918079" y="1458976"/>
                  </a:cubicBezTo>
                  <a:cubicBezTo>
                    <a:pt x="2918079" y="2264791"/>
                    <a:pt x="2264791" y="2918079"/>
                    <a:pt x="1458976" y="2918079"/>
                  </a:cubicBezTo>
                  <a:cubicBezTo>
                    <a:pt x="653161" y="2918079"/>
                    <a:pt x="0" y="2264791"/>
                    <a:pt x="0" y="1458976"/>
                  </a:cubicBezTo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025443" y="1472440"/>
            <a:ext cx="2830310" cy="1300952"/>
            <a:chOff x="0" y="0"/>
            <a:chExt cx="6348425" cy="291805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48476" cy="2918079"/>
            </a:xfrm>
            <a:custGeom>
              <a:avLst/>
              <a:gdLst/>
              <a:ahLst/>
              <a:cxnLst/>
              <a:rect r="r" b="b" t="t" l="l"/>
              <a:pathLst>
                <a:path h="2918079" w="6348476">
                  <a:moveTo>
                    <a:pt x="4761357" y="0"/>
                  </a:moveTo>
                  <a:lnTo>
                    <a:pt x="1587119" y="0"/>
                  </a:lnTo>
                  <a:cubicBezTo>
                    <a:pt x="710565" y="0"/>
                    <a:pt x="0" y="653161"/>
                    <a:pt x="0" y="1458976"/>
                  </a:cubicBezTo>
                  <a:cubicBezTo>
                    <a:pt x="0" y="2264791"/>
                    <a:pt x="710565" y="2918079"/>
                    <a:pt x="1587119" y="2918079"/>
                  </a:cubicBezTo>
                  <a:lnTo>
                    <a:pt x="4761357" y="2918079"/>
                  </a:lnTo>
                  <a:cubicBezTo>
                    <a:pt x="5637911" y="2918079"/>
                    <a:pt x="6348476" y="2264918"/>
                    <a:pt x="6348476" y="1459103"/>
                  </a:cubicBezTo>
                  <a:cubicBezTo>
                    <a:pt x="6348476" y="653288"/>
                    <a:pt x="5637911" y="0"/>
                    <a:pt x="4761357" y="0"/>
                  </a:cubicBezTo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2555243" y="3088347"/>
            <a:ext cx="1300952" cy="1300952"/>
            <a:chOff x="0" y="0"/>
            <a:chExt cx="2918054" cy="291805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918079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8079">
                  <a:moveTo>
                    <a:pt x="2505202" y="2505202"/>
                  </a:moveTo>
                  <a:lnTo>
                    <a:pt x="412877" y="2505202"/>
                  </a:lnTo>
                  <a:lnTo>
                    <a:pt x="412877" y="412877"/>
                  </a:lnTo>
                  <a:lnTo>
                    <a:pt x="2505202" y="412877"/>
                  </a:lnTo>
                  <a:close/>
                  <a:moveTo>
                    <a:pt x="0" y="2918079"/>
                  </a:moveTo>
                  <a:lnTo>
                    <a:pt x="2918079" y="2918079"/>
                  </a:lnTo>
                  <a:lnTo>
                    <a:pt x="29180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56F9"/>
            </a:solid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29606" y="1782796"/>
            <a:ext cx="1507516" cy="2131811"/>
          </a:xfrm>
          <a:custGeom>
            <a:avLst/>
            <a:gdLst/>
            <a:ahLst/>
            <a:cxnLst/>
            <a:rect r="r" b="b" t="t" l="l"/>
            <a:pathLst>
              <a:path h="2131811" w="1507516">
                <a:moveTo>
                  <a:pt x="0" y="0"/>
                </a:moveTo>
                <a:lnTo>
                  <a:pt x="1507515" y="0"/>
                </a:lnTo>
                <a:lnTo>
                  <a:pt x="1507515" y="2131811"/>
                </a:lnTo>
                <a:lnTo>
                  <a:pt x="0" y="21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2334481" y="1782796"/>
            <a:ext cx="1504631" cy="2131811"/>
          </a:xfrm>
          <a:custGeom>
            <a:avLst/>
            <a:gdLst/>
            <a:ahLst/>
            <a:cxnLst/>
            <a:rect r="r" b="b" t="t" l="l"/>
            <a:pathLst>
              <a:path h="2131811" w="1504631">
                <a:moveTo>
                  <a:pt x="0" y="0"/>
                </a:moveTo>
                <a:lnTo>
                  <a:pt x="1504631" y="0"/>
                </a:lnTo>
                <a:lnTo>
                  <a:pt x="1504631" y="2131811"/>
                </a:lnTo>
                <a:lnTo>
                  <a:pt x="0" y="21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2369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51588" y="1782796"/>
            <a:ext cx="1508257" cy="2131811"/>
          </a:xfrm>
          <a:custGeom>
            <a:avLst/>
            <a:gdLst/>
            <a:ahLst/>
            <a:cxnLst/>
            <a:rect r="r" b="b" t="t" l="l"/>
            <a:pathLst>
              <a:path h="2131811" w="1508257">
                <a:moveTo>
                  <a:pt x="0" y="0"/>
                </a:moveTo>
                <a:lnTo>
                  <a:pt x="1508257" y="0"/>
                </a:lnTo>
                <a:lnTo>
                  <a:pt x="1508257" y="2131811"/>
                </a:lnTo>
                <a:lnTo>
                  <a:pt x="0" y="21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3944694" y="1782796"/>
            <a:ext cx="1410348" cy="2131811"/>
          </a:xfrm>
          <a:custGeom>
            <a:avLst/>
            <a:gdLst/>
            <a:ahLst/>
            <a:cxnLst/>
            <a:rect r="r" b="b" t="t" l="l"/>
            <a:pathLst>
              <a:path h="2131811" w="1410348">
                <a:moveTo>
                  <a:pt x="0" y="0"/>
                </a:moveTo>
                <a:lnTo>
                  <a:pt x="1410347" y="0"/>
                </a:lnTo>
                <a:lnTo>
                  <a:pt x="1410347" y="2131811"/>
                </a:lnTo>
                <a:lnTo>
                  <a:pt x="0" y="21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520" t="-3832" r="-552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93214" y="2085017"/>
            <a:ext cx="2036493" cy="1527370"/>
          </a:xfrm>
          <a:custGeom>
            <a:avLst/>
            <a:gdLst/>
            <a:ahLst/>
            <a:cxnLst/>
            <a:rect r="r" b="b" t="t" l="l"/>
            <a:pathLst>
              <a:path h="1527370" w="2036493">
                <a:moveTo>
                  <a:pt x="0" y="0"/>
                </a:moveTo>
                <a:lnTo>
                  <a:pt x="2036492" y="0"/>
                </a:lnTo>
                <a:lnTo>
                  <a:pt x="2036492" y="1527369"/>
                </a:lnTo>
                <a:lnTo>
                  <a:pt x="0" y="152736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-1745021" y="4099101"/>
            <a:ext cx="2830310" cy="1300952"/>
            <a:chOff x="0" y="0"/>
            <a:chExt cx="6348425" cy="291805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48476" cy="2918079"/>
            </a:xfrm>
            <a:custGeom>
              <a:avLst/>
              <a:gdLst/>
              <a:ahLst/>
              <a:cxnLst/>
              <a:rect r="r" b="b" t="t" l="l"/>
              <a:pathLst>
                <a:path h="2918079" w="6348476">
                  <a:moveTo>
                    <a:pt x="4761357" y="0"/>
                  </a:moveTo>
                  <a:lnTo>
                    <a:pt x="1587119" y="0"/>
                  </a:lnTo>
                  <a:cubicBezTo>
                    <a:pt x="710565" y="0"/>
                    <a:pt x="0" y="653161"/>
                    <a:pt x="0" y="1458976"/>
                  </a:cubicBezTo>
                  <a:cubicBezTo>
                    <a:pt x="0" y="2264791"/>
                    <a:pt x="710565" y="2918079"/>
                    <a:pt x="1587119" y="2918079"/>
                  </a:cubicBezTo>
                  <a:lnTo>
                    <a:pt x="4761357" y="2918079"/>
                  </a:lnTo>
                  <a:cubicBezTo>
                    <a:pt x="5637911" y="2918079"/>
                    <a:pt x="6348476" y="2264918"/>
                    <a:pt x="6348476" y="1459103"/>
                  </a:cubicBezTo>
                  <a:cubicBezTo>
                    <a:pt x="6348476" y="653288"/>
                    <a:pt x="5637911" y="0"/>
                    <a:pt x="4761357" y="0"/>
                  </a:cubicBezTo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97421" y="198653"/>
            <a:ext cx="3177339" cy="501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8"/>
              </a:lnSpc>
            </a:pPr>
            <a:r>
              <a:rPr lang="en-US" b="true" sz="2913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PREPARAÇÃO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3344" y="1112080"/>
            <a:ext cx="7243400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u="sng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Elaborações de materiais educativos e técnicos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38508" y="2571750"/>
            <a:ext cx="2484009" cy="1863007"/>
          </a:xfrm>
          <a:custGeom>
            <a:avLst/>
            <a:gdLst/>
            <a:ahLst/>
            <a:cxnLst/>
            <a:rect r="r" b="b" t="t" l="l"/>
            <a:pathLst>
              <a:path h="1863007" w="2484009">
                <a:moveTo>
                  <a:pt x="0" y="0"/>
                </a:moveTo>
                <a:lnTo>
                  <a:pt x="2484009" y="0"/>
                </a:lnTo>
                <a:lnTo>
                  <a:pt x="2484009" y="1863007"/>
                </a:lnTo>
                <a:lnTo>
                  <a:pt x="0" y="18630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5304633" y="3410323"/>
            <a:ext cx="2864800" cy="1611450"/>
          </a:xfrm>
          <a:custGeom>
            <a:avLst/>
            <a:gdLst/>
            <a:ahLst/>
            <a:cxnLst/>
            <a:rect r="r" b="b" t="t" l="l"/>
            <a:pathLst>
              <a:path h="1611450" w="2864800">
                <a:moveTo>
                  <a:pt x="0" y="0"/>
                </a:moveTo>
                <a:lnTo>
                  <a:pt x="2864799" y="0"/>
                </a:lnTo>
                <a:lnTo>
                  <a:pt x="2864799" y="1611449"/>
                </a:lnTo>
                <a:lnTo>
                  <a:pt x="0" y="16114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23039" y="1421553"/>
            <a:ext cx="3096539" cy="1745674"/>
          </a:xfrm>
          <a:custGeom>
            <a:avLst/>
            <a:gdLst/>
            <a:ahLst/>
            <a:cxnLst/>
            <a:rect r="r" b="b" t="t" l="l"/>
            <a:pathLst>
              <a:path h="1745674" w="3096539">
                <a:moveTo>
                  <a:pt x="0" y="0"/>
                </a:moveTo>
                <a:lnTo>
                  <a:pt x="3096540" y="0"/>
                </a:lnTo>
                <a:lnTo>
                  <a:pt x="3096540" y="1745674"/>
                </a:lnTo>
                <a:lnTo>
                  <a:pt x="0" y="174567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397421" y="179603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PREPARAÇÃO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822608" y="889673"/>
            <a:ext cx="5778418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u="sng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Articulações intra e intersetoriais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8355017" y="4216047"/>
            <a:ext cx="1300952" cy="1300952"/>
            <a:chOff x="0" y="0"/>
            <a:chExt cx="2918054" cy="291805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918079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8079">
                  <a:moveTo>
                    <a:pt x="2505202" y="2505202"/>
                  </a:moveTo>
                  <a:lnTo>
                    <a:pt x="412877" y="2505202"/>
                  </a:lnTo>
                  <a:lnTo>
                    <a:pt x="412877" y="412877"/>
                  </a:lnTo>
                  <a:lnTo>
                    <a:pt x="2505202" y="412877"/>
                  </a:lnTo>
                  <a:close/>
                  <a:moveTo>
                    <a:pt x="0" y="2918079"/>
                  </a:moveTo>
                  <a:lnTo>
                    <a:pt x="2918079" y="2918079"/>
                  </a:lnTo>
                  <a:lnTo>
                    <a:pt x="29180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56F9"/>
            </a:solid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4350" y="2658728"/>
            <a:ext cx="3334947" cy="1875908"/>
          </a:xfrm>
          <a:custGeom>
            <a:avLst/>
            <a:gdLst/>
            <a:ahLst/>
            <a:cxnLst/>
            <a:rect r="r" b="b" t="t" l="l"/>
            <a:pathLst>
              <a:path h="1875908" w="3334947">
                <a:moveTo>
                  <a:pt x="0" y="0"/>
                </a:moveTo>
                <a:lnTo>
                  <a:pt x="3334947" y="0"/>
                </a:lnTo>
                <a:lnTo>
                  <a:pt x="3334947" y="1875908"/>
                </a:lnTo>
                <a:lnTo>
                  <a:pt x="0" y="18759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2369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4350" y="1068401"/>
            <a:ext cx="3334947" cy="1466502"/>
          </a:xfrm>
          <a:custGeom>
            <a:avLst/>
            <a:gdLst/>
            <a:ahLst/>
            <a:cxnLst/>
            <a:rect r="r" b="b" t="t" l="l"/>
            <a:pathLst>
              <a:path h="1466502" w="3334947">
                <a:moveTo>
                  <a:pt x="0" y="0"/>
                </a:moveTo>
                <a:lnTo>
                  <a:pt x="3334947" y="0"/>
                </a:lnTo>
                <a:lnTo>
                  <a:pt x="3334947" y="1466502"/>
                </a:lnTo>
                <a:lnTo>
                  <a:pt x="0" y="146650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21980" r="-1236" b="-7518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-235439" y="4510041"/>
            <a:ext cx="1094270" cy="1094270"/>
            <a:chOff x="0" y="0"/>
            <a:chExt cx="2918054" cy="29180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917952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7952">
                  <a:moveTo>
                    <a:pt x="1458976" y="2918079"/>
                  </a:moveTo>
                  <a:lnTo>
                    <a:pt x="0" y="2918079"/>
                  </a:lnTo>
                  <a:lnTo>
                    <a:pt x="0" y="0"/>
                  </a:lnTo>
                  <a:lnTo>
                    <a:pt x="1458976" y="0"/>
                  </a:lnTo>
                  <a:cubicBezTo>
                    <a:pt x="2264791" y="0"/>
                    <a:pt x="2917952" y="653161"/>
                    <a:pt x="2917952" y="1458976"/>
                  </a:cubicBezTo>
                  <a:cubicBezTo>
                    <a:pt x="2917952" y="2264791"/>
                    <a:pt x="2264791" y="2918079"/>
                    <a:pt x="1458976" y="2918079"/>
                  </a:cubicBezTo>
                </a:path>
              </a:pathLst>
            </a:custGeom>
            <a:solidFill>
              <a:srgbClr val="1C56F9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11696" y="128654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PREPARAÇÃO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33316" y="498513"/>
            <a:ext cx="448846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u="sng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Capacitações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665097" y="1922171"/>
            <a:ext cx="2242304" cy="2989739"/>
          </a:xfrm>
          <a:custGeom>
            <a:avLst/>
            <a:gdLst/>
            <a:ahLst/>
            <a:cxnLst/>
            <a:rect r="r" b="b" t="t" l="l"/>
            <a:pathLst>
              <a:path h="2989739" w="2242304">
                <a:moveTo>
                  <a:pt x="0" y="0"/>
                </a:moveTo>
                <a:lnTo>
                  <a:pt x="2242305" y="0"/>
                </a:lnTo>
                <a:lnTo>
                  <a:pt x="2242305" y="2989739"/>
                </a:lnTo>
                <a:lnTo>
                  <a:pt x="0" y="298973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4184986" y="1068401"/>
            <a:ext cx="2327066" cy="3102755"/>
          </a:xfrm>
          <a:custGeom>
            <a:avLst/>
            <a:gdLst/>
            <a:ahLst/>
            <a:cxnLst/>
            <a:rect r="r" b="b" t="t" l="l"/>
            <a:pathLst>
              <a:path h="3102755" w="2327066">
                <a:moveTo>
                  <a:pt x="0" y="0"/>
                </a:moveTo>
                <a:lnTo>
                  <a:pt x="2327067" y="0"/>
                </a:lnTo>
                <a:lnTo>
                  <a:pt x="2327067" y="3102755"/>
                </a:lnTo>
                <a:lnTo>
                  <a:pt x="0" y="310275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7421" y="1516923"/>
            <a:ext cx="2437007" cy="1884134"/>
          </a:xfrm>
          <a:custGeom>
            <a:avLst/>
            <a:gdLst/>
            <a:ahLst/>
            <a:cxnLst/>
            <a:rect r="r" b="b" t="t" l="l"/>
            <a:pathLst>
              <a:path h="1884134" w="2437007">
                <a:moveTo>
                  <a:pt x="0" y="0"/>
                </a:moveTo>
                <a:lnTo>
                  <a:pt x="2437008" y="0"/>
                </a:lnTo>
                <a:lnTo>
                  <a:pt x="2437008" y="1884134"/>
                </a:lnTo>
                <a:lnTo>
                  <a:pt x="0" y="188413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2089299" y="3045835"/>
            <a:ext cx="2670970" cy="2001186"/>
          </a:xfrm>
          <a:custGeom>
            <a:avLst/>
            <a:gdLst/>
            <a:ahLst/>
            <a:cxnLst/>
            <a:rect r="r" b="b" t="t" l="l"/>
            <a:pathLst>
              <a:path h="2001186" w="2670970">
                <a:moveTo>
                  <a:pt x="0" y="0"/>
                </a:moveTo>
                <a:lnTo>
                  <a:pt x="2670970" y="0"/>
                </a:lnTo>
                <a:lnTo>
                  <a:pt x="2670970" y="2001185"/>
                </a:lnTo>
                <a:lnTo>
                  <a:pt x="0" y="200118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72369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372998" y="3114404"/>
            <a:ext cx="2485395" cy="1864046"/>
          </a:xfrm>
          <a:custGeom>
            <a:avLst/>
            <a:gdLst/>
            <a:ahLst/>
            <a:cxnLst/>
            <a:rect r="r" b="b" t="t" l="l"/>
            <a:pathLst>
              <a:path h="1864046" w="2485395">
                <a:moveTo>
                  <a:pt x="0" y="0"/>
                </a:moveTo>
                <a:lnTo>
                  <a:pt x="2485395" y="0"/>
                </a:lnTo>
                <a:lnTo>
                  <a:pt x="2485395" y="1864047"/>
                </a:lnTo>
                <a:lnTo>
                  <a:pt x="0" y="18640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5091584" y="1507973"/>
            <a:ext cx="2524112" cy="1893084"/>
          </a:xfrm>
          <a:custGeom>
            <a:avLst/>
            <a:gdLst/>
            <a:ahLst/>
            <a:cxnLst/>
            <a:rect r="r" b="b" t="t" l="l"/>
            <a:pathLst>
              <a:path h="1893084" w="2524112">
                <a:moveTo>
                  <a:pt x="0" y="0"/>
                </a:moveTo>
                <a:lnTo>
                  <a:pt x="2524111" y="0"/>
                </a:lnTo>
                <a:lnTo>
                  <a:pt x="2524111" y="1893084"/>
                </a:lnTo>
                <a:lnTo>
                  <a:pt x="0" y="189308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397421" y="179603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PREPARAÇÃO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83921" y="940242"/>
            <a:ext cx="5440604" cy="666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u="sng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Reuniões com as regionais e municípios</a:t>
            </a:r>
          </a:p>
          <a:p>
            <a:pPr algn="ctr">
              <a:lnSpc>
                <a:spcPts val="2660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12623" y="1231937"/>
            <a:ext cx="6488934" cy="3837333"/>
          </a:xfrm>
          <a:custGeom>
            <a:avLst/>
            <a:gdLst/>
            <a:ahLst/>
            <a:cxnLst/>
            <a:rect r="r" b="b" t="t" l="l"/>
            <a:pathLst>
              <a:path h="3837333" w="6488934">
                <a:moveTo>
                  <a:pt x="0" y="0"/>
                </a:moveTo>
                <a:lnTo>
                  <a:pt x="6488935" y="0"/>
                </a:lnTo>
                <a:lnTo>
                  <a:pt x="6488935" y="3837334"/>
                </a:lnTo>
                <a:lnTo>
                  <a:pt x="0" y="38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9819" r="0" b="-981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397421" y="179603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PREPARAÇÃO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69211" y="899198"/>
            <a:ext cx="2542555" cy="332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b="true" sz="1900" u="sng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 Pontos Focais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11696" y="1740704"/>
            <a:ext cx="2983800" cy="2811990"/>
            <a:chOff x="0" y="0"/>
            <a:chExt cx="3978400" cy="3749321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20619" y="3332645"/>
              <a:ext cx="3657781" cy="416676"/>
              <a:chOff x="0" y="0"/>
              <a:chExt cx="3479800" cy="39640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3479800" cy="396401"/>
              </a:xfrm>
              <a:custGeom>
                <a:avLst/>
                <a:gdLst/>
                <a:ahLst/>
                <a:cxnLst/>
                <a:rect r="r" b="b" t="t" l="l"/>
                <a:pathLst>
                  <a:path h="396401" w="3479800">
                    <a:moveTo>
                      <a:pt x="0" y="0"/>
                    </a:moveTo>
                    <a:lnTo>
                      <a:pt x="3479800" y="0"/>
                    </a:lnTo>
                    <a:lnTo>
                      <a:pt x="3479800" y="396401"/>
                    </a:lnTo>
                    <a:lnTo>
                      <a:pt x="0" y="396401"/>
                    </a:lnTo>
                    <a:close/>
                  </a:path>
                </a:pathLst>
              </a:custGeom>
              <a:solidFill>
                <a:srgbClr val="EFEFEF"/>
              </a:solidFill>
            </p:spPr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118612" y="3366798"/>
              <a:ext cx="616772" cy="256829"/>
            </a:xfrm>
            <a:custGeom>
              <a:avLst/>
              <a:gdLst/>
              <a:ahLst/>
              <a:cxnLst/>
              <a:rect r="r" b="b" t="t" l="l"/>
              <a:pathLst>
                <a:path h="256829" w="616772">
                  <a:moveTo>
                    <a:pt x="0" y="0"/>
                  </a:moveTo>
                  <a:lnTo>
                    <a:pt x="616772" y="0"/>
                  </a:lnTo>
                  <a:lnTo>
                    <a:pt x="616772" y="256829"/>
                  </a:lnTo>
                  <a:lnTo>
                    <a:pt x="0" y="256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548667" y="3381982"/>
              <a:ext cx="275460" cy="269460"/>
            </a:xfrm>
            <a:custGeom>
              <a:avLst/>
              <a:gdLst/>
              <a:ahLst/>
              <a:cxnLst/>
              <a:rect r="r" b="b" t="t" l="l"/>
              <a:pathLst>
                <a:path h="269460" w="275460">
                  <a:moveTo>
                    <a:pt x="0" y="0"/>
                  </a:moveTo>
                  <a:lnTo>
                    <a:pt x="275460" y="0"/>
                  </a:lnTo>
                  <a:lnTo>
                    <a:pt x="275460" y="269460"/>
                  </a:lnTo>
                  <a:lnTo>
                    <a:pt x="0" y="269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86397" y="1475129"/>
              <a:ext cx="630549" cy="290841"/>
            </a:xfrm>
            <a:custGeom>
              <a:avLst/>
              <a:gdLst/>
              <a:ahLst/>
              <a:cxnLst/>
              <a:rect r="r" b="b" t="t" l="l"/>
              <a:pathLst>
                <a:path h="290841" w="630549">
                  <a:moveTo>
                    <a:pt x="0" y="0"/>
                  </a:moveTo>
                  <a:lnTo>
                    <a:pt x="630549" y="0"/>
                  </a:lnTo>
                  <a:lnTo>
                    <a:pt x="630549" y="290841"/>
                  </a:lnTo>
                  <a:lnTo>
                    <a:pt x="0" y="290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name="Group 13" id="13"/>
            <p:cNvGrpSpPr/>
            <p:nvPr/>
          </p:nvGrpSpPr>
          <p:grpSpPr>
            <a:xfrm rot="0">
              <a:off x="0" y="2140840"/>
              <a:ext cx="1097334" cy="1225959"/>
              <a:chOff x="0" y="0"/>
              <a:chExt cx="812800" cy="908073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908073"/>
              </a:xfrm>
              <a:custGeom>
                <a:avLst/>
                <a:gdLst/>
                <a:ahLst/>
                <a:cxnLst/>
                <a:rect r="r" b="b" t="t" l="l"/>
                <a:pathLst>
                  <a:path h="908073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908073"/>
                    </a:lnTo>
                    <a:lnTo>
                      <a:pt x="0" y="908073"/>
                    </a:lnTo>
                    <a:close/>
                  </a:path>
                </a:pathLst>
              </a:custGeom>
              <a:solidFill>
                <a:srgbClr val="F9D10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19050"/>
                <a:ext cx="812800" cy="927123"/>
              </a:xfrm>
              <a:prstGeom prst="rect">
                <a:avLst/>
              </a:prstGeom>
            </p:spPr>
            <p:txBody>
              <a:bodyPr anchor="ctr" rtlCol="false" tIns="122712" lIns="122712" bIns="122712" rIns="122712"/>
              <a:lstStyle/>
              <a:p>
                <a:pPr algn="ctr">
                  <a:lnSpc>
                    <a:spcPts val="1245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0" y="0"/>
              <a:ext cx="1097334" cy="1158742"/>
              <a:chOff x="0" y="0"/>
              <a:chExt cx="812800" cy="858285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58285"/>
              </a:xfrm>
              <a:custGeom>
                <a:avLst/>
                <a:gdLst/>
                <a:ahLst/>
                <a:cxnLst/>
                <a:rect r="r" b="b" t="t" l="l"/>
                <a:pathLst>
                  <a:path h="85828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58285"/>
                    </a:lnTo>
                    <a:lnTo>
                      <a:pt x="0" y="858285"/>
                    </a:lnTo>
                    <a:close/>
                  </a:path>
                </a:pathLst>
              </a:custGeom>
              <a:solidFill>
                <a:srgbClr val="E22A0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19050"/>
                <a:ext cx="812800" cy="8773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45"/>
                  </a:lnSpc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483130" y="419243"/>
              <a:ext cx="614205" cy="3152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45"/>
                </a:lnSpc>
              </a:pPr>
              <a:r>
                <a:rPr lang="en-US" sz="675">
                  <a:solidFill>
                    <a:srgbClr val="FFFFFF"/>
                  </a:solidFill>
                  <a:latin typeface="Intro"/>
                  <a:ea typeface="Intro"/>
                  <a:cs typeface="Intro"/>
                  <a:sym typeface="Intro"/>
                </a:rPr>
                <a:t>GRANDE PERIGO</a:t>
              </a:r>
            </a:p>
          </p:txBody>
        </p:sp>
        <p:grpSp>
          <p:nvGrpSpPr>
            <p:cNvPr name="Group 20" id="20"/>
            <p:cNvGrpSpPr/>
            <p:nvPr/>
          </p:nvGrpSpPr>
          <p:grpSpPr>
            <a:xfrm rot="0">
              <a:off x="0" y="1128587"/>
              <a:ext cx="1097843" cy="1095209"/>
              <a:chOff x="0" y="0"/>
              <a:chExt cx="813177" cy="811226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3177" cy="811226"/>
              </a:xfrm>
              <a:custGeom>
                <a:avLst/>
                <a:gdLst/>
                <a:ahLst/>
                <a:cxnLst/>
                <a:rect r="r" b="b" t="t" l="l"/>
                <a:pathLst>
                  <a:path h="811226" w="813177">
                    <a:moveTo>
                      <a:pt x="0" y="0"/>
                    </a:moveTo>
                    <a:lnTo>
                      <a:pt x="813177" y="0"/>
                    </a:lnTo>
                    <a:lnTo>
                      <a:pt x="813177" y="811226"/>
                    </a:lnTo>
                    <a:lnTo>
                      <a:pt x="0" y="811226"/>
                    </a:lnTo>
                    <a:close/>
                  </a:path>
                </a:pathLst>
              </a:custGeom>
              <a:solidFill>
                <a:srgbClr val="F5790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19050"/>
                <a:ext cx="813177" cy="83027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45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427398" y="1588798"/>
              <a:ext cx="968260" cy="155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45"/>
                </a:lnSpc>
              </a:pPr>
              <a:r>
                <a:rPr lang="en-US" sz="675">
                  <a:solidFill>
                    <a:srgbClr val="FFFFFF"/>
                  </a:solidFill>
                  <a:latin typeface="Intro"/>
                  <a:ea typeface="Intro"/>
                  <a:cs typeface="Intro"/>
                  <a:sym typeface="Intro"/>
                </a:rPr>
                <a:t> PERIGO</a:t>
              </a:r>
            </a:p>
          </p:txBody>
        </p:sp>
        <p:grpSp>
          <p:nvGrpSpPr>
            <p:cNvPr name="Group 24" id="24"/>
            <p:cNvGrpSpPr/>
            <p:nvPr/>
          </p:nvGrpSpPr>
          <p:grpSpPr>
            <a:xfrm rot="0">
              <a:off x="3022095" y="1804844"/>
              <a:ext cx="397953" cy="141908"/>
              <a:chOff x="0" y="0"/>
              <a:chExt cx="1492250" cy="53213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50375" y="34446"/>
                <a:ext cx="1391565" cy="450403"/>
              </a:xfrm>
              <a:custGeom>
                <a:avLst/>
                <a:gdLst/>
                <a:ahLst/>
                <a:cxnLst/>
                <a:rect r="r" b="b" t="t" l="l"/>
                <a:pathLst>
                  <a:path h="450403" w="1391565">
                    <a:moveTo>
                      <a:pt x="300145" y="200504"/>
                    </a:moveTo>
                    <a:cubicBezTo>
                      <a:pt x="347135" y="248764"/>
                      <a:pt x="354755" y="297024"/>
                      <a:pt x="339515" y="314804"/>
                    </a:cubicBezTo>
                    <a:cubicBezTo>
                      <a:pt x="321735" y="335124"/>
                      <a:pt x="259505" y="323694"/>
                      <a:pt x="226485" y="332584"/>
                    </a:cubicBezTo>
                    <a:cubicBezTo>
                      <a:pt x="198545" y="340204"/>
                      <a:pt x="164255" y="370684"/>
                      <a:pt x="151555" y="361794"/>
                    </a:cubicBezTo>
                    <a:cubicBezTo>
                      <a:pt x="137585" y="352904"/>
                      <a:pt x="131235" y="294484"/>
                      <a:pt x="147745" y="277974"/>
                    </a:cubicBezTo>
                    <a:cubicBezTo>
                      <a:pt x="170605" y="253844"/>
                      <a:pt x="263315" y="288134"/>
                      <a:pt x="331895" y="281784"/>
                    </a:cubicBezTo>
                    <a:cubicBezTo>
                      <a:pt x="418255" y="274164"/>
                      <a:pt x="527475" y="237334"/>
                      <a:pt x="620185" y="225904"/>
                    </a:cubicBezTo>
                    <a:cubicBezTo>
                      <a:pt x="706545" y="214474"/>
                      <a:pt x="818305" y="203044"/>
                      <a:pt x="870375" y="210664"/>
                    </a:cubicBezTo>
                    <a:cubicBezTo>
                      <a:pt x="897045" y="214474"/>
                      <a:pt x="912285" y="220824"/>
                      <a:pt x="926255" y="230984"/>
                    </a:cubicBezTo>
                    <a:cubicBezTo>
                      <a:pt x="937685" y="239874"/>
                      <a:pt x="945305" y="251304"/>
                      <a:pt x="949115" y="264004"/>
                    </a:cubicBezTo>
                    <a:cubicBezTo>
                      <a:pt x="954195" y="280514"/>
                      <a:pt x="955465" y="305914"/>
                      <a:pt x="949115" y="322424"/>
                    </a:cubicBezTo>
                    <a:cubicBezTo>
                      <a:pt x="942765" y="340204"/>
                      <a:pt x="932605" y="356714"/>
                      <a:pt x="909745" y="366874"/>
                    </a:cubicBezTo>
                    <a:cubicBezTo>
                      <a:pt x="860215" y="391004"/>
                      <a:pt x="649395" y="410054"/>
                      <a:pt x="615105" y="378304"/>
                    </a:cubicBezTo>
                    <a:cubicBezTo>
                      <a:pt x="597325" y="360524"/>
                      <a:pt x="602405" y="317344"/>
                      <a:pt x="613835" y="297024"/>
                    </a:cubicBezTo>
                    <a:cubicBezTo>
                      <a:pt x="625265" y="276704"/>
                      <a:pt x="655745" y="265274"/>
                      <a:pt x="688765" y="257654"/>
                    </a:cubicBezTo>
                    <a:cubicBezTo>
                      <a:pt x="742105" y="244954"/>
                      <a:pt x="867835" y="251304"/>
                      <a:pt x="909745" y="261464"/>
                    </a:cubicBezTo>
                    <a:cubicBezTo>
                      <a:pt x="927525" y="266544"/>
                      <a:pt x="935145" y="270354"/>
                      <a:pt x="945305" y="280514"/>
                    </a:cubicBezTo>
                    <a:cubicBezTo>
                      <a:pt x="958005" y="293214"/>
                      <a:pt x="971975" y="316074"/>
                      <a:pt x="974515" y="335124"/>
                    </a:cubicBezTo>
                    <a:cubicBezTo>
                      <a:pt x="975785" y="354174"/>
                      <a:pt x="970705" y="378304"/>
                      <a:pt x="959275" y="393544"/>
                    </a:cubicBezTo>
                    <a:cubicBezTo>
                      <a:pt x="949115" y="410054"/>
                      <a:pt x="932605" y="420214"/>
                      <a:pt x="908475" y="429104"/>
                    </a:cubicBezTo>
                    <a:cubicBezTo>
                      <a:pt x="864025" y="445614"/>
                      <a:pt x="753535" y="451964"/>
                      <a:pt x="697655" y="446884"/>
                    </a:cubicBezTo>
                    <a:cubicBezTo>
                      <a:pt x="658285" y="443074"/>
                      <a:pt x="630345" y="434184"/>
                      <a:pt x="599865" y="421484"/>
                    </a:cubicBezTo>
                    <a:cubicBezTo>
                      <a:pt x="570655" y="408784"/>
                      <a:pt x="546525" y="391004"/>
                      <a:pt x="517315" y="369414"/>
                    </a:cubicBezTo>
                    <a:cubicBezTo>
                      <a:pt x="477945" y="338934"/>
                      <a:pt x="429685" y="279244"/>
                      <a:pt x="387775" y="252574"/>
                    </a:cubicBezTo>
                    <a:cubicBezTo>
                      <a:pt x="357295" y="233524"/>
                      <a:pt x="335705" y="228444"/>
                      <a:pt x="296335" y="218284"/>
                    </a:cubicBezTo>
                    <a:cubicBezTo>
                      <a:pt x="236645" y="201774"/>
                      <a:pt x="100755" y="196694"/>
                      <a:pt x="57575" y="180184"/>
                    </a:cubicBezTo>
                    <a:cubicBezTo>
                      <a:pt x="39795" y="173834"/>
                      <a:pt x="32175" y="170024"/>
                      <a:pt x="23285" y="158594"/>
                    </a:cubicBezTo>
                    <a:cubicBezTo>
                      <a:pt x="13125" y="145894"/>
                      <a:pt x="2965" y="120494"/>
                      <a:pt x="425" y="102714"/>
                    </a:cubicBezTo>
                    <a:cubicBezTo>
                      <a:pt x="-845" y="88744"/>
                      <a:pt x="4235" y="74774"/>
                      <a:pt x="9315" y="63344"/>
                    </a:cubicBezTo>
                    <a:cubicBezTo>
                      <a:pt x="15665" y="51914"/>
                      <a:pt x="23285" y="40484"/>
                      <a:pt x="35985" y="32864"/>
                    </a:cubicBezTo>
                    <a:cubicBezTo>
                      <a:pt x="49955" y="22704"/>
                      <a:pt x="61385" y="21434"/>
                      <a:pt x="93135" y="16354"/>
                    </a:cubicBezTo>
                    <a:cubicBezTo>
                      <a:pt x="240455" y="-2696"/>
                      <a:pt x="1217085" y="-11586"/>
                      <a:pt x="1341545" y="26514"/>
                    </a:cubicBezTo>
                    <a:cubicBezTo>
                      <a:pt x="1365675" y="34134"/>
                      <a:pt x="1372025" y="41754"/>
                      <a:pt x="1379645" y="54454"/>
                    </a:cubicBezTo>
                    <a:cubicBezTo>
                      <a:pt x="1388535" y="65884"/>
                      <a:pt x="1392345" y="86204"/>
                      <a:pt x="1391075" y="100174"/>
                    </a:cubicBezTo>
                    <a:cubicBezTo>
                      <a:pt x="1391075" y="111604"/>
                      <a:pt x="1387265" y="121764"/>
                      <a:pt x="1380915" y="129384"/>
                    </a:cubicBezTo>
                    <a:cubicBezTo>
                      <a:pt x="1372025" y="140814"/>
                      <a:pt x="1363135" y="149704"/>
                      <a:pt x="1341545" y="157324"/>
                    </a:cubicBezTo>
                    <a:cubicBezTo>
                      <a:pt x="1261535" y="182724"/>
                      <a:pt x="879265" y="150974"/>
                      <a:pt x="739565" y="166214"/>
                    </a:cubicBezTo>
                    <a:cubicBezTo>
                      <a:pt x="663365" y="173834"/>
                      <a:pt x="602405" y="199234"/>
                      <a:pt x="565575" y="200504"/>
                    </a:cubicBezTo>
                    <a:cubicBezTo>
                      <a:pt x="547795" y="201774"/>
                      <a:pt x="540175" y="201774"/>
                      <a:pt x="527475" y="196694"/>
                    </a:cubicBezTo>
                    <a:cubicBezTo>
                      <a:pt x="513505" y="190344"/>
                      <a:pt x="493185" y="175104"/>
                      <a:pt x="485565" y="159864"/>
                    </a:cubicBezTo>
                    <a:cubicBezTo>
                      <a:pt x="476675" y="144624"/>
                      <a:pt x="474135" y="121764"/>
                      <a:pt x="477945" y="105254"/>
                    </a:cubicBezTo>
                    <a:cubicBezTo>
                      <a:pt x="481755" y="87474"/>
                      <a:pt x="496995" y="68424"/>
                      <a:pt x="509695" y="58264"/>
                    </a:cubicBezTo>
                    <a:cubicBezTo>
                      <a:pt x="519855" y="50644"/>
                      <a:pt x="527475" y="48104"/>
                      <a:pt x="543985" y="44294"/>
                    </a:cubicBezTo>
                    <a:cubicBezTo>
                      <a:pt x="584625" y="36674"/>
                      <a:pt x="701465" y="20164"/>
                      <a:pt x="756075" y="44294"/>
                    </a:cubicBezTo>
                    <a:cubicBezTo>
                      <a:pt x="804335" y="64614"/>
                      <a:pt x="867835" y="128114"/>
                      <a:pt x="866565" y="161134"/>
                    </a:cubicBezTo>
                    <a:cubicBezTo>
                      <a:pt x="864025" y="187804"/>
                      <a:pt x="814495" y="211934"/>
                      <a:pt x="787825" y="228444"/>
                    </a:cubicBezTo>
                    <a:cubicBezTo>
                      <a:pt x="764965" y="241144"/>
                      <a:pt x="738295" y="253844"/>
                      <a:pt x="717975" y="255114"/>
                    </a:cubicBezTo>
                    <a:cubicBezTo>
                      <a:pt x="704005" y="256384"/>
                      <a:pt x="692575" y="251304"/>
                      <a:pt x="681145" y="243684"/>
                    </a:cubicBezTo>
                    <a:cubicBezTo>
                      <a:pt x="667175" y="234794"/>
                      <a:pt x="649395" y="217014"/>
                      <a:pt x="643045" y="199234"/>
                    </a:cubicBezTo>
                    <a:cubicBezTo>
                      <a:pt x="637965" y="181454"/>
                      <a:pt x="639235" y="157324"/>
                      <a:pt x="645585" y="140814"/>
                    </a:cubicBezTo>
                    <a:cubicBezTo>
                      <a:pt x="653205" y="124304"/>
                      <a:pt x="662095" y="107794"/>
                      <a:pt x="686225" y="98904"/>
                    </a:cubicBezTo>
                    <a:cubicBezTo>
                      <a:pt x="748455" y="76044"/>
                      <a:pt x="1030395" y="109064"/>
                      <a:pt x="1091355" y="142084"/>
                    </a:cubicBezTo>
                    <a:cubicBezTo>
                      <a:pt x="1112945" y="153514"/>
                      <a:pt x="1121835" y="168754"/>
                      <a:pt x="1126915" y="185264"/>
                    </a:cubicBezTo>
                    <a:cubicBezTo>
                      <a:pt x="1133265" y="201774"/>
                      <a:pt x="1130725" y="227174"/>
                      <a:pt x="1125645" y="242414"/>
                    </a:cubicBezTo>
                    <a:cubicBezTo>
                      <a:pt x="1121835" y="255114"/>
                      <a:pt x="1114215" y="265274"/>
                      <a:pt x="1102785" y="274164"/>
                    </a:cubicBezTo>
                    <a:cubicBezTo>
                      <a:pt x="1090085" y="283054"/>
                      <a:pt x="1073575" y="289404"/>
                      <a:pt x="1049445" y="291944"/>
                    </a:cubicBezTo>
                    <a:cubicBezTo>
                      <a:pt x="1006265" y="298294"/>
                      <a:pt x="907205" y="293214"/>
                      <a:pt x="865295" y="285594"/>
                    </a:cubicBezTo>
                    <a:cubicBezTo>
                      <a:pt x="843705" y="280514"/>
                      <a:pt x="828465" y="280514"/>
                      <a:pt x="815765" y="267814"/>
                    </a:cubicBezTo>
                    <a:cubicBezTo>
                      <a:pt x="800525" y="253844"/>
                      <a:pt x="782745" y="220824"/>
                      <a:pt x="784015" y="197964"/>
                    </a:cubicBezTo>
                    <a:cubicBezTo>
                      <a:pt x="785285" y="175104"/>
                      <a:pt x="804335" y="144624"/>
                      <a:pt x="823385" y="131924"/>
                    </a:cubicBezTo>
                    <a:cubicBezTo>
                      <a:pt x="842435" y="120494"/>
                      <a:pt x="879265" y="119224"/>
                      <a:pt x="899585" y="128114"/>
                    </a:cubicBezTo>
                    <a:cubicBezTo>
                      <a:pt x="921175" y="138274"/>
                      <a:pt x="942765" y="167484"/>
                      <a:pt x="946575" y="189074"/>
                    </a:cubicBezTo>
                    <a:cubicBezTo>
                      <a:pt x="950385" y="211934"/>
                      <a:pt x="938955" y="247494"/>
                      <a:pt x="922445" y="262734"/>
                    </a:cubicBezTo>
                    <a:cubicBezTo>
                      <a:pt x="905935" y="277974"/>
                      <a:pt x="869105" y="285594"/>
                      <a:pt x="847515" y="283054"/>
                    </a:cubicBezTo>
                    <a:cubicBezTo>
                      <a:pt x="831005" y="280514"/>
                      <a:pt x="813225" y="269084"/>
                      <a:pt x="803065" y="256384"/>
                    </a:cubicBezTo>
                    <a:cubicBezTo>
                      <a:pt x="791635" y="243684"/>
                      <a:pt x="782745" y="224634"/>
                      <a:pt x="784015" y="206854"/>
                    </a:cubicBezTo>
                    <a:cubicBezTo>
                      <a:pt x="784015" y="185264"/>
                      <a:pt x="800525" y="150974"/>
                      <a:pt x="815765" y="137004"/>
                    </a:cubicBezTo>
                    <a:cubicBezTo>
                      <a:pt x="828465" y="125574"/>
                      <a:pt x="846245" y="124304"/>
                      <a:pt x="865295" y="120494"/>
                    </a:cubicBezTo>
                    <a:cubicBezTo>
                      <a:pt x="890695" y="116684"/>
                      <a:pt x="923715" y="117954"/>
                      <a:pt x="956735" y="121764"/>
                    </a:cubicBezTo>
                    <a:cubicBezTo>
                      <a:pt x="997375" y="124304"/>
                      <a:pt x="1062145" y="125574"/>
                      <a:pt x="1091355" y="142084"/>
                    </a:cubicBezTo>
                    <a:cubicBezTo>
                      <a:pt x="1109135" y="152244"/>
                      <a:pt x="1123105" y="167484"/>
                      <a:pt x="1126915" y="185264"/>
                    </a:cubicBezTo>
                    <a:cubicBezTo>
                      <a:pt x="1133265" y="205584"/>
                      <a:pt x="1128185" y="241144"/>
                      <a:pt x="1116755" y="258924"/>
                    </a:cubicBezTo>
                    <a:cubicBezTo>
                      <a:pt x="1106595" y="275434"/>
                      <a:pt x="1087545" y="284324"/>
                      <a:pt x="1068495" y="290674"/>
                    </a:cubicBezTo>
                    <a:cubicBezTo>
                      <a:pt x="1048175" y="297024"/>
                      <a:pt x="1025315" y="293214"/>
                      <a:pt x="997375" y="291944"/>
                    </a:cubicBezTo>
                    <a:cubicBezTo>
                      <a:pt x="956735" y="291944"/>
                      <a:pt x="894505" y="293214"/>
                      <a:pt x="851325" y="283054"/>
                    </a:cubicBezTo>
                    <a:cubicBezTo>
                      <a:pt x="815765" y="275434"/>
                      <a:pt x="781475" y="248764"/>
                      <a:pt x="757345" y="247494"/>
                    </a:cubicBezTo>
                    <a:cubicBezTo>
                      <a:pt x="742105" y="246224"/>
                      <a:pt x="731945" y="256384"/>
                      <a:pt x="717975" y="255114"/>
                    </a:cubicBezTo>
                    <a:cubicBezTo>
                      <a:pt x="701465" y="253844"/>
                      <a:pt x="677335" y="243684"/>
                      <a:pt x="664635" y="232254"/>
                    </a:cubicBezTo>
                    <a:cubicBezTo>
                      <a:pt x="654475" y="223364"/>
                      <a:pt x="646855" y="211934"/>
                      <a:pt x="643045" y="199234"/>
                    </a:cubicBezTo>
                    <a:cubicBezTo>
                      <a:pt x="639235" y="182724"/>
                      <a:pt x="639235" y="157324"/>
                      <a:pt x="645585" y="140814"/>
                    </a:cubicBezTo>
                    <a:cubicBezTo>
                      <a:pt x="653205" y="124304"/>
                      <a:pt x="669715" y="106524"/>
                      <a:pt x="686225" y="98904"/>
                    </a:cubicBezTo>
                    <a:cubicBezTo>
                      <a:pt x="701465" y="91284"/>
                      <a:pt x="728135" y="84934"/>
                      <a:pt x="739565" y="95094"/>
                    </a:cubicBezTo>
                    <a:cubicBezTo>
                      <a:pt x="757345" y="109064"/>
                      <a:pt x="775125" y="182724"/>
                      <a:pt x="756075" y="203044"/>
                    </a:cubicBezTo>
                    <a:cubicBezTo>
                      <a:pt x="730675" y="233524"/>
                      <a:pt x="573195" y="218284"/>
                      <a:pt x="527475" y="196694"/>
                    </a:cubicBezTo>
                    <a:cubicBezTo>
                      <a:pt x="502075" y="185264"/>
                      <a:pt x="484295" y="162404"/>
                      <a:pt x="477945" y="142084"/>
                    </a:cubicBezTo>
                    <a:cubicBezTo>
                      <a:pt x="472865" y="125574"/>
                      <a:pt x="477945" y="101444"/>
                      <a:pt x="484295" y="87474"/>
                    </a:cubicBezTo>
                    <a:cubicBezTo>
                      <a:pt x="489375" y="74774"/>
                      <a:pt x="494455" y="67154"/>
                      <a:pt x="509695" y="58264"/>
                    </a:cubicBezTo>
                    <a:cubicBezTo>
                      <a:pt x="546525" y="37944"/>
                      <a:pt x="644315" y="25244"/>
                      <a:pt x="739565" y="17624"/>
                    </a:cubicBezTo>
                    <a:cubicBezTo>
                      <a:pt x="889425" y="6194"/>
                      <a:pt x="1241215" y="8734"/>
                      <a:pt x="1325035" y="25244"/>
                    </a:cubicBezTo>
                    <a:cubicBezTo>
                      <a:pt x="1349165" y="29054"/>
                      <a:pt x="1359325" y="34134"/>
                      <a:pt x="1369485" y="41754"/>
                    </a:cubicBezTo>
                    <a:cubicBezTo>
                      <a:pt x="1378375" y="49374"/>
                      <a:pt x="1384725" y="56994"/>
                      <a:pt x="1387265" y="68424"/>
                    </a:cubicBezTo>
                    <a:cubicBezTo>
                      <a:pt x="1392345" y="81124"/>
                      <a:pt x="1393615" y="101444"/>
                      <a:pt x="1387265" y="115414"/>
                    </a:cubicBezTo>
                    <a:cubicBezTo>
                      <a:pt x="1382185" y="129384"/>
                      <a:pt x="1368215" y="144624"/>
                      <a:pt x="1356785" y="150974"/>
                    </a:cubicBezTo>
                    <a:cubicBezTo>
                      <a:pt x="1346625" y="157324"/>
                      <a:pt x="1342815" y="156054"/>
                      <a:pt x="1325035" y="158594"/>
                    </a:cubicBezTo>
                    <a:cubicBezTo>
                      <a:pt x="1212005" y="173834"/>
                      <a:pt x="218865" y="217014"/>
                      <a:pt x="77895" y="185264"/>
                    </a:cubicBezTo>
                    <a:cubicBezTo>
                      <a:pt x="46145" y="177644"/>
                      <a:pt x="35985" y="170024"/>
                      <a:pt x="23285" y="158594"/>
                    </a:cubicBezTo>
                    <a:cubicBezTo>
                      <a:pt x="13125" y="148434"/>
                      <a:pt x="6775" y="137004"/>
                      <a:pt x="4235" y="123034"/>
                    </a:cubicBezTo>
                    <a:cubicBezTo>
                      <a:pt x="425" y="106524"/>
                      <a:pt x="2965" y="79854"/>
                      <a:pt x="9315" y="63344"/>
                    </a:cubicBezTo>
                    <a:cubicBezTo>
                      <a:pt x="15665" y="50644"/>
                      <a:pt x="23285" y="40484"/>
                      <a:pt x="35985" y="32864"/>
                    </a:cubicBezTo>
                    <a:cubicBezTo>
                      <a:pt x="49955" y="22704"/>
                      <a:pt x="66465" y="18894"/>
                      <a:pt x="93135" y="16354"/>
                    </a:cubicBezTo>
                    <a:cubicBezTo>
                      <a:pt x="152825" y="12544"/>
                      <a:pt x="310305" y="35404"/>
                      <a:pt x="378885" y="55724"/>
                    </a:cubicBezTo>
                    <a:cubicBezTo>
                      <a:pt x="422065" y="69694"/>
                      <a:pt x="442385" y="81124"/>
                      <a:pt x="476675" y="103984"/>
                    </a:cubicBezTo>
                    <a:cubicBezTo>
                      <a:pt x="521125" y="134464"/>
                      <a:pt x="577005" y="199234"/>
                      <a:pt x="618915" y="229714"/>
                    </a:cubicBezTo>
                    <a:cubicBezTo>
                      <a:pt x="648125" y="250034"/>
                      <a:pt x="664635" y="267814"/>
                      <a:pt x="697655" y="274164"/>
                    </a:cubicBezTo>
                    <a:cubicBezTo>
                      <a:pt x="747185" y="285594"/>
                      <a:pt x="848785" y="256384"/>
                      <a:pt x="888155" y="258924"/>
                    </a:cubicBezTo>
                    <a:cubicBezTo>
                      <a:pt x="907205" y="260194"/>
                      <a:pt x="916095" y="261464"/>
                      <a:pt x="928795" y="269084"/>
                    </a:cubicBezTo>
                    <a:cubicBezTo>
                      <a:pt x="944035" y="277974"/>
                      <a:pt x="961815" y="298294"/>
                      <a:pt x="969435" y="314804"/>
                    </a:cubicBezTo>
                    <a:cubicBezTo>
                      <a:pt x="974515" y="327504"/>
                      <a:pt x="975785" y="342744"/>
                      <a:pt x="974515" y="355444"/>
                    </a:cubicBezTo>
                    <a:cubicBezTo>
                      <a:pt x="971975" y="369414"/>
                      <a:pt x="968165" y="383384"/>
                      <a:pt x="959275" y="393544"/>
                    </a:cubicBezTo>
                    <a:cubicBezTo>
                      <a:pt x="949115" y="407514"/>
                      <a:pt x="932605" y="421484"/>
                      <a:pt x="908475" y="429104"/>
                    </a:cubicBezTo>
                    <a:cubicBezTo>
                      <a:pt x="866565" y="441804"/>
                      <a:pt x="780205" y="432914"/>
                      <a:pt x="717975" y="429104"/>
                    </a:cubicBezTo>
                    <a:cubicBezTo>
                      <a:pt x="658285" y="425294"/>
                      <a:pt x="587165" y="429104"/>
                      <a:pt x="543985" y="406244"/>
                    </a:cubicBezTo>
                    <a:cubicBezTo>
                      <a:pt x="512235" y="389734"/>
                      <a:pt x="476675" y="357984"/>
                      <a:pt x="474135" y="328774"/>
                    </a:cubicBezTo>
                    <a:cubicBezTo>
                      <a:pt x="470325" y="297024"/>
                      <a:pt x="509695" y="239874"/>
                      <a:pt x="537635" y="220824"/>
                    </a:cubicBezTo>
                    <a:cubicBezTo>
                      <a:pt x="560495" y="206854"/>
                      <a:pt x="580815" y="211934"/>
                      <a:pt x="615105" y="209394"/>
                    </a:cubicBezTo>
                    <a:cubicBezTo>
                      <a:pt x="682415" y="205584"/>
                      <a:pt x="862755" y="201774"/>
                      <a:pt x="909745" y="219554"/>
                    </a:cubicBezTo>
                    <a:cubicBezTo>
                      <a:pt x="926255" y="227174"/>
                      <a:pt x="932605" y="236064"/>
                      <a:pt x="938955" y="246224"/>
                    </a:cubicBezTo>
                    <a:cubicBezTo>
                      <a:pt x="946575" y="256384"/>
                      <a:pt x="951655" y="270354"/>
                      <a:pt x="954195" y="283054"/>
                    </a:cubicBezTo>
                    <a:cubicBezTo>
                      <a:pt x="955465" y="295754"/>
                      <a:pt x="954195" y="309724"/>
                      <a:pt x="949115" y="322424"/>
                    </a:cubicBezTo>
                    <a:cubicBezTo>
                      <a:pt x="942765" y="338934"/>
                      <a:pt x="932605" y="356714"/>
                      <a:pt x="909745" y="366874"/>
                    </a:cubicBezTo>
                    <a:cubicBezTo>
                      <a:pt x="862755" y="391004"/>
                      <a:pt x="734485" y="375764"/>
                      <a:pt x="641775" y="388464"/>
                    </a:cubicBezTo>
                    <a:cubicBezTo>
                      <a:pt x="543985" y="401164"/>
                      <a:pt x="432225" y="437994"/>
                      <a:pt x="338245" y="445614"/>
                    </a:cubicBezTo>
                    <a:cubicBezTo>
                      <a:pt x="258235" y="450694"/>
                      <a:pt x="174415" y="455774"/>
                      <a:pt x="115995" y="437994"/>
                    </a:cubicBezTo>
                    <a:cubicBezTo>
                      <a:pt x="72815" y="425294"/>
                      <a:pt x="28365" y="402434"/>
                      <a:pt x="11855" y="374494"/>
                    </a:cubicBezTo>
                    <a:cubicBezTo>
                      <a:pt x="-3385" y="350364"/>
                      <a:pt x="-2115" y="312264"/>
                      <a:pt x="5505" y="286864"/>
                    </a:cubicBezTo>
                    <a:cubicBezTo>
                      <a:pt x="14395" y="261464"/>
                      <a:pt x="37255" y="239874"/>
                      <a:pt x="60115" y="222094"/>
                    </a:cubicBezTo>
                    <a:cubicBezTo>
                      <a:pt x="82975" y="203044"/>
                      <a:pt x="110915" y="186534"/>
                      <a:pt x="146475" y="176374"/>
                    </a:cubicBezTo>
                    <a:cubicBezTo>
                      <a:pt x="194735" y="163674"/>
                      <a:pt x="277285" y="167484"/>
                      <a:pt x="325545" y="170024"/>
                    </a:cubicBezTo>
                    <a:cubicBezTo>
                      <a:pt x="361105" y="171294"/>
                      <a:pt x="387775" y="170024"/>
                      <a:pt x="413175" y="182724"/>
                    </a:cubicBezTo>
                    <a:cubicBezTo>
                      <a:pt x="439845" y="194154"/>
                      <a:pt x="471595" y="217014"/>
                      <a:pt x="480485" y="242414"/>
                    </a:cubicBezTo>
                    <a:cubicBezTo>
                      <a:pt x="489375" y="267814"/>
                      <a:pt x="483025" y="313534"/>
                      <a:pt x="465245" y="336394"/>
                    </a:cubicBezTo>
                    <a:cubicBezTo>
                      <a:pt x="446195" y="363064"/>
                      <a:pt x="396665" y="380844"/>
                      <a:pt x="361105" y="384654"/>
                    </a:cubicBezTo>
                    <a:cubicBezTo>
                      <a:pt x="323005" y="387194"/>
                      <a:pt x="272205" y="368144"/>
                      <a:pt x="244265" y="354174"/>
                    </a:cubicBezTo>
                    <a:cubicBezTo>
                      <a:pt x="226485" y="345284"/>
                      <a:pt x="216325" y="336394"/>
                      <a:pt x="204895" y="323694"/>
                    </a:cubicBezTo>
                    <a:cubicBezTo>
                      <a:pt x="193465" y="310994"/>
                      <a:pt x="179495" y="294484"/>
                      <a:pt x="175685" y="276704"/>
                    </a:cubicBezTo>
                    <a:cubicBezTo>
                      <a:pt x="173145" y="260194"/>
                      <a:pt x="175685" y="237334"/>
                      <a:pt x="185845" y="222094"/>
                    </a:cubicBezTo>
                    <a:cubicBezTo>
                      <a:pt x="197275" y="205584"/>
                      <a:pt x="226485" y="186534"/>
                      <a:pt x="246805" y="183994"/>
                    </a:cubicBezTo>
                    <a:cubicBezTo>
                      <a:pt x="264585" y="181454"/>
                      <a:pt x="300145" y="200504"/>
                      <a:pt x="300145" y="200504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name="Freeform 26" id="26"/>
            <p:cNvSpPr/>
            <p:nvPr/>
          </p:nvSpPr>
          <p:spPr>
            <a:xfrm flipH="false" flipV="false" rot="0">
              <a:off x="2886453" y="1694638"/>
              <a:ext cx="669238" cy="268504"/>
            </a:xfrm>
            <a:custGeom>
              <a:avLst/>
              <a:gdLst/>
              <a:ahLst/>
              <a:cxnLst/>
              <a:rect r="r" b="b" t="t" l="l"/>
              <a:pathLst>
                <a:path h="268504" w="669238">
                  <a:moveTo>
                    <a:pt x="0" y="0"/>
                  </a:moveTo>
                  <a:lnTo>
                    <a:pt x="669238" y="0"/>
                  </a:lnTo>
                  <a:lnTo>
                    <a:pt x="669238" y="268505"/>
                  </a:lnTo>
                  <a:lnTo>
                    <a:pt x="0" y="268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99111" t="-232035" r="-115630" b="-222987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148585" y="1881046"/>
              <a:ext cx="399687" cy="52352"/>
            </a:xfrm>
            <a:custGeom>
              <a:avLst/>
              <a:gdLst/>
              <a:ahLst/>
              <a:cxnLst/>
              <a:rect r="r" b="b" t="t" l="l"/>
              <a:pathLst>
                <a:path h="52352" w="399687">
                  <a:moveTo>
                    <a:pt x="0" y="0"/>
                  </a:moveTo>
                  <a:lnTo>
                    <a:pt x="399687" y="0"/>
                  </a:lnTo>
                  <a:lnTo>
                    <a:pt x="399687" y="52352"/>
                  </a:lnTo>
                  <a:lnTo>
                    <a:pt x="0" y="52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385345" t="-2434609" r="-80187" b="-520084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371475" y="468933"/>
              <a:ext cx="2442075" cy="1727768"/>
            </a:xfrm>
            <a:custGeom>
              <a:avLst/>
              <a:gdLst/>
              <a:ahLst/>
              <a:cxnLst/>
              <a:rect r="r" b="b" t="t" l="l"/>
              <a:pathLst>
                <a:path h="1727768" w="2442075">
                  <a:moveTo>
                    <a:pt x="0" y="0"/>
                  </a:moveTo>
                  <a:lnTo>
                    <a:pt x="2442074" y="0"/>
                  </a:lnTo>
                  <a:lnTo>
                    <a:pt x="2442074" y="1727768"/>
                  </a:lnTo>
                  <a:lnTo>
                    <a:pt x="0" y="172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 rot="0">
              <a:off x="2784862" y="1971143"/>
              <a:ext cx="1127133" cy="3393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30"/>
                </a:lnSpc>
              </a:pPr>
              <a:r>
                <a:rPr lang="en-US" sz="379" b="true">
                  <a:solidFill>
                    <a:srgbClr val="191A1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Aviso de: </a:t>
              </a:r>
              <a:r>
                <a:rPr lang="en-US" sz="379">
                  <a:solidFill>
                    <a:srgbClr val="191A17"/>
                  </a:solidFill>
                  <a:latin typeface="Open Sans"/>
                  <a:ea typeface="Open Sans"/>
                  <a:cs typeface="Open Sans"/>
                  <a:sym typeface="Open Sans"/>
                </a:rPr>
                <a:t>Chuvas intensas</a:t>
              </a:r>
            </a:p>
            <a:p>
              <a:pPr algn="l">
                <a:lnSpc>
                  <a:spcPts val="530"/>
                </a:lnSpc>
              </a:pPr>
              <a:r>
                <a:rPr lang="en-US" sz="379" b="true">
                  <a:solidFill>
                    <a:srgbClr val="191A1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Grau de severidade: </a:t>
              </a:r>
              <a:r>
                <a:rPr lang="en-US" sz="379">
                  <a:solidFill>
                    <a:srgbClr val="191A17"/>
                  </a:solidFill>
                  <a:latin typeface="Open Sans"/>
                  <a:ea typeface="Open Sans"/>
                  <a:cs typeface="Open Sans"/>
                  <a:sym typeface="Open Sans"/>
                </a:rPr>
                <a:t>Perigo</a:t>
              </a:r>
            </a:p>
            <a:p>
              <a:pPr algn="l">
                <a:lnSpc>
                  <a:spcPts val="530"/>
                </a:lnSpc>
              </a:pPr>
              <a:r>
                <a:rPr lang="en-US" sz="379" b="true">
                  <a:solidFill>
                    <a:srgbClr val="191A1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Início: 15/05/2025 09h36min</a:t>
              </a:r>
            </a:p>
            <a:p>
              <a:pPr algn="l">
                <a:lnSpc>
                  <a:spcPts val="530"/>
                </a:lnSpc>
              </a:pPr>
              <a:r>
                <a:rPr lang="en-US" sz="379" b="true">
                  <a:solidFill>
                    <a:srgbClr val="191A1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Fim: 16/05/2025 23h59min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142338" y="2370700"/>
              <a:ext cx="2785904" cy="2263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672"/>
                </a:lnSpc>
              </a:pPr>
              <a:r>
                <a:rPr lang="en-US" sz="480">
                  <a:solidFill>
                    <a:srgbClr val="ED5D16"/>
                  </a:solidFill>
                  <a:latin typeface="Intro"/>
                  <a:ea typeface="Intro"/>
                  <a:cs typeface="Intro"/>
                  <a:sym typeface="Intro"/>
                </a:rPr>
                <a:t>Risco </a:t>
              </a:r>
              <a:r>
                <a:rPr lang="en-US" sz="480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de corte de energia elétrica, queda de galhos de árvores, alagamentos e de descargas elétricas.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314626" y="-28575"/>
              <a:ext cx="2441327" cy="562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11"/>
                </a:lnSpc>
              </a:pPr>
              <a:r>
                <a:rPr lang="en-US" sz="1222">
                  <a:solidFill>
                    <a:srgbClr val="ED5D16"/>
                  </a:solidFill>
                  <a:latin typeface="Intro"/>
                  <a:ea typeface="Intro"/>
                  <a:cs typeface="Intro"/>
                  <a:sym typeface="Intro"/>
                </a:rPr>
                <a:t>ALERTA LARANJA  </a:t>
              </a:r>
              <a:r>
                <a:rPr lang="en-US" sz="1222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DE</a:t>
              </a:r>
              <a:r>
                <a:rPr lang="en-US" sz="1222">
                  <a:solidFill>
                    <a:srgbClr val="ED5D16"/>
                  </a:solidFill>
                  <a:latin typeface="Intro"/>
                  <a:ea typeface="Intro"/>
                  <a:cs typeface="Intro"/>
                  <a:sym typeface="Intro"/>
                </a:rPr>
                <a:t> </a:t>
              </a:r>
              <a:r>
                <a:rPr lang="en-US" sz="1222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CHUVAS INTENSAS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1182118" y="1891951"/>
              <a:ext cx="967391" cy="4726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45"/>
                </a:lnSpc>
              </a:pPr>
              <a:r>
                <a:rPr lang="en-US" sz="389">
                  <a:solidFill>
                    <a:srgbClr val="DE632A"/>
                  </a:solidFill>
                  <a:latin typeface="Intro"/>
                  <a:ea typeface="Intro"/>
                  <a:cs typeface="Intro"/>
                  <a:sym typeface="Intro"/>
                </a:rPr>
                <a:t>REGIÕES DE SAÚDE: </a:t>
              </a:r>
            </a:p>
            <a:p>
              <a:pPr algn="l" marL="84106" indent="-42053" lvl="1">
                <a:lnSpc>
                  <a:spcPts val="545"/>
                </a:lnSpc>
                <a:buFont typeface="Arial"/>
                <a:buChar char="•"/>
              </a:pPr>
              <a:r>
                <a:rPr lang="en-US" sz="389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1</a:t>
              </a:r>
              <a:r>
                <a:rPr lang="en-US" sz="389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ª REGIÃO</a:t>
              </a:r>
            </a:p>
            <a:p>
              <a:pPr algn="l" marL="84106" indent="-42053" lvl="1">
                <a:lnSpc>
                  <a:spcPts val="545"/>
                </a:lnSpc>
                <a:buFont typeface="Arial"/>
                <a:buChar char="•"/>
              </a:pPr>
              <a:r>
                <a:rPr lang="en-US" sz="389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7ª REGIÃO</a:t>
              </a:r>
            </a:p>
            <a:p>
              <a:pPr algn="l" marL="84106" indent="-42053" lvl="1">
                <a:lnSpc>
                  <a:spcPts val="545"/>
                </a:lnSpc>
                <a:buFont typeface="Arial"/>
                <a:buChar char="•"/>
              </a:pPr>
              <a:r>
                <a:rPr lang="en-US" sz="389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3ª REGIÃO</a:t>
              </a:r>
            </a:p>
            <a:p>
              <a:pPr algn="l">
                <a:lnSpc>
                  <a:spcPts val="545"/>
                </a:lnSpc>
              </a:pP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911106" y="3409796"/>
              <a:ext cx="1721180" cy="2138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81"/>
                </a:lnSpc>
              </a:pPr>
              <a:r>
                <a:rPr lang="en-US" sz="486">
                  <a:solidFill>
                    <a:srgbClr val="191A17"/>
                  </a:solidFill>
                  <a:latin typeface="Open Sans"/>
                  <a:ea typeface="Open Sans"/>
                  <a:cs typeface="Open Sans"/>
                  <a:sym typeface="Open Sans"/>
                </a:rPr>
                <a:t>Subcoordenadoria de Vigilância Ambiental - SUVAM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376864" y="2587021"/>
              <a:ext cx="967812" cy="3145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45"/>
                </a:lnSpc>
              </a:pPr>
              <a:r>
                <a:rPr lang="en-US" sz="675">
                  <a:solidFill>
                    <a:srgbClr val="FFFFFF"/>
                  </a:solidFill>
                  <a:latin typeface="Intro"/>
                  <a:ea typeface="Intro"/>
                  <a:cs typeface="Intro"/>
                  <a:sym typeface="Intro"/>
                </a:rPr>
                <a:t> PERIGO POTENCIAL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142338" y="2655852"/>
              <a:ext cx="2785904" cy="5615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2"/>
                </a:lnSpc>
                <a:spcBef>
                  <a:spcPct val="0"/>
                </a:spcBef>
              </a:pPr>
              <a:r>
                <a:rPr lang="en-US" sz="480">
                  <a:solidFill>
                    <a:srgbClr val="ED5D16"/>
                  </a:solidFill>
                  <a:latin typeface="Intro"/>
                  <a:ea typeface="Intro"/>
                  <a:cs typeface="Intro"/>
                  <a:sym typeface="Intro"/>
                </a:rPr>
                <a:t>Instruções </a:t>
              </a:r>
              <a:r>
                <a:rPr lang="en-US" sz="480">
                  <a:solidFill>
                    <a:srgbClr val="000000"/>
                  </a:solidFill>
                  <a:latin typeface="Intro"/>
                  <a:ea typeface="Intro"/>
                  <a:cs typeface="Intro"/>
                  <a:sym typeface="Intro"/>
                </a:rPr>
                <a:t>Em caso de rajadas de vento: (não se abrigue debaixo de árvores, pois há risco de queda e descargas elétricas e não estacione veículos próximos a torres de transmissão e placas de propaganda) e se possível desligue os aparelhos elétricos.</a:t>
              </a:r>
            </a:p>
          </p:txBody>
        </p:sp>
        <p:sp>
          <p:nvSpPr>
            <p:cNvPr name="Freeform 36" id="36"/>
            <p:cNvSpPr/>
            <p:nvPr/>
          </p:nvSpPr>
          <p:spPr>
            <a:xfrm flipH="false" flipV="false" rot="0">
              <a:off x="2856648" y="1713497"/>
              <a:ext cx="583874" cy="234255"/>
            </a:xfrm>
            <a:custGeom>
              <a:avLst/>
              <a:gdLst/>
              <a:ahLst/>
              <a:cxnLst/>
              <a:rect r="r" b="b" t="t" l="l"/>
              <a:pathLst>
                <a:path h="234255" w="583874">
                  <a:moveTo>
                    <a:pt x="0" y="0"/>
                  </a:moveTo>
                  <a:lnTo>
                    <a:pt x="583874" y="0"/>
                  </a:lnTo>
                  <a:lnTo>
                    <a:pt x="583874" y="234255"/>
                  </a:lnTo>
                  <a:lnTo>
                    <a:pt x="0" y="234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99111" t="-232035" r="-115630" b="-222987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Freeform 37" id="37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72369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397421" y="128654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VIGILÂNCIA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67314" y="899198"/>
            <a:ext cx="8069808" cy="332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u="sng">
                <a:solidFill>
                  <a:srgbClr val="365EA1"/>
                </a:solidFill>
                <a:latin typeface="Roboto"/>
                <a:ea typeface="Roboto"/>
                <a:cs typeface="Roboto"/>
                <a:sym typeface="Roboto"/>
              </a:rPr>
              <a:t>Monitoramento de eventos, elaboração e divulgação de alertas 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3669211" y="1900608"/>
            <a:ext cx="2316198" cy="2113697"/>
            <a:chOff x="0" y="0"/>
            <a:chExt cx="873206" cy="796863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73206" cy="796863"/>
            </a:xfrm>
            <a:custGeom>
              <a:avLst/>
              <a:gdLst/>
              <a:ahLst/>
              <a:cxnLst/>
              <a:rect r="r" b="b" t="t" l="l"/>
              <a:pathLst>
                <a:path h="796863" w="873206">
                  <a:moveTo>
                    <a:pt x="0" y="0"/>
                  </a:moveTo>
                  <a:lnTo>
                    <a:pt x="873206" y="0"/>
                  </a:lnTo>
                  <a:lnTo>
                    <a:pt x="873206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0">
                <a:alphaModFix amt="86000"/>
              </a:blip>
              <a:stretch>
                <a:fillRect l="0" t="-9580" r="0" b="0"/>
              </a:stretch>
            </a:blipFill>
            <a:ln w="9525" cap="sq">
              <a:solidFill>
                <a:srgbClr val="000000">
                  <a:alpha val="85882"/>
                </a:srgbClr>
              </a:solidFill>
              <a:prstDash val="solid"/>
              <a:miter/>
            </a:ln>
          </p:spPr>
        </p:sp>
      </p:grpSp>
      <p:sp>
        <p:nvSpPr>
          <p:cNvPr name="Freeform 44" id="44"/>
          <p:cNvSpPr/>
          <p:nvPr/>
        </p:nvSpPr>
        <p:spPr>
          <a:xfrm flipH="false" flipV="false" rot="0">
            <a:off x="6448616" y="1569254"/>
            <a:ext cx="2408567" cy="3359824"/>
          </a:xfrm>
          <a:custGeom>
            <a:avLst/>
            <a:gdLst/>
            <a:ahLst/>
            <a:cxnLst/>
            <a:rect r="r" b="b" t="t" l="l"/>
            <a:pathLst>
              <a:path h="3359824" w="2408567">
                <a:moveTo>
                  <a:pt x="0" y="0"/>
                </a:moveTo>
                <a:lnTo>
                  <a:pt x="2408567" y="0"/>
                </a:lnTo>
                <a:lnTo>
                  <a:pt x="2408567" y="3359824"/>
                </a:lnTo>
                <a:lnTo>
                  <a:pt x="0" y="335982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-3147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5604" y="128654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RESPOSTA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1696" y="1253907"/>
            <a:ext cx="8510065" cy="3102594"/>
          </a:xfrm>
          <a:custGeom>
            <a:avLst/>
            <a:gdLst/>
            <a:ahLst/>
            <a:cxnLst/>
            <a:rect r="r" b="b" t="t" l="l"/>
            <a:pathLst>
              <a:path h="3102594" w="8510065">
                <a:moveTo>
                  <a:pt x="0" y="0"/>
                </a:moveTo>
                <a:lnTo>
                  <a:pt x="8510065" y="0"/>
                </a:lnTo>
                <a:lnTo>
                  <a:pt x="8510065" y="3102594"/>
                </a:lnTo>
                <a:lnTo>
                  <a:pt x="0" y="310259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990" t="0" r="-99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9392" y="268800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RESPOSTA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1696" y="1357226"/>
            <a:ext cx="8693797" cy="2966402"/>
          </a:xfrm>
          <a:custGeom>
            <a:avLst/>
            <a:gdLst/>
            <a:ahLst/>
            <a:cxnLst/>
            <a:rect r="r" b="b" t="t" l="l"/>
            <a:pathLst>
              <a:path h="2966402" w="8693797">
                <a:moveTo>
                  <a:pt x="0" y="0"/>
                </a:moveTo>
                <a:lnTo>
                  <a:pt x="8693797" y="0"/>
                </a:lnTo>
                <a:lnTo>
                  <a:pt x="8693797" y="2966402"/>
                </a:lnTo>
                <a:lnTo>
                  <a:pt x="0" y="29664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503" t="0" r="-1503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2369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5555" y="1103123"/>
            <a:ext cx="4353229" cy="1751299"/>
          </a:xfrm>
          <a:custGeom>
            <a:avLst/>
            <a:gdLst/>
            <a:ahLst/>
            <a:cxnLst/>
            <a:rect r="r" b="b" t="t" l="l"/>
            <a:pathLst>
              <a:path h="1751299" w="4353229">
                <a:moveTo>
                  <a:pt x="0" y="0"/>
                </a:moveTo>
                <a:lnTo>
                  <a:pt x="4353230" y="0"/>
                </a:lnTo>
                <a:lnTo>
                  <a:pt x="4353230" y="1751299"/>
                </a:lnTo>
                <a:lnTo>
                  <a:pt x="0" y="175129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218771" y="3010723"/>
            <a:ext cx="5650629" cy="1772885"/>
          </a:xfrm>
          <a:custGeom>
            <a:avLst/>
            <a:gdLst/>
            <a:ahLst/>
            <a:cxnLst/>
            <a:rect r="r" b="b" t="t" l="l"/>
            <a:pathLst>
              <a:path h="1772885" w="5650629">
                <a:moveTo>
                  <a:pt x="0" y="0"/>
                </a:moveTo>
                <a:lnTo>
                  <a:pt x="5650629" y="0"/>
                </a:lnTo>
                <a:lnTo>
                  <a:pt x="5650629" y="1772885"/>
                </a:lnTo>
                <a:lnTo>
                  <a:pt x="0" y="177288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5620169" y="1103123"/>
            <a:ext cx="1371095" cy="1395056"/>
          </a:xfrm>
          <a:custGeom>
            <a:avLst/>
            <a:gdLst/>
            <a:ahLst/>
            <a:cxnLst/>
            <a:rect r="r" b="b" t="t" l="l"/>
            <a:pathLst>
              <a:path h="1395056" w="1371095">
                <a:moveTo>
                  <a:pt x="0" y="0"/>
                </a:moveTo>
                <a:lnTo>
                  <a:pt x="1371095" y="0"/>
                </a:lnTo>
                <a:lnTo>
                  <a:pt x="1371095" y="1395056"/>
                </a:lnTo>
                <a:lnTo>
                  <a:pt x="0" y="13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873" t="0" r="-873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6340113" y="3138498"/>
            <a:ext cx="1461464" cy="1461464"/>
          </a:xfrm>
          <a:custGeom>
            <a:avLst/>
            <a:gdLst/>
            <a:ahLst/>
            <a:cxnLst/>
            <a:rect r="r" b="b" t="t" l="l"/>
            <a:pathLst>
              <a:path h="1461464" w="1461464">
                <a:moveTo>
                  <a:pt x="0" y="0"/>
                </a:moveTo>
                <a:lnTo>
                  <a:pt x="1461464" y="0"/>
                </a:lnTo>
                <a:lnTo>
                  <a:pt x="1461464" y="1461464"/>
                </a:lnTo>
                <a:lnTo>
                  <a:pt x="0" y="14614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105809" y="331785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RESPOSTA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620169" y="2511515"/>
            <a:ext cx="1238482" cy="17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b="true" sz="1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Portaria 874/21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310127" y="4571387"/>
            <a:ext cx="1491450" cy="17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b="true" sz="1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Nota Técnica - 03/24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144000" cy="946823"/>
          </a:xfrm>
          <a:custGeom>
            <a:avLst/>
            <a:gdLst/>
            <a:ahLst/>
            <a:cxnLst/>
            <a:rect r="r" b="b" t="t" l="l"/>
            <a:pathLst>
              <a:path h="946823" w="9144000">
                <a:moveTo>
                  <a:pt x="0" y="0"/>
                </a:moveTo>
                <a:lnTo>
                  <a:pt x="9144000" y="0"/>
                </a:lnTo>
                <a:lnTo>
                  <a:pt x="9144000" y="946823"/>
                </a:lnTo>
                <a:lnTo>
                  <a:pt x="0" y="9468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446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1696" y="245402"/>
            <a:ext cx="8546697" cy="535200"/>
          </a:xfrm>
          <a:custGeom>
            <a:avLst/>
            <a:gdLst/>
            <a:ahLst/>
            <a:cxnLst/>
            <a:rect r="r" b="b" t="t" l="l"/>
            <a:pathLst>
              <a:path h="535200" w="8546697">
                <a:moveTo>
                  <a:pt x="0" y="0"/>
                </a:moveTo>
                <a:lnTo>
                  <a:pt x="8546697" y="0"/>
                </a:lnTo>
                <a:lnTo>
                  <a:pt x="8546697" y="535200"/>
                </a:lnTo>
                <a:lnTo>
                  <a:pt x="0" y="53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52899" y="204854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37032" y="243916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4" y="0"/>
                </a:lnTo>
                <a:lnTo>
                  <a:pt x="863994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14350" y="1095188"/>
            <a:ext cx="3950494" cy="3639393"/>
          </a:xfrm>
          <a:custGeom>
            <a:avLst/>
            <a:gdLst/>
            <a:ahLst/>
            <a:cxnLst/>
            <a:rect r="r" b="b" t="t" l="l"/>
            <a:pathLst>
              <a:path h="3639393" w="3950494">
                <a:moveTo>
                  <a:pt x="0" y="0"/>
                </a:moveTo>
                <a:lnTo>
                  <a:pt x="3950494" y="0"/>
                </a:lnTo>
                <a:lnTo>
                  <a:pt x="3950494" y="3639393"/>
                </a:lnTo>
                <a:lnTo>
                  <a:pt x="0" y="36393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20871" y="324255"/>
            <a:ext cx="327179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RESPOSTA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509190" y="2505075"/>
            <a:ext cx="1687860" cy="50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 u="sng">
                <a:solidFill>
                  <a:srgbClr val="365EA1"/>
                </a:solidFill>
                <a:latin typeface="Roboto Bold"/>
                <a:ea typeface="Roboto Bold"/>
                <a:cs typeface="Roboto Bold"/>
                <a:sym typeface="Roboto Bold"/>
              </a:rPr>
              <a:t>notifica rn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169710" y="228300"/>
            <a:ext cx="1233078" cy="573900"/>
          </a:xfrm>
          <a:custGeom>
            <a:avLst/>
            <a:gdLst/>
            <a:ahLst/>
            <a:cxnLst/>
            <a:rect r="r" b="b" t="t" l="l"/>
            <a:pathLst>
              <a:path h="573900" w="1233078">
                <a:moveTo>
                  <a:pt x="0" y="0"/>
                </a:moveTo>
                <a:lnTo>
                  <a:pt x="1233078" y="0"/>
                </a:lnTo>
                <a:lnTo>
                  <a:pt x="1233078" y="573900"/>
                </a:lnTo>
                <a:lnTo>
                  <a:pt x="0" y="5739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2369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305717" y="285750"/>
            <a:ext cx="863994" cy="459000"/>
          </a:xfrm>
          <a:custGeom>
            <a:avLst/>
            <a:gdLst/>
            <a:ahLst/>
            <a:cxnLst/>
            <a:rect r="r" b="b" t="t" l="l"/>
            <a:pathLst>
              <a:path h="459000" w="863994">
                <a:moveTo>
                  <a:pt x="0" y="0"/>
                </a:moveTo>
                <a:lnTo>
                  <a:pt x="863993" y="0"/>
                </a:lnTo>
                <a:lnTo>
                  <a:pt x="863993" y="459000"/>
                </a:lnTo>
                <a:lnTo>
                  <a:pt x="0" y="459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468750" y="277149"/>
            <a:ext cx="536743" cy="525051"/>
          </a:xfrm>
          <a:custGeom>
            <a:avLst/>
            <a:gdLst/>
            <a:ahLst/>
            <a:cxnLst/>
            <a:rect r="r" b="b" t="t" l="l"/>
            <a:pathLst>
              <a:path h="525051" w="536743">
                <a:moveTo>
                  <a:pt x="0" y="0"/>
                </a:moveTo>
                <a:lnTo>
                  <a:pt x="536743" y="0"/>
                </a:lnTo>
                <a:lnTo>
                  <a:pt x="536743" y="525051"/>
                </a:lnTo>
                <a:lnTo>
                  <a:pt x="0" y="5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8493524" y="4286389"/>
            <a:ext cx="1300952" cy="1300952"/>
            <a:chOff x="0" y="0"/>
            <a:chExt cx="2918054" cy="291805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18079" cy="2918079"/>
            </a:xfrm>
            <a:custGeom>
              <a:avLst/>
              <a:gdLst/>
              <a:ahLst/>
              <a:cxnLst/>
              <a:rect r="r" b="b" t="t" l="l"/>
              <a:pathLst>
                <a:path h="2918079" w="2918079">
                  <a:moveTo>
                    <a:pt x="0" y="1458976"/>
                  </a:moveTo>
                  <a:cubicBezTo>
                    <a:pt x="0" y="653161"/>
                    <a:pt x="653161" y="0"/>
                    <a:pt x="1458976" y="0"/>
                  </a:cubicBezTo>
                  <a:cubicBezTo>
                    <a:pt x="2264791" y="0"/>
                    <a:pt x="2918079" y="653161"/>
                    <a:pt x="2918079" y="1458976"/>
                  </a:cubicBezTo>
                  <a:cubicBezTo>
                    <a:pt x="2918079" y="2264791"/>
                    <a:pt x="2264791" y="2918079"/>
                    <a:pt x="1458976" y="2918079"/>
                  </a:cubicBezTo>
                  <a:cubicBezTo>
                    <a:pt x="653161" y="2918079"/>
                    <a:pt x="0" y="2264791"/>
                    <a:pt x="0" y="1458976"/>
                  </a:cubicBezTo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4000" cy="5143500"/>
          </a:xfrm>
          <a:custGeom>
            <a:avLst/>
            <a:gdLst/>
            <a:ahLst/>
            <a:cxnLst/>
            <a:rect r="r" b="b" t="t" l="l"/>
            <a:pathLst>
              <a:path h="5143500" w="91440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30945" y="1863728"/>
            <a:ext cx="2807027" cy="1263653"/>
          </a:xfrm>
          <a:custGeom>
            <a:avLst/>
            <a:gdLst/>
            <a:ahLst/>
            <a:cxnLst/>
            <a:rect r="r" b="b" t="t" l="l"/>
            <a:pathLst>
              <a:path h="1263653" w="2807027">
                <a:moveTo>
                  <a:pt x="0" y="0"/>
                </a:moveTo>
                <a:lnTo>
                  <a:pt x="2807027" y="0"/>
                </a:lnTo>
                <a:lnTo>
                  <a:pt x="2807027" y="1263653"/>
                </a:lnTo>
                <a:lnTo>
                  <a:pt x="0" y="12636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74029" y="3046059"/>
            <a:ext cx="2807027" cy="1263653"/>
          </a:xfrm>
          <a:custGeom>
            <a:avLst/>
            <a:gdLst/>
            <a:ahLst/>
            <a:cxnLst/>
            <a:rect r="r" b="b" t="t" l="l"/>
            <a:pathLst>
              <a:path h="1263653" w="2807027">
                <a:moveTo>
                  <a:pt x="0" y="0"/>
                </a:moveTo>
                <a:lnTo>
                  <a:pt x="2807027" y="0"/>
                </a:lnTo>
                <a:lnTo>
                  <a:pt x="2807027" y="1263653"/>
                </a:lnTo>
                <a:lnTo>
                  <a:pt x="0" y="12636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673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22180" y="1982172"/>
            <a:ext cx="1904552" cy="1011822"/>
          </a:xfrm>
          <a:custGeom>
            <a:avLst/>
            <a:gdLst/>
            <a:ahLst/>
            <a:cxnLst/>
            <a:rect r="r" b="b" t="t" l="l"/>
            <a:pathLst>
              <a:path h="1011822" w="1904552">
                <a:moveTo>
                  <a:pt x="0" y="0"/>
                </a:moveTo>
                <a:lnTo>
                  <a:pt x="1904552" y="0"/>
                </a:lnTo>
                <a:lnTo>
                  <a:pt x="1904552" y="1011821"/>
                </a:lnTo>
                <a:lnTo>
                  <a:pt x="0" y="10118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272795" y="3297890"/>
            <a:ext cx="1904552" cy="1011822"/>
          </a:xfrm>
          <a:custGeom>
            <a:avLst/>
            <a:gdLst/>
            <a:ahLst/>
            <a:cxnLst/>
            <a:rect r="r" b="b" t="t" l="l"/>
            <a:pathLst>
              <a:path h="1011822" w="1904552">
                <a:moveTo>
                  <a:pt x="0" y="0"/>
                </a:moveTo>
                <a:lnTo>
                  <a:pt x="1904552" y="0"/>
                </a:lnTo>
                <a:lnTo>
                  <a:pt x="1904552" y="1011822"/>
                </a:lnTo>
                <a:lnTo>
                  <a:pt x="0" y="10118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59621" y="863571"/>
            <a:ext cx="4805180" cy="1824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61"/>
              </a:lnSpc>
            </a:pPr>
            <a:r>
              <a:rPr lang="en-US" sz="1615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Equipe do Vigidesastres/RN</a:t>
            </a:r>
          </a:p>
          <a:p>
            <a:pPr algn="l" marL="374563" indent="-187282" lvl="1">
              <a:lnSpc>
                <a:spcPts val="2428"/>
              </a:lnSpc>
              <a:buFont typeface="Arial"/>
              <a:buChar char="•"/>
            </a:pPr>
            <a:r>
              <a:rPr lang="en-US" sz="173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Ana Advíncula - Ponto Focal do Vigidesastres</a:t>
            </a:r>
          </a:p>
          <a:p>
            <a:pPr algn="l" marL="374563" indent="-187282" lvl="1">
              <a:lnSpc>
                <a:spcPts val="2428"/>
              </a:lnSpc>
              <a:buFont typeface="Arial"/>
              <a:buChar char="•"/>
            </a:pPr>
            <a:r>
              <a:rPr lang="en-US" sz="173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Cristiana Souto - Apoiadora institucional MS</a:t>
            </a:r>
          </a:p>
          <a:p>
            <a:pPr algn="l" marL="374563" indent="-187282" lvl="1">
              <a:lnSpc>
                <a:spcPts val="2428"/>
              </a:lnSpc>
              <a:buFont typeface="Arial"/>
              <a:buChar char="•"/>
            </a:pPr>
            <a:r>
              <a:rPr lang="en-US" sz="173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Natália - Enfermeira</a:t>
            </a:r>
          </a:p>
          <a:p>
            <a:pPr algn="l" marL="374563" indent="-187282" lvl="1">
              <a:lnSpc>
                <a:spcPts val="2428"/>
              </a:lnSpc>
              <a:buFont typeface="Arial"/>
              <a:buChar char="•"/>
            </a:pPr>
            <a:r>
              <a:rPr lang="en-US" sz="173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Pedro - Estagiário</a:t>
            </a:r>
          </a:p>
          <a:p>
            <a:pPr algn="l">
              <a:lnSpc>
                <a:spcPts val="2428"/>
              </a:lnSpc>
              <a:spcBef>
                <a:spcPct val="0"/>
              </a:spcBef>
            </a:pPr>
            <a:r>
              <a:rPr lang="en-US" b="true" sz="173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Email:</a:t>
            </a:r>
            <a:r>
              <a:rPr lang="en-US" sz="1734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vigidesastres.sesaprn@gmail.com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DAHByZXI2rM</dc:identifier>
  <dcterms:modified xsi:type="dcterms:W3CDTF">2011-08-01T06:04:30Z</dcterms:modified>
  <cp:revision>1</cp:revision>
  <dc:title>VIGIDESASTRES - COSEMS 18/03</dc:title>
</cp:coreProperties>
</file>