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5143500" cy="9144000"/>
  <p:embeddedFontLst>
    <p:embeddedFont>
      <p:font typeface="Roboto Slab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hFPK5nmGtS3l6QptZoRGzT29pQK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Microsoft Office Us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316C300-F845-4BC0-A5CD-768DAA2EBA63}">
  <a:tblStyle styleId="{A316C300-F845-4BC0-A5CD-768DAA2EBA6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RobotoSlab-bold.fntdata"/><Relationship Id="rId25" Type="http://schemas.openxmlformats.org/officeDocument/2006/relationships/font" Target="fonts/RobotoSlab-regular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Solicitações</c:v>
                </c:pt>
              </c:strCache>
            </c:strRef>
          </c:tx>
          <c:spPr>
            <a:solidFill>
              <a:srgbClr val="0D7377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D737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33A6-A249-8F61-5AE6D1F8EC67}"/>
              </c:ext>
            </c:extLst>
          </c:dPt>
          <c:dPt>
            <c:idx val="1"/>
            <c:invertIfNegative val="0"/>
            <c:bubble3D val="0"/>
            <c:spPr>
              <a:solidFill>
                <a:srgbClr val="14A0A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33A6-A249-8F61-5AE6D1F8EC67}"/>
              </c:ext>
            </c:extLst>
          </c:dPt>
          <c:dPt>
            <c:idx val="2"/>
            <c:invertIfNegative val="0"/>
            <c:bubble3D val="0"/>
            <c:spPr>
              <a:solidFill>
                <a:srgbClr val="32C1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33A6-A249-8F61-5AE6D1F8EC67}"/>
              </c:ext>
            </c:extLst>
          </c:dPt>
          <c:dPt>
            <c:idx val="3"/>
            <c:invertIfNegative val="0"/>
            <c:bubble3D val="0"/>
            <c:spPr>
              <a:solidFill>
                <a:srgbClr val="0D737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33A6-A249-8F61-5AE6D1F8EC67}"/>
              </c:ext>
            </c:extLst>
          </c:dPt>
          <c:dPt>
            <c:idx val="4"/>
            <c:invertIfNegative val="0"/>
            <c:bubble3D val="0"/>
            <c:spPr>
              <a:solidFill>
                <a:srgbClr val="14A0A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33A6-A249-8F61-5AE6D1F8EC67}"/>
              </c:ext>
            </c:extLst>
          </c:dPt>
          <c:dPt>
            <c:idx val="5"/>
            <c:invertIfNegative val="0"/>
            <c:bubble3D val="0"/>
            <c:spPr>
              <a:solidFill>
                <a:srgbClr val="32C1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B-33A6-A249-8F61-5AE6D1F8EC67}"/>
              </c:ext>
            </c:extLst>
          </c:dPt>
          <c:dPt>
            <c:idx val="6"/>
            <c:invertIfNegative val="0"/>
            <c:bubble3D val="0"/>
            <c:spPr>
              <a:solidFill>
                <a:srgbClr val="0D737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D-33A6-A249-8F61-5AE6D1F8EC67}"/>
              </c:ext>
            </c:extLst>
          </c:dPt>
          <c:dPt>
            <c:idx val="7"/>
            <c:invertIfNegative val="0"/>
            <c:bubble3D val="0"/>
            <c:spPr>
              <a:solidFill>
                <a:srgbClr val="14A0A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F-33A6-A249-8F61-5AE6D1F8EC67}"/>
              </c:ext>
            </c:extLst>
          </c:dPt>
          <c:dPt>
            <c:idx val="8"/>
            <c:invertIfNegative val="0"/>
            <c:bubble3D val="0"/>
            <c:spPr>
              <a:solidFill>
                <a:srgbClr val="32C1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1-33A6-A249-8F61-5AE6D1F8EC67}"/>
              </c:ext>
            </c:extLst>
          </c:dPt>
          <c:dPt>
            <c:idx val="9"/>
            <c:invertIfNegative val="0"/>
            <c:bubble3D val="0"/>
            <c:spPr>
              <a:solidFill>
                <a:srgbClr val="0D737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3-33A6-A249-8F61-5AE6D1F8EC6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2C3E50"/>
                    </a:solidFill>
                    <a:latin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Natal</c:v>
                </c:pt>
                <c:pt idx="1">
                  <c:v>Parnamirim</c:v>
                </c:pt>
                <c:pt idx="2">
                  <c:v>Macaíba</c:v>
                </c:pt>
                <c:pt idx="3">
                  <c:v>S. G. Amarante</c:v>
                </c:pt>
                <c:pt idx="4">
                  <c:v>Currais Novos</c:v>
                </c:pt>
                <c:pt idx="5">
                  <c:v>Macau</c:v>
                </c:pt>
                <c:pt idx="6">
                  <c:v>Ceará-Mirim</c:v>
                </c:pt>
                <c:pt idx="7">
                  <c:v>Nova Cruz</c:v>
                </c:pt>
                <c:pt idx="8">
                  <c:v>Santa Cruz</c:v>
                </c:pt>
                <c:pt idx="9">
                  <c:v>Touros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1019</c:v>
                </c:pt>
                <c:pt idx="1">
                  <c:v>974</c:v>
                </c:pt>
                <c:pt idx="2">
                  <c:v>470</c:v>
                </c:pt>
                <c:pt idx="3">
                  <c:v>429</c:v>
                </c:pt>
                <c:pt idx="4">
                  <c:v>320</c:v>
                </c:pt>
                <c:pt idx="5">
                  <c:v>258</c:v>
                </c:pt>
                <c:pt idx="6">
                  <c:v>250</c:v>
                </c:pt>
                <c:pt idx="7">
                  <c:v>232</c:v>
                </c:pt>
                <c:pt idx="8">
                  <c:v>209</c:v>
                </c:pt>
                <c:pt idx="9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3A6-A249-8F61-5AE6D1F8EC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2C3E50"/>
                </a:solidFill>
                <a:latin typeface="Arial"/>
              </a:defRPr>
            </a:pPr>
            <a:endParaRPr lang="pt-BR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b"/>
        <c:majorGridlines>
          <c:spPr>
            <a:ln w="6350" cap="flat">
              <a:solidFill>
                <a:srgbClr val="E0E0E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6C7A89"/>
                </a:solidFill>
                <a:latin typeface="Arial"/>
              </a:defRPr>
            </a:pPr>
            <a:endParaRPr lang="pt-BR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solidFill>
      <a:srgbClr val="F4F9FA"/>
    </a:solidFill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Até Autorização (dias)</c:v>
                </c:pt>
              </c:strCache>
            </c:strRef>
          </c:tx>
          <c:spPr>
            <a:solidFill>
              <a:srgbClr val="32C1C7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2C3E50"/>
                    </a:solidFill>
                    <a:latin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Consulta Especializada</c:v>
                </c:pt>
                <c:pt idx="1">
                  <c:v>Mamografia Bilateral</c:v>
                </c:pt>
                <c:pt idx="2">
                  <c:v>Ultrassom Articulação</c:v>
                </c:pt>
                <c:pt idx="3">
                  <c:v>Ultrassom Mamária</c:v>
                </c:pt>
                <c:pt idx="4">
                  <c:v>Ecocardiografia</c:v>
                </c:pt>
                <c:pt idx="5">
                  <c:v>Ultrassom Abdômen</c:v>
                </c:pt>
                <c:pt idx="6">
                  <c:v>Colonoscopia</c:v>
                </c:pt>
                <c:pt idx="7">
                  <c:v>Doppler Vascular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9.8000000000000007</c:v>
                </c:pt>
                <c:pt idx="1">
                  <c:v>3</c:v>
                </c:pt>
                <c:pt idx="2">
                  <c:v>4.3</c:v>
                </c:pt>
                <c:pt idx="3">
                  <c:v>3.2</c:v>
                </c:pt>
                <c:pt idx="4">
                  <c:v>7.3</c:v>
                </c:pt>
                <c:pt idx="5">
                  <c:v>3</c:v>
                </c:pt>
                <c:pt idx="6">
                  <c:v>8</c:v>
                </c:pt>
                <c:pt idx="7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7-2447-BF2B-E7E3C5C574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Até Conclusão (dias)</c:v>
                </c:pt>
              </c:strCache>
            </c:strRef>
          </c:tx>
          <c:spPr>
            <a:solidFill>
              <a:srgbClr val="0D3B5E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2C3E50"/>
                    </a:solidFill>
                    <a:latin typeface="Arial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Consulta Especializada</c:v>
                </c:pt>
                <c:pt idx="1">
                  <c:v>Mamografia Bilateral</c:v>
                </c:pt>
                <c:pt idx="2">
                  <c:v>Ultrassom Articulação</c:v>
                </c:pt>
                <c:pt idx="3">
                  <c:v>Ultrassom Mamária</c:v>
                </c:pt>
                <c:pt idx="4">
                  <c:v>Ecocardiografia</c:v>
                </c:pt>
                <c:pt idx="5">
                  <c:v>Ultrassom Abdômen</c:v>
                </c:pt>
                <c:pt idx="6">
                  <c:v>Colonoscopia</c:v>
                </c:pt>
                <c:pt idx="7">
                  <c:v>Doppler Vascular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28.2</c:v>
                </c:pt>
                <c:pt idx="1">
                  <c:v>12.9</c:v>
                </c:pt>
                <c:pt idx="2">
                  <c:v>24.6</c:v>
                </c:pt>
                <c:pt idx="3">
                  <c:v>32.700000000000003</c:v>
                </c:pt>
                <c:pt idx="4">
                  <c:v>29.6</c:v>
                </c:pt>
                <c:pt idx="5">
                  <c:v>23.8</c:v>
                </c:pt>
                <c:pt idx="6">
                  <c:v>42.2</c:v>
                </c:pt>
                <c:pt idx="7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B7-2447-BF2B-E7E3C5C574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2C3E50"/>
                </a:solidFill>
                <a:latin typeface="Arial"/>
              </a:defRPr>
            </a:pPr>
            <a:endParaRPr lang="pt-BR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b"/>
        <c:majorGridlines>
          <c:spPr>
            <a:ln w="6350" cap="flat">
              <a:solidFill>
                <a:srgbClr val="E8E8E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6C7A89"/>
                </a:solidFill>
                <a:latin typeface="Arial"/>
              </a:defRPr>
            </a:pPr>
            <a:endParaRPr lang="pt-BR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000"/>
          </a:pPr>
          <a:endParaRPr lang="pt-BR"/>
        </a:p>
      </c:txPr>
    </c:legend>
    <c:plotVisOnly val="1"/>
    <c:dispBlanksAs val="span"/>
    <c:showDLblsOverMax val="1"/>
  </c:chart>
  <c:spPr>
    <a:solidFill>
      <a:srgbClr val="F4F9FA"/>
    </a:solidFill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Status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27AE6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F7B6-BE4C-81AD-4CAE75160654}"/>
              </c:ext>
            </c:extLst>
          </c:dPt>
          <c:dPt>
            <c:idx val="1"/>
            <c:bubble3D val="0"/>
            <c:spPr>
              <a:solidFill>
                <a:srgbClr val="E07B3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F7B6-BE4C-81AD-4CAE75160654}"/>
              </c:ext>
            </c:extLst>
          </c:dPt>
          <c:dPt>
            <c:idx val="2"/>
            <c:bubble3D val="0"/>
            <c:spPr>
              <a:solidFill>
                <a:srgbClr val="6C7A8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F7B6-BE4C-81AD-4CAE75160654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300" b="0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B6-BE4C-81AD-4CAE75160654}"/>
                </c:ext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1300" b="0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B6-BE4C-81AD-4CAE75160654}"/>
                </c:ext>
              </c:extLst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1300" b="0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B6-BE4C-81AD-4CAE7516065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Finalizados</c:v>
                </c:pt>
                <c:pt idx="1">
                  <c:v>Cancelados</c:v>
                </c:pt>
                <c:pt idx="2">
                  <c:v>Removidos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10461</c:v>
                </c:pt>
                <c:pt idx="1">
                  <c:v>382</c:v>
                </c:pt>
                <c:pt idx="2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B6-BE4C-81AD-4CAE75160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txPr>
        <a:bodyPr/>
        <a:lstStyle/>
        <a:p>
          <a:pPr>
            <a:defRPr sz="1100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span"/>
    <c:showDLblsOverMax val="1"/>
  </c:chart>
  <c:spPr>
    <a:solidFill>
      <a:srgbClr val="F4F9FA"/>
    </a:solidFill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Procedimentos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0D3B5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A9D1-DE47-B54E-0744141A36E1}"/>
              </c:ext>
            </c:extLst>
          </c:dPt>
          <c:dPt>
            <c:idx val="1"/>
            <c:bubble3D val="0"/>
            <c:spPr>
              <a:solidFill>
                <a:srgbClr val="0D737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A9D1-DE47-B54E-0744141A36E1}"/>
              </c:ext>
            </c:extLst>
          </c:dPt>
          <c:dPt>
            <c:idx val="2"/>
            <c:bubble3D val="0"/>
            <c:spPr>
              <a:solidFill>
                <a:srgbClr val="32C1C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A9D1-DE47-B54E-0744141A36E1}"/>
              </c:ext>
            </c:extLst>
          </c:dPt>
          <c:dPt>
            <c:idx val="3"/>
            <c:bubble3D val="0"/>
            <c:spPr>
              <a:solidFill>
                <a:srgbClr val="F0A5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A9D1-DE47-B54E-0744141A36E1}"/>
              </c:ext>
            </c:extLst>
          </c:dPt>
          <c:dPt>
            <c:idx val="4"/>
            <c:bubble3D val="0"/>
            <c:spPr>
              <a:solidFill>
                <a:srgbClr val="E07B3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A9D1-DE47-B54E-0744141A36E1}"/>
              </c:ext>
            </c:extLst>
          </c:dPt>
          <c:dPt>
            <c:idx val="5"/>
            <c:bubble3D val="0"/>
            <c:spPr>
              <a:solidFill>
                <a:srgbClr val="6C7A8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B-A9D1-DE47-B54E-0744141A36E1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D1-DE47-B54E-0744141A36E1}"/>
                </c:ext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D1-DE47-B54E-0744141A36E1}"/>
                </c:ext>
              </c:extLst>
            </c:dLbl>
            <c:dLbl>
              <c:idx val="2"/>
              <c:layout>
                <c:manualLayout>
                  <c:x val="-6.1728395061728392E-3"/>
                  <c:y val="-4.9603174603174621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D1-DE47-B54E-0744141A36E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D1-DE47-B54E-0744141A36E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9D1-DE47-B54E-0744141A36E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9D1-DE47-B54E-0744141A36E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Consultas/Acomp.</c:v>
                </c:pt>
                <c:pt idx="1">
                  <c:v>Diagnóstico Radiologia</c:v>
                </c:pt>
                <c:pt idx="2">
                  <c:v>Diagnóstico Ultrassom</c:v>
                </c:pt>
                <c:pt idx="3">
                  <c:v>Diagnóstico Endoscopia</c:v>
                </c:pt>
                <c:pt idx="4">
                  <c:v>Coleta de Material</c:v>
                </c:pt>
                <c:pt idx="5">
                  <c:v>Outros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9718</c:v>
                </c:pt>
                <c:pt idx="1">
                  <c:v>469</c:v>
                </c:pt>
                <c:pt idx="2">
                  <c:v>456</c:v>
                </c:pt>
                <c:pt idx="3">
                  <c:v>98</c:v>
                </c:pt>
                <c:pt idx="4">
                  <c:v>66</c:v>
                </c:pt>
                <c:pt idx="5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9D1-DE47-B54E-0744141A3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900"/>
          </a:pPr>
          <a:endParaRPr lang="pt-BR"/>
        </a:p>
      </c:txPr>
    </c:legend>
    <c:plotVisOnly val="1"/>
    <c:dispBlanksAs val="span"/>
    <c:showDLblsOverMax val="1"/>
  </c:chart>
  <c:spPr>
    <a:solidFill>
      <a:srgbClr val="F4F9FA"/>
    </a:solidFill>
    <a:ln>
      <a:noFill/>
    </a:ln>
    <a:effectLst/>
  </c:sp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6-18T02:19:35.411">
    <p:pos x="10" y="10"/>
    <p:text/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9yHYHpU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400" y="685800"/>
            <a:ext cx="34291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de abertura. Apresentar o contexto: análise dos dados de regulação oncológica do estado do RN, destacando as responsabilidades compartilhadas entre reguladores, solicitantes e prestadores.</a:t>
            </a:r>
            <a:endParaRPr/>
          </a:p>
        </p:txBody>
      </p:sp>
      <p:sp>
        <p:nvSpPr>
          <p:cNvPr id="10" name="Google Shape;10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1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Contextualizar o tripé regulatório: solicitante — regulador — prestador. O processo de cuidado oncológico depende da qualidade em cada elo. Sem solicitação qualificada, a regulação é lenta. Sem regulação ágil, o prestador não é acionado a tempo.</a:t>
            </a:r>
            <a:endParaRPr/>
          </a:p>
        </p:txBody>
      </p:sp>
      <p:sp>
        <p:nvSpPr>
          <p:cNvPr id="119" name="Google Shape;119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1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Números gerais da base: 10.956 solicitações, todas classificadas como oncológicas. Destacar a taxa de finalização de 95,5% como indicador positivo. Os 28 dias médios até conclusão merecem análise crítica por procedimento.</a:t>
            </a:r>
            <a:endParaRPr/>
          </a:p>
        </p:txBody>
      </p:sp>
      <p:sp>
        <p:nvSpPr>
          <p:cNvPr id="140" name="Google Shape;140;p1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Foco na primeira responsabilidade: o município solicitante. Natal e Parnamirim concentram grande parte das solicitações. Ressaltar que 159 municípios acessaram o sistema — isso é positivo. O desafio é qualidade da solicitação para destravar a regulação rápida.</a:t>
            </a:r>
            <a:endParaRPr/>
          </a:p>
        </p:txBody>
      </p:sp>
      <p:sp>
        <p:nvSpPr>
          <p:cNvPr id="177" name="Google Shape;177;p1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1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Segundo elo: a agilidade da regulação. O dado de 9,5 dias até autorização é relativamente bom. O gap entre autorização e conclusão (28 dias em média) revela que o gargalo principal está na execução do serviço. Colonoscopia com 42 dias e Ultrassom Mamário com 32 dias merecem atenção especial.</a:t>
            </a:r>
            <a:endParaRPr/>
          </a:p>
        </p:txBody>
      </p:sp>
      <p:sp>
        <p:nvSpPr>
          <p:cNvPr id="199" name="Google Shape;199;p1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p1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Terceiro elo: o prestador. Taxa de 95,5% de finalização é muito positiva. O desafio é reduzir os 382 cancelamentos e os 113 removidos. Cada caso requer investigação — parte pode ser abandono do paciente, parte pode ser falha no agendamento ou capacidade do prestador.</a:t>
            </a:r>
            <a:endParaRPr/>
          </a:p>
        </p:txBody>
      </p:sp>
      <p:sp>
        <p:nvSpPr>
          <p:cNvPr id="221" name="Google Shape;221;p1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Google Shape;242;p1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Regionalização é o pilar estratégico da equidade. Apresentar ao COSEMS-RN a importância de pactuação de oferta por regiões de saúde. 159 municípios acessam a regulação — mas todos com o mesmo tempo de espera? Essa é a pergunta que precisa ser respondida com dados regionalizados.</a:t>
            </a:r>
            <a:endParaRPr/>
          </a:p>
        </p:txBody>
      </p:sp>
      <p:sp>
        <p:nvSpPr>
          <p:cNvPr id="243" name="Google Shape;243;p1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Google Shape;271;p1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consulta especializada domina (88,7%) — é esperado em um sistema de regulação oncológica que prioriza acompanhamento. A mamografia bilateral de rastreamento representa o segundo grupo — ação de prevenção ativa. Atenção especial à colonoscopia: menor volume, maior espera, gargalo real.</a:t>
            </a:r>
            <a:endParaRPr/>
          </a:p>
        </p:txBody>
      </p:sp>
      <p:sp>
        <p:nvSpPr>
          <p:cNvPr id="272" name="Google Shape;272;p1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6" name="Google Shape;296;p1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propositivo. Apresentar as 6 recomendações como base de pactuação com o COSEMS-RN. Destacar que são ações concretas que envolvem os três atores: municípios, regulador estadual e prestadores. Propor a criação de um painel público de monitoramento.</a:t>
            </a:r>
            <a:endParaRPr/>
          </a:p>
        </p:txBody>
      </p:sp>
      <p:sp>
        <p:nvSpPr>
          <p:cNvPr id="297" name="Google Shape;297;p1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3" name="Google Shape;333;p1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Encerramento. Reafirmar o compromisso coletivo: a regulação oncológica eficiente salva vidas. Convidar o COSEMS a assumir o papel de indutor das pactuações propostas. Abrir para perguntas e discussão.</a:t>
            </a:r>
            <a:endParaRPr/>
          </a:p>
        </p:txBody>
      </p:sp>
      <p:sp>
        <p:nvSpPr>
          <p:cNvPr id="334" name="Google Shape;334;p1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" name="Google Shape;22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Contextualizar o tripé regulatório: solicitante — regulador — prestador. O processo de cuidado oncológico depende da qualidade em cada elo. Sem solicitação qualificada, a regulação é lenta. Sem regulação ágil, o prestador não é acionado a tempo.</a:t>
            </a:r>
            <a:endParaRPr/>
          </a:p>
        </p:txBody>
      </p:sp>
      <p:sp>
        <p:nvSpPr>
          <p:cNvPr id="23" name="Google Shape;23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" name="Google Shape;31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Contextualizar o tripé regulatório: solicitante — regulador — prestador. O processo de cuidado oncológico depende da qualidade em cada elo. Sem solicitação qualificada, a regulação é lenta. Sem regulação ágil, o prestador não é acionado a tempo.</a:t>
            </a:r>
            <a:endParaRPr/>
          </a:p>
        </p:txBody>
      </p:sp>
      <p:sp>
        <p:nvSpPr>
          <p:cNvPr id="32" name="Google Shape;32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" name="Google Shape;49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Contextualizar o tripé regulatório: solicitante — regulador — prestador. O processo de cuidado oncológico depende da qualidade em cada elo. Sem solicitação qualificada, a regulação é lenta. Sem regulação ágil, o prestador não é acionado a tempo.</a:t>
            </a:r>
            <a:endParaRPr/>
          </a:p>
        </p:txBody>
      </p:sp>
      <p:sp>
        <p:nvSpPr>
          <p:cNvPr id="50" name="Google Shape;50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" name="Google Shape;58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Contextualizar o tripé regulatório: solicitante — regulador — prestador. O processo de cuidado oncológico depende da qualidade em cada elo. Sem solicitação qualificada, a regulação é lenta. Sem regulação ágil, o prestador não é acionado a tempo.</a:t>
            </a:r>
            <a:endParaRPr/>
          </a:p>
        </p:txBody>
      </p:sp>
      <p:sp>
        <p:nvSpPr>
          <p:cNvPr id="59" name="Google Shape;59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Google Shape;70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Contextualizar o tripé regulatório: solicitante — regulador — prestador. O processo de cuidado oncológico depende da qualidade em cada elo. Sem solicitação qualificada, a regulação é lenta. Sem regulação ágil, o prestador não é acionado a tempo.</a:t>
            </a:r>
            <a:endParaRPr/>
          </a:p>
        </p:txBody>
      </p:sp>
      <p:sp>
        <p:nvSpPr>
          <p:cNvPr id="71" name="Google Shape;71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Google Shape;79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Contextualizar o tripé regulatório: solicitante — regulador — prestador. O processo de cuidado oncológico depende da qualidade em cada elo. Sem solicitação qualificada, a regulação é lenta. Sem regulação ágil, o prestador não é acionado a tempo.</a:t>
            </a:r>
            <a:endParaRPr/>
          </a:p>
        </p:txBody>
      </p:sp>
      <p:sp>
        <p:nvSpPr>
          <p:cNvPr id="80" name="Google Shape;80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Contextualizar o tripé regulatório: solicitante — regulador — prestador. O processo de cuidado oncológico depende da qualidade em cada elo. Sem solicitação qualificada, a regulação é lenta. Sem regulação ágil, o prestador não é acionado a tempo.</a:t>
            </a:r>
            <a:endParaRPr/>
          </a:p>
        </p:txBody>
      </p:sp>
      <p:sp>
        <p:nvSpPr>
          <p:cNvPr id="89" name="Google Shape;89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p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Contextualizar o tripé regulatório: solicitante — regulador — prestador. O processo de cuidado oncológico depende da qualidade em cada elo. Sem solicitação qualificada, a regulação é lenta. Sem regulação ágil, o prestador não é acionado a tempo.</a:t>
            </a:r>
            <a:endParaRPr/>
          </a:p>
        </p:txBody>
      </p:sp>
      <p:sp>
        <p:nvSpPr>
          <p:cNvPr id="99" name="Google Shape;99;p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.xml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2.xml"/><Relationship Id="rId4" Type="http://schemas.openxmlformats.org/officeDocument/2006/relationships/image" Target="../media/image18.png"/><Relationship Id="rId5" Type="http://schemas.openxmlformats.org/officeDocument/2006/relationships/image" Target="../media/image23.png"/><Relationship Id="rId6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1.xml"/><Relationship Id="rId4" Type="http://schemas.openxmlformats.org/officeDocument/2006/relationships/chart" Target="../charts/chart3.xml"/><Relationship Id="rId5" Type="http://schemas.openxmlformats.org/officeDocument/2006/relationships/image" Target="../media/image19.png"/><Relationship Id="rId6" Type="http://schemas.openxmlformats.org/officeDocument/2006/relationships/image" Target="../media/image21.png"/><Relationship Id="rId7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4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3B5E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/>
          <p:nvPr/>
        </p:nvSpPr>
        <p:spPr>
          <a:xfrm>
            <a:off x="6583680" y="-825500"/>
            <a:ext cx="5486400" cy="5486400"/>
          </a:xfrm>
          <a:prstGeom prst="ellipse">
            <a:avLst/>
          </a:prstGeom>
          <a:solidFill>
            <a:srgbClr val="0D7377">
              <a:alpha val="25098"/>
            </a:srgbClr>
          </a:solidFill>
          <a:ln cap="flat" cmpd="sng" w="12700">
            <a:solidFill>
              <a:srgbClr val="0D7377">
                <a:alpha val="2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7498080" y="2286000"/>
            <a:ext cx="3200400" cy="3200400"/>
          </a:xfrm>
          <a:prstGeom prst="ellipse">
            <a:avLst/>
          </a:prstGeom>
          <a:solidFill>
            <a:srgbClr val="32C1C7">
              <a:alpha val="18039"/>
            </a:srgbClr>
          </a:solidFill>
          <a:ln cap="flat" cmpd="sng" w="12700">
            <a:solidFill>
              <a:srgbClr val="32C1C7">
                <a:alpha val="1803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0" y="1463040"/>
            <a:ext cx="201168" cy="2194560"/>
          </a:xfrm>
          <a:prstGeom prst="roundRect">
            <a:avLst>
              <a:gd fmla="val 27273" name="adj"/>
            </a:avLst>
          </a:prstGeom>
          <a:solidFill>
            <a:srgbClr val="32C1C7"/>
          </a:solidFill>
          <a:ln cap="flat" cmpd="sng" w="12700">
            <a:solidFill>
              <a:srgbClr val="32C1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457200" y="137160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2C1C7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32C1C7"/>
                </a:solidFill>
                <a:latin typeface="Arial"/>
                <a:ea typeface="Arial"/>
                <a:cs typeface="Arial"/>
                <a:sym typeface="Arial"/>
              </a:rPr>
              <a:t>REGULAÇÃO ONCOLÓGICA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457200" y="1920240"/>
            <a:ext cx="7772400" cy="201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mbria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Responsabilidades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mbria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Compartilhadas no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mbria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SUS do RN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457200" y="420624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F3F4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E0F3F4"/>
                </a:solidFill>
                <a:latin typeface="Arial"/>
                <a:ea typeface="Arial"/>
                <a:cs typeface="Arial"/>
                <a:sym typeface="Arial"/>
              </a:rPr>
              <a:t>Painel de Solicitações · Análise 2025-2026 · Apresentação ao COSEMS-RN</a:t>
            </a:r>
            <a:endParaRPr/>
          </a:p>
        </p:txBody>
      </p:sp>
      <p:sp>
        <p:nvSpPr>
          <p:cNvPr id="18" name="Google Shape;18;p1"/>
          <p:cNvSpPr/>
          <p:nvPr/>
        </p:nvSpPr>
        <p:spPr>
          <a:xfrm>
            <a:off x="1275225" y="25146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F3F4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E0F3F4"/>
                </a:solidFill>
                <a:latin typeface="Arial"/>
                <a:ea typeface="Arial"/>
                <a:cs typeface="Arial"/>
                <a:sym typeface="Arial"/>
              </a:rPr>
              <a:t>SECRETARIA M</a:t>
            </a:r>
            <a:r>
              <a:rPr i="1" lang="en-US" sz="1200">
                <a:solidFill>
                  <a:srgbClr val="E0F3F4"/>
                </a:solidFill>
              </a:rPr>
              <a:t>UNICIPAL </a:t>
            </a:r>
            <a:r>
              <a:rPr b="0" i="1" lang="en-US" sz="1200" u="none" cap="none" strike="noStrike">
                <a:solidFill>
                  <a:srgbClr val="E0F3F4"/>
                </a:solidFill>
                <a:latin typeface="Arial"/>
                <a:ea typeface="Arial"/>
                <a:cs typeface="Arial"/>
                <a:sym typeface="Arial"/>
              </a:rPr>
              <a:t>DE NATAL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F3F4"/>
              </a:buClr>
              <a:buSzPts val="1200"/>
              <a:buFont typeface="Arial"/>
              <a:buNone/>
            </a:pPr>
            <a:r>
              <a:rPr b="0" i="1" lang="en-US" sz="1200" u="none" cap="none" strike="noStrike">
                <a:solidFill>
                  <a:srgbClr val="E0F3F4"/>
                </a:solidFill>
                <a:latin typeface="Arial"/>
                <a:ea typeface="Arial"/>
                <a:cs typeface="Arial"/>
                <a:sym typeface="Arial"/>
              </a:rPr>
              <a:t>DEPARTAMENTO DE REGULAÇÃO AVALIAÇÃO E CONTROLE - DRAC</a:t>
            </a:r>
            <a:endParaRPr b="0" i="1" sz="1200" u="none" cap="none" strike="noStrike">
              <a:solidFill>
                <a:srgbClr val="E0F3F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F3F4"/>
              </a:buClr>
              <a:buSzPts val="1200"/>
              <a:buFont typeface="Arial"/>
              <a:buNone/>
            </a:pPr>
            <a:r>
              <a:rPr i="1" lang="en-US" sz="1200">
                <a:solidFill>
                  <a:srgbClr val="E0F3F4"/>
                </a:solidFill>
              </a:rPr>
              <a:t>CENTRAL DE REGULAÇÃO AMBULATORIAL</a:t>
            </a:r>
            <a:endParaRPr i="1" sz="1200">
              <a:solidFill>
                <a:srgbClr val="E0F3F4"/>
              </a:solidFill>
            </a:endParaRPr>
          </a:p>
        </p:txBody>
      </p:sp>
      <p:pic>
        <p:nvPicPr>
          <p:cNvPr id="19" name="Google Shape;1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168" y="144153"/>
            <a:ext cx="934241" cy="671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9FA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D3B5E"/>
          </a:solidFill>
          <a:ln cap="flat" cmpd="sng" w="12700">
            <a:solidFill>
              <a:srgbClr val="0D3B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0"/>
          <p:cNvSpPr/>
          <p:nvPr/>
        </p:nvSpPr>
        <p:spPr>
          <a:xfrm>
            <a:off x="365760" y="0"/>
            <a:ext cx="8412480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None/>
            </a:pPr>
            <a:r>
              <a:rPr b="1" lang="en-US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A REGULAÇÃO COMO PROCESSO COMPARTILHADO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0"/>
          <p:cNvSpPr/>
          <p:nvPr/>
        </p:nvSpPr>
        <p:spPr>
          <a:xfrm>
            <a:off x="320040" y="1143000"/>
            <a:ext cx="2743200" cy="3566160"/>
          </a:xfrm>
          <a:prstGeom prst="roundRect">
            <a:avLst>
              <a:gd fmla="val 4000" name="adj"/>
            </a:avLst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24" name="Google Shape;1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7320" y="1280160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0"/>
          <p:cNvSpPr/>
          <p:nvPr/>
        </p:nvSpPr>
        <p:spPr>
          <a:xfrm>
            <a:off x="429768" y="1828800"/>
            <a:ext cx="2523744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600"/>
              <a:buFont typeface="Cambria"/>
              <a:buNone/>
            </a:pPr>
            <a:r>
              <a:rPr b="1" lang="en-US" sz="16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Qualificação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600"/>
              <a:buFont typeface="Cambria"/>
              <a:buNone/>
            </a:pPr>
            <a:r>
              <a:rPr b="1" lang="en-US" sz="16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da Solicitação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0"/>
          <p:cNvSpPr/>
          <p:nvPr/>
        </p:nvSpPr>
        <p:spPr>
          <a:xfrm>
            <a:off x="484632" y="2514600"/>
            <a:ext cx="2414016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O município solicitante tem o papel fundamental de qualificar bem a demanda: indicação clínica correta, dados completos, CID adequado.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0"/>
          <p:cNvSpPr/>
          <p:nvPr/>
        </p:nvSpPr>
        <p:spPr>
          <a:xfrm>
            <a:off x="3154680" y="1143000"/>
            <a:ext cx="2743200" cy="3566160"/>
          </a:xfrm>
          <a:prstGeom prst="roundRect">
            <a:avLst>
              <a:gd fmla="val 4000" name="adj"/>
            </a:avLst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28" name="Google Shape;12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1960" y="1280160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0"/>
          <p:cNvSpPr/>
          <p:nvPr/>
        </p:nvSpPr>
        <p:spPr>
          <a:xfrm>
            <a:off x="3264408" y="1828800"/>
            <a:ext cx="2523744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600"/>
              <a:buFont typeface="Cambria"/>
              <a:buNone/>
            </a:pPr>
            <a:r>
              <a:rPr b="1" lang="en-US" sz="16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Agilidade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600"/>
              <a:buFont typeface="Cambria"/>
              <a:buNone/>
            </a:pPr>
            <a:r>
              <a:rPr b="1" lang="en-US" sz="16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na Regulação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0"/>
          <p:cNvSpPr/>
          <p:nvPr/>
        </p:nvSpPr>
        <p:spPr>
          <a:xfrm>
            <a:off x="3319272" y="2571750"/>
            <a:ext cx="2414016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A Central de Regulação deve processar e autorizar com rapidez. Cada dia de espera impacta diretamente o prognóstico oncológico.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5989320" y="1143000"/>
            <a:ext cx="2743200" cy="3566160"/>
          </a:xfrm>
          <a:prstGeom prst="roundRect">
            <a:avLst>
              <a:gd fmla="val 4000" name="adj"/>
            </a:avLst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2" name="Google Shape;13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6600" y="1280160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0"/>
          <p:cNvSpPr/>
          <p:nvPr/>
        </p:nvSpPr>
        <p:spPr>
          <a:xfrm>
            <a:off x="6099048" y="1828800"/>
            <a:ext cx="2523744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600"/>
              <a:buFont typeface="Cambria"/>
              <a:buNone/>
            </a:pPr>
            <a:r>
              <a:rPr b="1" lang="en-US" sz="16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Prestação de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600"/>
              <a:buFont typeface="Cambria"/>
              <a:buNone/>
            </a:pPr>
            <a:r>
              <a:rPr b="1" lang="en-US" sz="16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Serviço de Qualidade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0"/>
          <p:cNvSpPr/>
          <p:nvPr/>
        </p:nvSpPr>
        <p:spPr>
          <a:xfrm>
            <a:off x="6153912" y="2571750"/>
            <a:ext cx="2414016" cy="201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O prestador é co-responsável pela conclusão do cuidado: agendamento ágil, atendimento resolutivo e retorno ao regulador</a:t>
            </a:r>
            <a:r>
              <a:rPr lang="en-US" sz="11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0"/>
          <p:cNvSpPr/>
          <p:nvPr/>
        </p:nvSpPr>
        <p:spPr>
          <a:xfrm>
            <a:off x="2990088" y="2651760"/>
            <a:ext cx="34747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2C1C7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rgbClr val="32C1C7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/>
          <p:nvPr/>
        </p:nvSpPr>
        <p:spPr>
          <a:xfrm>
            <a:off x="5824728" y="2651760"/>
            <a:ext cx="34747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2C1C7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rgbClr val="32C1C7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9FA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D7377"/>
          </a:solidFill>
          <a:ln cap="flat" cmpd="sng" w="12700">
            <a:solidFill>
              <a:srgbClr val="0D73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365760" y="0"/>
            <a:ext cx="8412480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None/>
            </a:pPr>
            <a:r>
              <a:rPr b="1" lang="en-US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PANORAMA DAS SOLICITAÇÕES ONCOLÓGICAS — RN 2025/2026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1"/>
          <p:cNvSpPr/>
          <p:nvPr/>
        </p:nvSpPr>
        <p:spPr>
          <a:xfrm>
            <a:off x="228600" y="1097280"/>
            <a:ext cx="2743200" cy="1600200"/>
          </a:xfrm>
          <a:prstGeom prst="roundRect">
            <a:avLst>
              <a:gd fmla="val 5714" name="adj"/>
            </a:avLst>
          </a:prstGeom>
          <a:solidFill>
            <a:srgbClr val="FFFFFF"/>
          </a:solidFill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228600" y="1097280"/>
            <a:ext cx="2743200" cy="384048"/>
          </a:xfrm>
          <a:prstGeom prst="roundRect">
            <a:avLst>
              <a:gd fmla="val 23810" name="adj"/>
            </a:avLst>
          </a:prstGeom>
          <a:solidFill>
            <a:srgbClr val="0D3B5E"/>
          </a:solidFill>
          <a:ln cap="flat" cmpd="sng" w="12700">
            <a:solidFill>
              <a:srgbClr val="0D3B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"/>
          <p:cNvSpPr/>
          <p:nvPr/>
        </p:nvSpPr>
        <p:spPr>
          <a:xfrm>
            <a:off x="228600" y="1298448"/>
            <a:ext cx="2743200" cy="182880"/>
          </a:xfrm>
          <a:prstGeom prst="rect">
            <a:avLst/>
          </a:prstGeom>
          <a:solidFill>
            <a:srgbClr val="0D3B5E"/>
          </a:solidFill>
          <a:ln cap="flat" cmpd="sng" w="12700">
            <a:solidFill>
              <a:srgbClr val="0D3B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"/>
          <p:cNvSpPr/>
          <p:nvPr/>
        </p:nvSpPr>
        <p:spPr>
          <a:xfrm>
            <a:off x="274320" y="1444752"/>
            <a:ext cx="2651760" cy="749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3400"/>
              <a:buFont typeface="Cambria"/>
              <a:buNone/>
            </a:pPr>
            <a:r>
              <a:rPr b="1" lang="en-US" sz="34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10.956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274320" y="2176272"/>
            <a:ext cx="26517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7A89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6C7A89"/>
                </a:solidFill>
                <a:latin typeface="Arial"/>
                <a:ea typeface="Arial"/>
                <a:cs typeface="Arial"/>
                <a:sym typeface="Arial"/>
              </a:rPr>
              <a:t>Solicitações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7A89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6C7A89"/>
                </a:solidFill>
                <a:latin typeface="Arial"/>
                <a:ea typeface="Arial"/>
                <a:cs typeface="Arial"/>
                <a:sym typeface="Arial"/>
              </a:rPr>
              <a:t>Classificadas como Oncológicas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3127248" y="1097280"/>
            <a:ext cx="2743200" cy="1600200"/>
          </a:xfrm>
          <a:prstGeom prst="roundRect">
            <a:avLst>
              <a:gd fmla="val 5714" name="adj"/>
            </a:avLst>
          </a:prstGeom>
          <a:solidFill>
            <a:srgbClr val="FFFFFF"/>
          </a:solidFill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3127248" y="1097280"/>
            <a:ext cx="2743200" cy="384048"/>
          </a:xfrm>
          <a:prstGeom prst="roundRect">
            <a:avLst>
              <a:gd fmla="val 23810" name="adj"/>
            </a:avLst>
          </a:prstGeom>
          <a:solidFill>
            <a:srgbClr val="27AE60"/>
          </a:solidFill>
          <a:ln cap="flat" cmpd="sng" w="12700">
            <a:solidFill>
              <a:srgbClr val="27AE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3127248" y="1298448"/>
            <a:ext cx="2743200" cy="182880"/>
          </a:xfrm>
          <a:prstGeom prst="rect">
            <a:avLst/>
          </a:prstGeom>
          <a:solidFill>
            <a:srgbClr val="27AE60"/>
          </a:solidFill>
          <a:ln cap="flat" cmpd="sng" w="12700">
            <a:solidFill>
              <a:srgbClr val="27AE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3172968" y="1444752"/>
            <a:ext cx="2651760" cy="749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7AE60"/>
              </a:buClr>
              <a:buSzPts val="3400"/>
              <a:buFont typeface="Cambria"/>
              <a:buNone/>
            </a:pPr>
            <a:r>
              <a:rPr b="1" lang="en-US" sz="3400">
                <a:solidFill>
                  <a:srgbClr val="27AE60"/>
                </a:solidFill>
                <a:latin typeface="Cambria"/>
                <a:ea typeface="Cambria"/>
                <a:cs typeface="Cambria"/>
                <a:sym typeface="Cambria"/>
              </a:rPr>
              <a:t>95,5%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>
            <a:off x="3172968" y="2176272"/>
            <a:ext cx="26517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7A89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6C7A89"/>
                </a:solidFill>
                <a:latin typeface="Arial"/>
                <a:ea typeface="Arial"/>
                <a:cs typeface="Arial"/>
                <a:sym typeface="Arial"/>
              </a:rPr>
              <a:t>Taxa de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7A89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6C7A89"/>
                </a:solidFill>
                <a:latin typeface="Arial"/>
                <a:ea typeface="Arial"/>
                <a:cs typeface="Arial"/>
                <a:sym typeface="Arial"/>
              </a:rPr>
              <a:t>Finalização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/>
          <p:nvPr/>
        </p:nvSpPr>
        <p:spPr>
          <a:xfrm>
            <a:off x="6016752" y="1097280"/>
            <a:ext cx="2743200" cy="1600200"/>
          </a:xfrm>
          <a:prstGeom prst="roundRect">
            <a:avLst>
              <a:gd fmla="val 5714" name="adj"/>
            </a:avLst>
          </a:prstGeom>
          <a:solidFill>
            <a:srgbClr val="FFFFFF"/>
          </a:solidFill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6016752" y="1097280"/>
            <a:ext cx="2743200" cy="384048"/>
          </a:xfrm>
          <a:prstGeom prst="roundRect">
            <a:avLst>
              <a:gd fmla="val 23810" name="adj"/>
            </a:avLst>
          </a:prstGeom>
          <a:solidFill>
            <a:srgbClr val="0D7377"/>
          </a:solidFill>
          <a:ln cap="flat" cmpd="sng" w="12700">
            <a:solidFill>
              <a:srgbClr val="0D73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6016752" y="1298448"/>
            <a:ext cx="2743200" cy="182880"/>
          </a:xfrm>
          <a:prstGeom prst="rect">
            <a:avLst/>
          </a:prstGeom>
          <a:solidFill>
            <a:srgbClr val="0D7377"/>
          </a:solidFill>
          <a:ln cap="flat" cmpd="sng" w="12700">
            <a:solidFill>
              <a:srgbClr val="0D73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6062472" y="1444752"/>
            <a:ext cx="2651760" cy="749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7377"/>
              </a:buClr>
              <a:buSzPts val="3400"/>
              <a:buFont typeface="Cambria"/>
              <a:buNone/>
            </a:pPr>
            <a:r>
              <a:rPr b="1" lang="en-US" sz="3400">
                <a:solidFill>
                  <a:srgbClr val="0D7377"/>
                </a:solidFill>
                <a:latin typeface="Cambria"/>
                <a:ea typeface="Cambria"/>
                <a:cs typeface="Cambria"/>
                <a:sym typeface="Cambria"/>
              </a:rPr>
              <a:t>159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1"/>
          <p:cNvSpPr/>
          <p:nvPr/>
        </p:nvSpPr>
        <p:spPr>
          <a:xfrm>
            <a:off x="6062472" y="2176272"/>
            <a:ext cx="26517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7A89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6C7A89"/>
                </a:solidFill>
                <a:latin typeface="Arial"/>
                <a:ea typeface="Arial"/>
                <a:cs typeface="Arial"/>
                <a:sym typeface="Arial"/>
              </a:rPr>
              <a:t>Municípios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7A89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6C7A89"/>
                </a:solidFill>
                <a:latin typeface="Arial"/>
                <a:ea typeface="Arial"/>
                <a:cs typeface="Arial"/>
                <a:sym typeface="Arial"/>
              </a:rPr>
              <a:t>Solicitantes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1"/>
          <p:cNvSpPr/>
          <p:nvPr/>
        </p:nvSpPr>
        <p:spPr>
          <a:xfrm>
            <a:off x="228600" y="2880360"/>
            <a:ext cx="2743200" cy="1600200"/>
          </a:xfrm>
          <a:prstGeom prst="roundRect">
            <a:avLst>
              <a:gd fmla="val 5714" name="adj"/>
            </a:avLst>
          </a:prstGeom>
          <a:solidFill>
            <a:srgbClr val="FFFFFF"/>
          </a:solidFill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"/>
          <p:cNvSpPr/>
          <p:nvPr/>
        </p:nvSpPr>
        <p:spPr>
          <a:xfrm>
            <a:off x="228600" y="2880360"/>
            <a:ext cx="2743200" cy="384048"/>
          </a:xfrm>
          <a:prstGeom prst="roundRect">
            <a:avLst>
              <a:gd fmla="val 23810" name="adj"/>
            </a:avLst>
          </a:prstGeom>
          <a:solidFill>
            <a:srgbClr val="F0A500"/>
          </a:solidFill>
          <a:ln cap="flat" cmpd="sng" w="12700">
            <a:solidFill>
              <a:srgbClr val="F0A5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"/>
          <p:cNvSpPr/>
          <p:nvPr/>
        </p:nvSpPr>
        <p:spPr>
          <a:xfrm>
            <a:off x="228600" y="3081528"/>
            <a:ext cx="2743200" cy="182880"/>
          </a:xfrm>
          <a:prstGeom prst="rect">
            <a:avLst/>
          </a:prstGeom>
          <a:solidFill>
            <a:srgbClr val="F0A500"/>
          </a:solidFill>
          <a:ln cap="flat" cmpd="sng" w="12700">
            <a:solidFill>
              <a:srgbClr val="F0A5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274320" y="3227832"/>
            <a:ext cx="2651760" cy="749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0A500"/>
              </a:buClr>
              <a:buSzPts val="3400"/>
              <a:buFont typeface="Cambria"/>
              <a:buNone/>
            </a:pPr>
            <a:r>
              <a:rPr b="1" lang="en-US" sz="3400">
                <a:solidFill>
                  <a:srgbClr val="F0A500"/>
                </a:solidFill>
                <a:latin typeface="Cambria"/>
                <a:ea typeface="Cambria"/>
                <a:cs typeface="Cambria"/>
                <a:sym typeface="Cambria"/>
              </a:rPr>
              <a:t>69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1"/>
          <p:cNvSpPr/>
          <p:nvPr/>
        </p:nvSpPr>
        <p:spPr>
          <a:xfrm>
            <a:off x="274320" y="3959352"/>
            <a:ext cx="26517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7A89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6C7A89"/>
                </a:solidFill>
                <a:latin typeface="Arial"/>
                <a:ea typeface="Arial"/>
                <a:cs typeface="Arial"/>
                <a:sym typeface="Arial"/>
              </a:rPr>
              <a:t>Procedimentos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7A89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6C7A89"/>
                </a:solidFill>
                <a:latin typeface="Arial"/>
                <a:ea typeface="Arial"/>
                <a:cs typeface="Arial"/>
                <a:sym typeface="Arial"/>
              </a:rPr>
              <a:t>Diferentes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1"/>
          <p:cNvSpPr/>
          <p:nvPr/>
        </p:nvSpPr>
        <p:spPr>
          <a:xfrm>
            <a:off x="3127248" y="2880360"/>
            <a:ext cx="2743200" cy="1600200"/>
          </a:xfrm>
          <a:prstGeom prst="roundRect">
            <a:avLst>
              <a:gd fmla="val 5714" name="adj"/>
            </a:avLst>
          </a:prstGeom>
          <a:solidFill>
            <a:srgbClr val="FFFFFF"/>
          </a:solidFill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3127248" y="2880360"/>
            <a:ext cx="2743200" cy="384048"/>
          </a:xfrm>
          <a:prstGeom prst="roundRect">
            <a:avLst>
              <a:gd fmla="val 23810" name="adj"/>
            </a:avLst>
          </a:prstGeom>
          <a:solidFill>
            <a:srgbClr val="E07B39"/>
          </a:solidFill>
          <a:ln cap="flat" cmpd="sng" w="12700">
            <a:solidFill>
              <a:srgbClr val="E07B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3127248" y="3081528"/>
            <a:ext cx="2743200" cy="182880"/>
          </a:xfrm>
          <a:prstGeom prst="rect">
            <a:avLst/>
          </a:prstGeom>
          <a:solidFill>
            <a:srgbClr val="E07B39"/>
          </a:solidFill>
          <a:ln cap="flat" cmpd="sng" w="12700">
            <a:solidFill>
              <a:srgbClr val="E07B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1"/>
          <p:cNvSpPr/>
          <p:nvPr/>
        </p:nvSpPr>
        <p:spPr>
          <a:xfrm>
            <a:off x="3172968" y="3227832"/>
            <a:ext cx="2651760" cy="749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E07B39"/>
              </a:buClr>
              <a:buSzPts val="3400"/>
              <a:buFont typeface="Cambria"/>
              <a:buNone/>
            </a:pPr>
            <a:r>
              <a:rPr b="1" lang="en-US" sz="3400">
                <a:solidFill>
                  <a:srgbClr val="E07B39"/>
                </a:solidFill>
                <a:latin typeface="Cambria"/>
                <a:ea typeface="Cambria"/>
                <a:cs typeface="Cambria"/>
                <a:sym typeface="Cambria"/>
              </a:rPr>
              <a:t>9,5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3172968" y="3959352"/>
            <a:ext cx="26517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7A89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6C7A89"/>
                </a:solidFill>
                <a:latin typeface="Arial"/>
                <a:ea typeface="Arial"/>
                <a:cs typeface="Arial"/>
                <a:sym typeface="Arial"/>
              </a:rPr>
              <a:t>Dias médios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7A89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6C7A89"/>
                </a:solidFill>
                <a:latin typeface="Arial"/>
                <a:ea typeface="Arial"/>
                <a:cs typeface="Arial"/>
                <a:sym typeface="Arial"/>
              </a:rPr>
              <a:t>até Autorização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6016752" y="2880360"/>
            <a:ext cx="2743200" cy="1600200"/>
          </a:xfrm>
          <a:prstGeom prst="roundRect">
            <a:avLst>
              <a:gd fmla="val 5714" name="adj"/>
            </a:avLst>
          </a:prstGeom>
          <a:solidFill>
            <a:srgbClr val="FFFFFF"/>
          </a:solidFill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"/>
          <p:cNvSpPr/>
          <p:nvPr/>
        </p:nvSpPr>
        <p:spPr>
          <a:xfrm>
            <a:off x="6016752" y="2880360"/>
            <a:ext cx="2743200" cy="384048"/>
          </a:xfrm>
          <a:prstGeom prst="roundRect">
            <a:avLst>
              <a:gd fmla="val 23810" name="adj"/>
            </a:avLst>
          </a:prstGeom>
          <a:solidFill>
            <a:srgbClr val="14A0A5"/>
          </a:solidFill>
          <a:ln cap="flat" cmpd="sng" w="12700">
            <a:solidFill>
              <a:srgbClr val="14A0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1"/>
          <p:cNvSpPr/>
          <p:nvPr/>
        </p:nvSpPr>
        <p:spPr>
          <a:xfrm>
            <a:off x="6016752" y="3081528"/>
            <a:ext cx="2743200" cy="182880"/>
          </a:xfrm>
          <a:prstGeom prst="rect">
            <a:avLst/>
          </a:prstGeom>
          <a:solidFill>
            <a:srgbClr val="14A0A5"/>
          </a:solidFill>
          <a:ln cap="flat" cmpd="sng" w="12700">
            <a:solidFill>
              <a:srgbClr val="14A0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"/>
          <p:cNvSpPr/>
          <p:nvPr/>
        </p:nvSpPr>
        <p:spPr>
          <a:xfrm>
            <a:off x="6062472" y="3227832"/>
            <a:ext cx="2651760" cy="749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4A0A5"/>
              </a:buClr>
              <a:buSzPts val="3400"/>
              <a:buFont typeface="Cambria"/>
              <a:buNone/>
            </a:pPr>
            <a:r>
              <a:rPr b="1" lang="en-US" sz="3400">
                <a:solidFill>
                  <a:srgbClr val="14A0A5"/>
                </a:solidFill>
                <a:latin typeface="Cambria"/>
                <a:ea typeface="Cambria"/>
                <a:cs typeface="Cambria"/>
                <a:sym typeface="Cambria"/>
              </a:rPr>
              <a:t>28,0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1"/>
          <p:cNvSpPr/>
          <p:nvPr/>
        </p:nvSpPr>
        <p:spPr>
          <a:xfrm>
            <a:off x="6062472" y="3959352"/>
            <a:ext cx="26517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7A89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6C7A89"/>
                </a:solidFill>
                <a:latin typeface="Arial"/>
                <a:ea typeface="Arial"/>
                <a:cs typeface="Arial"/>
                <a:sym typeface="Arial"/>
              </a:rPr>
              <a:t>Dias médios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C7A89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6C7A89"/>
                </a:solidFill>
                <a:latin typeface="Arial"/>
                <a:ea typeface="Arial"/>
                <a:cs typeface="Arial"/>
                <a:sym typeface="Arial"/>
              </a:rPr>
              <a:t>até Conclusão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9FA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/>
          <p:nvPr/>
        </p:nvSpPr>
        <p:spPr>
          <a:xfrm>
            <a:off x="0" y="45720"/>
            <a:ext cx="9144000" cy="960120"/>
          </a:xfrm>
          <a:prstGeom prst="rect">
            <a:avLst/>
          </a:prstGeom>
          <a:solidFill>
            <a:srgbClr val="0D3B5E"/>
          </a:solidFill>
          <a:ln cap="flat" cmpd="sng" w="12700">
            <a:solidFill>
              <a:srgbClr val="0D3B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2"/>
          <p:cNvSpPr/>
          <p:nvPr/>
        </p:nvSpPr>
        <p:spPr>
          <a:xfrm>
            <a:off x="365760" y="0"/>
            <a:ext cx="8412480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None/>
            </a:pPr>
            <a:r>
              <a:rPr b="1" lang="en-US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1ª RESPONSABILIDADE: QUALIFICAÇÃO DA SOLICITAÇÃO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2"/>
          <p:cNvSpPr/>
          <p:nvPr/>
        </p:nvSpPr>
        <p:spPr>
          <a:xfrm>
            <a:off x="365760" y="45720"/>
            <a:ext cx="3657600" cy="868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2C1C7"/>
              </a:buClr>
              <a:buSzPts val="1100"/>
              <a:buFont typeface="Arial"/>
              <a:buNone/>
            </a:pPr>
            <a:r>
              <a:rPr i="1" lang="en-US" sz="1100">
                <a:solidFill>
                  <a:srgbClr val="32C1C7"/>
                </a:solidFill>
                <a:latin typeface="Arial"/>
                <a:ea typeface="Arial"/>
                <a:cs typeface="Arial"/>
                <a:sym typeface="Arial"/>
              </a:rPr>
              <a:t>O município solicitante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2"/>
          <p:cNvSpPr/>
          <p:nvPr/>
        </p:nvSpPr>
        <p:spPr>
          <a:xfrm>
            <a:off x="274320" y="1051560"/>
            <a:ext cx="41148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300"/>
              <a:buFont typeface="Cambria"/>
              <a:buNone/>
            </a:pPr>
            <a:r>
              <a:rPr b="1" lang="en-US" sz="13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Top 10 Municípios Solicitantes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3" name="Google Shape;183;p12"/>
          <p:cNvGraphicFramePr/>
          <p:nvPr/>
        </p:nvGraphicFramePr>
        <p:xfrm>
          <a:off x="274320" y="1417320"/>
          <a:ext cx="5029200" cy="352044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84" name="Google Shape;184;p12"/>
          <p:cNvSpPr/>
          <p:nvPr/>
        </p:nvSpPr>
        <p:spPr>
          <a:xfrm>
            <a:off x="5481828" y="1115568"/>
            <a:ext cx="3429000" cy="1234440"/>
          </a:xfrm>
          <a:prstGeom prst="roundRect">
            <a:avLst>
              <a:gd fmla="val 7407" name="adj"/>
            </a:avLst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85" name="Google Shape;18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6128" y="1124712"/>
            <a:ext cx="384048" cy="38404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2"/>
          <p:cNvSpPr/>
          <p:nvPr/>
        </p:nvSpPr>
        <p:spPr>
          <a:xfrm>
            <a:off x="6053328" y="1106424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100"/>
              <a:buFont typeface="Cambria"/>
              <a:buNone/>
            </a:pPr>
            <a:r>
              <a:rPr b="1" lang="en-US" sz="11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159 municípios acessaram a regulação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2"/>
          <p:cNvSpPr/>
          <p:nvPr/>
        </p:nvSpPr>
        <p:spPr>
          <a:xfrm>
            <a:off x="5596128" y="1527048"/>
            <a:ext cx="3200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Ampla cobertura territorial demonstra que o sistema regulatório é o caminho reconhecido para acesso oncológico.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2"/>
          <p:cNvSpPr/>
          <p:nvPr/>
        </p:nvSpPr>
        <p:spPr>
          <a:xfrm>
            <a:off x="5486400" y="2423160"/>
            <a:ext cx="3429000" cy="1234440"/>
          </a:xfrm>
          <a:prstGeom prst="roundRect">
            <a:avLst>
              <a:gd fmla="val 7407" name="adj"/>
            </a:avLst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89" name="Google Shape;18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96128" y="2496312"/>
            <a:ext cx="384048" cy="38404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2"/>
          <p:cNvSpPr/>
          <p:nvPr/>
        </p:nvSpPr>
        <p:spPr>
          <a:xfrm>
            <a:off x="6053328" y="2478024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100"/>
              <a:buFont typeface="Cambria"/>
              <a:buNone/>
            </a:pPr>
            <a:r>
              <a:rPr b="1" lang="en-US" sz="11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Solicitação bem formulada agiliza o fluxo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2"/>
          <p:cNvSpPr/>
          <p:nvPr/>
        </p:nvSpPr>
        <p:spPr>
          <a:xfrm>
            <a:off x="5596128" y="2898648"/>
            <a:ext cx="3200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Informações clínicas completas permitem autorização mais rápida, reduzindo os 9,5 dias médios de espera para regulação.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2"/>
          <p:cNvSpPr/>
          <p:nvPr/>
        </p:nvSpPr>
        <p:spPr>
          <a:xfrm>
            <a:off x="5486400" y="3794760"/>
            <a:ext cx="3429000" cy="1234440"/>
          </a:xfrm>
          <a:prstGeom prst="roundRect">
            <a:avLst>
              <a:gd fmla="val 7407" name="adj"/>
            </a:avLst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93" name="Google Shape;193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96128" y="3867912"/>
            <a:ext cx="384048" cy="38404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2"/>
          <p:cNvSpPr/>
          <p:nvPr/>
        </p:nvSpPr>
        <p:spPr>
          <a:xfrm>
            <a:off x="6053328" y="3849624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100"/>
              <a:buFont typeface="Cambria"/>
              <a:buNone/>
            </a:pPr>
            <a:r>
              <a:rPr b="1" lang="en-US" sz="11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Responsabilidade do solicitante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2"/>
          <p:cNvSpPr/>
          <p:nvPr/>
        </p:nvSpPr>
        <p:spPr>
          <a:xfrm>
            <a:off x="5596128" y="4270248"/>
            <a:ext cx="3200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Profissional solicitante deve garantir: CID correto, indicação oncológica clara e dados do paciente completos.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9FA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F0A500"/>
          </a:solidFill>
          <a:ln cap="flat" cmpd="sng" w="12700">
            <a:solidFill>
              <a:srgbClr val="F0A5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3"/>
          <p:cNvSpPr/>
          <p:nvPr/>
        </p:nvSpPr>
        <p:spPr>
          <a:xfrm>
            <a:off x="365760" y="0"/>
            <a:ext cx="8412480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mbria"/>
              <a:buNone/>
            </a:pPr>
            <a:r>
              <a:rPr b="1" lang="en-US" sz="1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2ª RESPONSABILIDADE: AGILIDADE NA REGULAÇÃO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3"/>
          <p:cNvSpPr/>
          <p:nvPr/>
        </p:nvSpPr>
        <p:spPr>
          <a:xfrm>
            <a:off x="365760" y="45720"/>
            <a:ext cx="3657600" cy="868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100"/>
              <a:buFont typeface="Arial"/>
              <a:buNone/>
            </a:pPr>
            <a:r>
              <a:rPr i="1" lang="en-US" sz="1100">
                <a:solidFill>
                  <a:srgbClr val="0D3B5E"/>
                </a:solidFill>
                <a:latin typeface="Arial"/>
                <a:ea typeface="Arial"/>
                <a:cs typeface="Arial"/>
                <a:sym typeface="Arial"/>
              </a:rPr>
              <a:t>A Central de Regulação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3"/>
          <p:cNvSpPr/>
          <p:nvPr/>
        </p:nvSpPr>
        <p:spPr>
          <a:xfrm>
            <a:off x="274320" y="1005840"/>
            <a:ext cx="859536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200"/>
              <a:buFont typeface="Cambria"/>
              <a:buNone/>
            </a:pPr>
            <a:r>
              <a:rPr b="1" lang="en-US" sz="12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Dias Médios: Autorização vs Conclusão por Procedimento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5" name="Google Shape;205;p13"/>
          <p:cNvGraphicFramePr/>
          <p:nvPr/>
        </p:nvGraphicFramePr>
        <p:xfrm>
          <a:off x="274320" y="1353312"/>
          <a:ext cx="5669280" cy="356616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06" name="Google Shape;206;p13"/>
          <p:cNvSpPr/>
          <p:nvPr/>
        </p:nvSpPr>
        <p:spPr>
          <a:xfrm>
            <a:off x="6144768" y="1234440"/>
            <a:ext cx="2770632" cy="1188720"/>
          </a:xfrm>
          <a:prstGeom prst="roundRect">
            <a:avLst>
              <a:gd fmla="val 7692" name="adj"/>
            </a:avLst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07" name="Google Shape;20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4496" y="1307592"/>
            <a:ext cx="411480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3"/>
          <p:cNvSpPr/>
          <p:nvPr/>
        </p:nvSpPr>
        <p:spPr>
          <a:xfrm>
            <a:off x="6748272" y="1289304"/>
            <a:ext cx="2084832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7377"/>
              </a:buClr>
              <a:buSzPts val="2000"/>
              <a:buFont typeface="Cambria"/>
              <a:buNone/>
            </a:pPr>
            <a:r>
              <a:rPr b="1" lang="en-US" sz="2000">
                <a:solidFill>
                  <a:srgbClr val="0D7377"/>
                </a:solidFill>
                <a:latin typeface="Cambria"/>
                <a:ea typeface="Cambria"/>
                <a:cs typeface="Cambria"/>
                <a:sym typeface="Cambria"/>
              </a:rPr>
              <a:t>9,5 dias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3"/>
          <p:cNvSpPr/>
          <p:nvPr/>
        </p:nvSpPr>
        <p:spPr>
          <a:xfrm>
            <a:off x="6254496" y="1801368"/>
            <a:ext cx="2578608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Média de espera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para autorização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3"/>
          <p:cNvSpPr/>
          <p:nvPr/>
        </p:nvSpPr>
        <p:spPr>
          <a:xfrm>
            <a:off x="6144768" y="2560320"/>
            <a:ext cx="2770632" cy="1188720"/>
          </a:xfrm>
          <a:prstGeom prst="roundRect">
            <a:avLst>
              <a:gd fmla="val 7692" name="adj"/>
            </a:avLst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11" name="Google Shape;21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4496" y="2633472"/>
            <a:ext cx="411480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3"/>
          <p:cNvSpPr/>
          <p:nvPr/>
        </p:nvSpPr>
        <p:spPr>
          <a:xfrm>
            <a:off x="6748272" y="2615184"/>
            <a:ext cx="2084832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7B39"/>
              </a:buClr>
              <a:buSzPts val="2000"/>
              <a:buFont typeface="Cambria"/>
              <a:buNone/>
            </a:pPr>
            <a:r>
              <a:rPr b="1" lang="en-US" sz="2000">
                <a:solidFill>
                  <a:srgbClr val="E07B39"/>
                </a:solidFill>
                <a:latin typeface="Cambria"/>
                <a:ea typeface="Cambria"/>
                <a:cs typeface="Cambria"/>
                <a:sym typeface="Cambria"/>
              </a:rPr>
              <a:t>42 dias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3"/>
          <p:cNvSpPr/>
          <p:nvPr/>
        </p:nvSpPr>
        <p:spPr>
          <a:xfrm>
            <a:off x="6254496" y="3127248"/>
            <a:ext cx="2578608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Colonoscopia — maior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tempo até conclusão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3"/>
          <p:cNvSpPr/>
          <p:nvPr/>
        </p:nvSpPr>
        <p:spPr>
          <a:xfrm>
            <a:off x="6144768" y="3886200"/>
            <a:ext cx="2770632" cy="1188720"/>
          </a:xfrm>
          <a:prstGeom prst="roundRect">
            <a:avLst>
              <a:gd fmla="val 7692" name="adj"/>
            </a:avLst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15" name="Google Shape;215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54496" y="3959352"/>
            <a:ext cx="411480" cy="41148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3"/>
          <p:cNvSpPr/>
          <p:nvPr/>
        </p:nvSpPr>
        <p:spPr>
          <a:xfrm>
            <a:off x="6748272" y="3941064"/>
            <a:ext cx="2084832" cy="41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7AE60"/>
              </a:buClr>
              <a:buSzPts val="2000"/>
              <a:buFont typeface="Cambria"/>
              <a:buNone/>
            </a:pPr>
            <a:r>
              <a:rPr b="1" lang="en-US" sz="2000">
                <a:solidFill>
                  <a:srgbClr val="27AE60"/>
                </a:solidFill>
                <a:latin typeface="Cambria"/>
                <a:ea typeface="Cambria"/>
                <a:cs typeface="Cambria"/>
                <a:sym typeface="Cambria"/>
              </a:rPr>
              <a:t>12,9 dias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3"/>
          <p:cNvSpPr/>
          <p:nvPr/>
        </p:nvSpPr>
        <p:spPr>
          <a:xfrm>
            <a:off x="6254496" y="4453128"/>
            <a:ext cx="2578608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Mamografia — melhor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desempenho geral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9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E07B39"/>
          </a:solidFill>
          <a:ln cap="flat" cmpd="sng" w="12700">
            <a:solidFill>
              <a:srgbClr val="E07B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4"/>
          <p:cNvSpPr/>
          <p:nvPr/>
        </p:nvSpPr>
        <p:spPr>
          <a:xfrm>
            <a:off x="365760" y="0"/>
            <a:ext cx="8412480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mbria"/>
              <a:buNone/>
            </a:pPr>
            <a:r>
              <a:rPr b="1" lang="en-US" sz="16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3ª RESPONSABILIDADE: PRESTAÇÃO DE SERVIÇO DE QUALIDADE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4"/>
          <p:cNvSpPr/>
          <p:nvPr/>
        </p:nvSpPr>
        <p:spPr>
          <a:xfrm>
            <a:off x="365760" y="45720"/>
            <a:ext cx="3657600" cy="868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i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 prestador de serviço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6" name="Google Shape;226;p14"/>
          <p:cNvGraphicFramePr/>
          <p:nvPr/>
        </p:nvGraphicFramePr>
        <p:xfrm>
          <a:off x="274320" y="1097280"/>
          <a:ext cx="3840480" cy="3657600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227" name="Google Shape;227;p14"/>
          <p:cNvSpPr/>
          <p:nvPr/>
        </p:nvSpPr>
        <p:spPr>
          <a:xfrm>
            <a:off x="274320" y="1024128"/>
            <a:ext cx="384048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100"/>
              <a:buFont typeface="Cambria"/>
              <a:buNone/>
            </a:pPr>
            <a:r>
              <a:rPr b="1" lang="en-US" sz="11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Distribuição por Status de Atendimento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4"/>
          <p:cNvSpPr/>
          <p:nvPr/>
        </p:nvSpPr>
        <p:spPr>
          <a:xfrm>
            <a:off x="4370832" y="1097280"/>
            <a:ext cx="4526280" cy="1188720"/>
          </a:xfrm>
          <a:prstGeom prst="roundRect">
            <a:avLst>
              <a:gd fmla="val 7692" name="adj"/>
            </a:avLst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29" name="Google Shape;22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80560" y="1170432"/>
            <a:ext cx="402336" cy="40233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4"/>
          <p:cNvSpPr/>
          <p:nvPr/>
        </p:nvSpPr>
        <p:spPr>
          <a:xfrm>
            <a:off x="4983480" y="1152144"/>
            <a:ext cx="374904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7AE60"/>
              </a:buClr>
              <a:buSzPts val="1400"/>
              <a:buFont typeface="Cambria"/>
              <a:buNone/>
            </a:pPr>
            <a:r>
              <a:rPr b="1" lang="en-US" sz="1400">
                <a:solidFill>
                  <a:srgbClr val="27AE60"/>
                </a:solidFill>
                <a:latin typeface="Cambria"/>
                <a:ea typeface="Cambria"/>
                <a:cs typeface="Cambria"/>
                <a:sym typeface="Cambria"/>
              </a:rPr>
              <a:t>95,5% de finalização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4"/>
          <p:cNvSpPr/>
          <p:nvPr/>
        </p:nvSpPr>
        <p:spPr>
          <a:xfrm>
            <a:off x="4480560" y="1600200"/>
            <a:ext cx="4206240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Indicador robusto de que o sistema funciona. Os prestadores concluem a imensa maioria dos procedimentos regulados.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4"/>
          <p:cNvSpPr/>
          <p:nvPr/>
        </p:nvSpPr>
        <p:spPr>
          <a:xfrm>
            <a:off x="4370832" y="2423160"/>
            <a:ext cx="4526280" cy="1188720"/>
          </a:xfrm>
          <a:prstGeom prst="roundRect">
            <a:avLst>
              <a:gd fmla="val 7692" name="adj"/>
            </a:avLst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33" name="Google Shape;23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80560" y="2496312"/>
            <a:ext cx="402336" cy="40233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4"/>
          <p:cNvSpPr/>
          <p:nvPr/>
        </p:nvSpPr>
        <p:spPr>
          <a:xfrm>
            <a:off x="4983480" y="2478024"/>
            <a:ext cx="374904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400"/>
              <a:buFont typeface="Cambria"/>
              <a:buNone/>
            </a:pPr>
            <a:r>
              <a:rPr b="1" lang="en-US" sz="14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Qualidade como compromisso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4"/>
          <p:cNvSpPr/>
          <p:nvPr/>
        </p:nvSpPr>
        <p:spPr>
          <a:xfrm>
            <a:off x="4480560" y="2926080"/>
            <a:ext cx="4206240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Prestador deve registrar conclusão na plataforma regulatória, garantindo visibilidade ao regulador e ao solicitante.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4"/>
          <p:cNvSpPr/>
          <p:nvPr/>
        </p:nvSpPr>
        <p:spPr>
          <a:xfrm>
            <a:off x="4370832" y="3749040"/>
            <a:ext cx="4526280" cy="1188720"/>
          </a:xfrm>
          <a:prstGeom prst="roundRect">
            <a:avLst>
              <a:gd fmla="val 7692" name="adj"/>
            </a:avLst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37" name="Google Shape;237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80560" y="3822192"/>
            <a:ext cx="402336" cy="40233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4"/>
          <p:cNvSpPr/>
          <p:nvPr/>
        </p:nvSpPr>
        <p:spPr>
          <a:xfrm>
            <a:off x="4983480" y="3803904"/>
            <a:ext cx="374904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7B39"/>
              </a:buClr>
              <a:buSzPts val="1400"/>
              <a:buFont typeface="Cambria"/>
              <a:buNone/>
            </a:pPr>
            <a:r>
              <a:rPr b="1" lang="en-US" sz="1400">
                <a:solidFill>
                  <a:srgbClr val="E07B39"/>
                </a:solidFill>
                <a:latin typeface="Cambria"/>
                <a:ea typeface="Cambria"/>
                <a:cs typeface="Cambria"/>
                <a:sym typeface="Cambria"/>
              </a:rPr>
              <a:t>382 cancelamentos a analisar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4"/>
          <p:cNvSpPr/>
          <p:nvPr/>
        </p:nvSpPr>
        <p:spPr>
          <a:xfrm>
            <a:off x="4480560" y="4251960"/>
            <a:ext cx="4206240" cy="621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Cada cancelamento representa uma ruptura no cuidado. Investigar causas: paciente não compareceu ou falha do serviço?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3B5E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5943600" y="-457200"/>
            <a:ext cx="4572000" cy="4572000"/>
          </a:xfrm>
          <a:prstGeom prst="ellipse">
            <a:avLst/>
          </a:prstGeom>
          <a:solidFill>
            <a:srgbClr val="0D7377">
              <a:alpha val="20000"/>
            </a:srgbClr>
          </a:solidFill>
          <a:ln cap="flat" cmpd="sng" w="12700">
            <a:solidFill>
              <a:srgbClr val="0D7377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5"/>
          <p:cNvSpPr/>
          <p:nvPr/>
        </p:nvSpPr>
        <p:spPr>
          <a:xfrm>
            <a:off x="-1371600" y="2743200"/>
            <a:ext cx="3657600" cy="3657600"/>
          </a:xfrm>
          <a:prstGeom prst="ellipse">
            <a:avLst/>
          </a:prstGeom>
          <a:solidFill>
            <a:srgbClr val="32C1C7">
              <a:alpha val="14901"/>
            </a:srgbClr>
          </a:solidFill>
          <a:ln cap="flat" cmpd="sng" w="12700">
            <a:solidFill>
              <a:srgbClr val="32C1C7">
                <a:alpha val="1490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5"/>
          <p:cNvSpPr/>
          <p:nvPr/>
        </p:nvSpPr>
        <p:spPr>
          <a:xfrm>
            <a:off x="457200" y="274320"/>
            <a:ext cx="82296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2C1C7"/>
              </a:buClr>
              <a:buSzPts val="2200"/>
              <a:buFont typeface="Cambria"/>
              <a:buNone/>
            </a:pPr>
            <a:r>
              <a:rPr b="1" lang="en-US" sz="2200">
                <a:solidFill>
                  <a:srgbClr val="32C1C7"/>
                </a:solidFill>
                <a:latin typeface="Cambria"/>
                <a:ea typeface="Cambria"/>
                <a:cs typeface="Cambria"/>
                <a:sym typeface="Cambria"/>
              </a:rPr>
              <a:t>REGIONALIZAÇÃO DO ACESSO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5"/>
          <p:cNvSpPr/>
          <p:nvPr/>
        </p:nvSpPr>
        <p:spPr>
          <a:xfrm>
            <a:off x="457200" y="777240"/>
            <a:ext cx="822960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F3F4"/>
              </a:buClr>
              <a:buSzPts val="1300"/>
              <a:buFont typeface="Arial"/>
              <a:buNone/>
            </a:pPr>
            <a:r>
              <a:rPr i="1" lang="en-US" sz="1300">
                <a:solidFill>
                  <a:srgbClr val="E0F3F4"/>
                </a:solidFill>
                <a:latin typeface="Arial"/>
                <a:ea typeface="Arial"/>
                <a:cs typeface="Arial"/>
                <a:sym typeface="Arial"/>
              </a:rPr>
              <a:t>Princípio estruturante para equidade no SUS do RN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5"/>
          <p:cNvSpPr/>
          <p:nvPr/>
        </p:nvSpPr>
        <p:spPr>
          <a:xfrm>
            <a:off x="274320" y="1325880"/>
            <a:ext cx="4160520" cy="1508760"/>
          </a:xfrm>
          <a:prstGeom prst="roundRect">
            <a:avLst>
              <a:gd fmla="val 6061" name="adj"/>
            </a:avLst>
          </a:prstGeom>
          <a:solidFill>
            <a:srgbClr val="1A4A6B"/>
          </a:solidFill>
          <a:ln cap="flat" cmpd="sng" w="10150">
            <a:solidFill>
              <a:srgbClr val="0D7377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50" name="Google Shape;25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912" y="1435608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5"/>
          <p:cNvSpPr/>
          <p:nvPr/>
        </p:nvSpPr>
        <p:spPr>
          <a:xfrm>
            <a:off x="1024128" y="1417320"/>
            <a:ext cx="329184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2C1C7"/>
              </a:buClr>
              <a:buSzPts val="1400"/>
              <a:buFont typeface="Cambria"/>
              <a:buNone/>
            </a:pPr>
            <a:r>
              <a:rPr b="1" lang="en-US" sz="1400">
                <a:solidFill>
                  <a:srgbClr val="32C1C7"/>
                </a:solidFill>
                <a:latin typeface="Cambria"/>
                <a:ea typeface="Cambria"/>
                <a:cs typeface="Cambria"/>
                <a:sym typeface="Cambria"/>
              </a:rPr>
              <a:t>159 Municípios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5"/>
          <p:cNvSpPr/>
          <p:nvPr/>
        </p:nvSpPr>
        <p:spPr>
          <a:xfrm>
            <a:off x="1024128" y="1728216"/>
            <a:ext cx="329184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8D4E8"/>
              </a:buClr>
              <a:buSzPts val="1000"/>
              <a:buFont typeface="Arial"/>
              <a:buNone/>
            </a:pPr>
            <a:r>
              <a:rPr i="1" lang="en-US" sz="1000">
                <a:solidFill>
                  <a:srgbClr val="B8D4E8"/>
                </a:solidFill>
                <a:latin typeface="Arial"/>
                <a:ea typeface="Arial"/>
                <a:cs typeface="Arial"/>
                <a:sym typeface="Arial"/>
              </a:rPr>
              <a:t>solicitantes ativos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438912" y="2020824"/>
            <a:ext cx="3822192" cy="713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0E8F0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D0E8F0"/>
                </a:solidFill>
                <a:latin typeface="Arial"/>
                <a:ea typeface="Arial"/>
                <a:cs typeface="Arial"/>
                <a:sym typeface="Arial"/>
              </a:rPr>
              <a:t>Ampla capilaridade demonstra que a regulação alcança o interior. O desafio é garantir equidade no tempo de espera independente da origem.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5"/>
          <p:cNvSpPr/>
          <p:nvPr/>
        </p:nvSpPr>
        <p:spPr>
          <a:xfrm>
            <a:off x="4663440" y="1325880"/>
            <a:ext cx="4160520" cy="1508760"/>
          </a:xfrm>
          <a:prstGeom prst="roundRect">
            <a:avLst>
              <a:gd fmla="val 6061" name="adj"/>
            </a:avLst>
          </a:prstGeom>
          <a:solidFill>
            <a:srgbClr val="1A4A6B"/>
          </a:solidFill>
          <a:ln cap="flat" cmpd="sng" w="10150">
            <a:solidFill>
              <a:srgbClr val="0D7377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55" name="Google Shape;25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8032" y="1435608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5"/>
          <p:cNvSpPr/>
          <p:nvPr/>
        </p:nvSpPr>
        <p:spPr>
          <a:xfrm>
            <a:off x="5413248" y="1417320"/>
            <a:ext cx="329184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0A500"/>
              </a:buClr>
              <a:buSzPts val="1400"/>
              <a:buFont typeface="Cambria"/>
              <a:buNone/>
            </a:pPr>
            <a:r>
              <a:rPr b="1" lang="en-US" sz="1400">
                <a:solidFill>
                  <a:srgbClr val="F0A500"/>
                </a:solidFill>
                <a:latin typeface="Cambria"/>
                <a:ea typeface="Cambria"/>
                <a:cs typeface="Cambria"/>
                <a:sym typeface="Cambria"/>
              </a:rPr>
              <a:t>Natal concentra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5413248" y="1728216"/>
            <a:ext cx="329184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8D4E8"/>
              </a:buClr>
              <a:buSzPts val="1000"/>
              <a:buFont typeface="Arial"/>
              <a:buNone/>
            </a:pPr>
            <a:r>
              <a:rPr i="1" lang="en-US" sz="1000">
                <a:solidFill>
                  <a:srgbClr val="B8D4E8"/>
                </a:solidFill>
                <a:latin typeface="Arial"/>
                <a:ea typeface="Arial"/>
                <a:cs typeface="Arial"/>
                <a:sym typeface="Arial"/>
              </a:rPr>
              <a:t>prestadores de referência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4828032" y="2020824"/>
            <a:ext cx="3822192" cy="713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0E8F0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D0E8F0"/>
                </a:solidFill>
                <a:latin typeface="Arial"/>
                <a:ea typeface="Arial"/>
                <a:cs typeface="Arial"/>
                <a:sym typeface="Arial"/>
              </a:rPr>
              <a:t>Procedimentos especializados centralizados em Natal exigem atenção ao deslocamento do paciente e ao tempo de espera por região.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5"/>
          <p:cNvSpPr/>
          <p:nvPr/>
        </p:nvSpPr>
        <p:spPr>
          <a:xfrm>
            <a:off x="274320" y="3017520"/>
            <a:ext cx="4160520" cy="1508760"/>
          </a:xfrm>
          <a:prstGeom prst="roundRect">
            <a:avLst>
              <a:gd fmla="val 6061" name="adj"/>
            </a:avLst>
          </a:prstGeom>
          <a:solidFill>
            <a:srgbClr val="1A4A6B"/>
          </a:solidFill>
          <a:ln cap="flat" cmpd="sng" w="10150">
            <a:solidFill>
              <a:srgbClr val="0D7377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60" name="Google Shape;26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912" y="3127248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5"/>
          <p:cNvSpPr/>
          <p:nvPr/>
        </p:nvSpPr>
        <p:spPr>
          <a:xfrm>
            <a:off x="1024128" y="3108960"/>
            <a:ext cx="329184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4A0A5"/>
              </a:buClr>
              <a:buSzPts val="1400"/>
              <a:buFont typeface="Cambria"/>
              <a:buNone/>
            </a:pPr>
            <a:r>
              <a:rPr b="1" lang="en-US" sz="1400">
                <a:solidFill>
                  <a:srgbClr val="14A0A5"/>
                </a:solidFill>
                <a:latin typeface="Cambria"/>
                <a:ea typeface="Cambria"/>
                <a:cs typeface="Cambria"/>
                <a:sym typeface="Cambria"/>
              </a:rPr>
              <a:t>PPI e PDR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1024128" y="3419856"/>
            <a:ext cx="329184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8D4E8"/>
              </a:buClr>
              <a:buSzPts val="1000"/>
              <a:buFont typeface="Arial"/>
              <a:buNone/>
            </a:pPr>
            <a:r>
              <a:rPr i="1" lang="en-US" sz="1000">
                <a:solidFill>
                  <a:srgbClr val="B8D4E8"/>
                </a:solidFill>
                <a:latin typeface="Arial"/>
                <a:ea typeface="Arial"/>
                <a:cs typeface="Arial"/>
                <a:sym typeface="Arial"/>
              </a:rPr>
              <a:t>instrumentos de pactuação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5"/>
          <p:cNvSpPr/>
          <p:nvPr/>
        </p:nvSpPr>
        <p:spPr>
          <a:xfrm>
            <a:off x="438912" y="3712464"/>
            <a:ext cx="3822192" cy="713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0E8F0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D0E8F0"/>
                </a:solidFill>
                <a:latin typeface="Arial"/>
                <a:ea typeface="Arial"/>
                <a:cs typeface="Arial"/>
                <a:sym typeface="Arial"/>
              </a:rPr>
              <a:t>A Programação Pactuada Integrada e o Plano Diretor de Regionalização devem orientar a oferta por macrorregião, reduzindo desigualdades.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5"/>
          <p:cNvSpPr/>
          <p:nvPr/>
        </p:nvSpPr>
        <p:spPr>
          <a:xfrm>
            <a:off x="4663440" y="3017520"/>
            <a:ext cx="4160520" cy="1508760"/>
          </a:xfrm>
          <a:prstGeom prst="roundRect">
            <a:avLst>
              <a:gd fmla="val 6061" name="adj"/>
            </a:avLst>
          </a:prstGeom>
          <a:solidFill>
            <a:srgbClr val="1A4A6B"/>
          </a:solidFill>
          <a:ln cap="flat" cmpd="sng" w="10150">
            <a:solidFill>
              <a:srgbClr val="0D7377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65" name="Google Shape;26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28032" y="3127248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5"/>
          <p:cNvSpPr/>
          <p:nvPr/>
        </p:nvSpPr>
        <p:spPr>
          <a:xfrm>
            <a:off x="5413248" y="3108960"/>
            <a:ext cx="3291840" cy="3474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7B39"/>
              </a:buClr>
              <a:buSzPts val="1400"/>
              <a:buFont typeface="Cambria"/>
              <a:buNone/>
            </a:pPr>
            <a:r>
              <a:rPr b="1" lang="en-US" sz="1400">
                <a:solidFill>
                  <a:srgbClr val="E07B39"/>
                </a:solidFill>
                <a:latin typeface="Cambria"/>
                <a:ea typeface="Cambria"/>
                <a:cs typeface="Cambria"/>
                <a:sym typeface="Cambria"/>
              </a:rPr>
              <a:t>Monitoramento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5"/>
          <p:cNvSpPr/>
          <p:nvPr/>
        </p:nvSpPr>
        <p:spPr>
          <a:xfrm>
            <a:off x="5413248" y="3419856"/>
            <a:ext cx="329184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8D4E8"/>
              </a:buClr>
              <a:buSzPts val="1000"/>
              <a:buFont typeface="Arial"/>
              <a:buNone/>
            </a:pPr>
            <a:r>
              <a:rPr i="1" lang="en-US" sz="1000">
                <a:solidFill>
                  <a:srgbClr val="B8D4E8"/>
                </a:solidFill>
                <a:latin typeface="Arial"/>
                <a:ea typeface="Arial"/>
                <a:cs typeface="Arial"/>
                <a:sym typeface="Arial"/>
              </a:rPr>
              <a:t>por regiões de saúde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5"/>
          <p:cNvSpPr/>
          <p:nvPr/>
        </p:nvSpPr>
        <p:spPr>
          <a:xfrm>
            <a:off x="4828032" y="3712464"/>
            <a:ext cx="3822192" cy="713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0E8F0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D0E8F0"/>
                </a:solidFill>
                <a:latin typeface="Arial"/>
                <a:ea typeface="Arial"/>
                <a:cs typeface="Arial"/>
                <a:sym typeface="Arial"/>
              </a:rPr>
              <a:t>Análise contínua dos tempos de espera por macrorregião permite identificar vazios assistenciais e direcionar expansão de oferta.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9FA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14A0A5"/>
          </a:solidFill>
          <a:ln cap="flat" cmpd="sng" w="12700">
            <a:solidFill>
              <a:srgbClr val="14A0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6"/>
          <p:cNvSpPr/>
          <p:nvPr/>
        </p:nvSpPr>
        <p:spPr>
          <a:xfrm>
            <a:off x="365760" y="0"/>
            <a:ext cx="8412480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ambria"/>
              <a:buNone/>
            </a:pPr>
            <a:r>
              <a:rPr b="1" lang="en-US" sz="17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DISTRIBUIÇÃO POR TIPO DE PROCEDIMENTO ONCOLÓGICO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6" name="Google Shape;276;p16"/>
          <p:cNvGraphicFramePr/>
          <p:nvPr/>
        </p:nvGraphicFramePr>
        <p:xfrm>
          <a:off x="274320" y="1051560"/>
          <a:ext cx="4114800" cy="384048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77" name="Google Shape;277;p16"/>
          <p:cNvSpPr/>
          <p:nvPr/>
        </p:nvSpPr>
        <p:spPr>
          <a:xfrm>
            <a:off x="274320" y="987552"/>
            <a:ext cx="4114800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100"/>
              <a:buFont typeface="Cambria"/>
              <a:buNone/>
            </a:pPr>
            <a:r>
              <a:rPr b="1" lang="en-US" sz="11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Subgrupos de Procedimentos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6"/>
          <p:cNvSpPr/>
          <p:nvPr/>
        </p:nvSpPr>
        <p:spPr>
          <a:xfrm>
            <a:off x="4572000" y="1051560"/>
            <a:ext cx="4343400" cy="914400"/>
          </a:xfrm>
          <a:prstGeom prst="roundRect">
            <a:avLst>
              <a:gd fmla="val 10000" name="adj"/>
            </a:avLst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6"/>
          <p:cNvSpPr/>
          <p:nvPr/>
        </p:nvSpPr>
        <p:spPr>
          <a:xfrm>
            <a:off x="4663440" y="1097280"/>
            <a:ext cx="1011646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2000"/>
              <a:buFont typeface="Cambria"/>
              <a:buNone/>
            </a:pPr>
            <a:r>
              <a:rPr b="1" lang="en-US" sz="20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88,7%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6"/>
          <p:cNvSpPr/>
          <p:nvPr/>
        </p:nvSpPr>
        <p:spPr>
          <a:xfrm>
            <a:off x="5623560" y="1088136"/>
            <a:ext cx="3154680" cy="402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100"/>
              <a:buFont typeface="Cambria"/>
              <a:buNone/>
            </a:pPr>
            <a:r>
              <a:rPr b="1" lang="en-US" sz="11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Das solicitações são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100"/>
              <a:buFont typeface="Cambria"/>
              <a:buNone/>
            </a:pPr>
            <a:r>
              <a:rPr b="1" lang="en-US" sz="11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Consultas Especializadas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6"/>
          <p:cNvSpPr/>
          <p:nvPr/>
        </p:nvSpPr>
        <p:spPr>
          <a:xfrm>
            <a:off x="4663440" y="1545336"/>
            <a:ext cx="4133088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C7A89"/>
              </a:buClr>
              <a:buSzPts val="950"/>
              <a:buFont typeface="Arial"/>
              <a:buNone/>
            </a:pPr>
            <a:r>
              <a:rPr lang="en-US" sz="950">
                <a:solidFill>
                  <a:srgbClr val="6C7A89"/>
                </a:solidFill>
                <a:latin typeface="Arial"/>
                <a:ea typeface="Arial"/>
                <a:cs typeface="Arial"/>
                <a:sym typeface="Arial"/>
              </a:rPr>
              <a:t>Reflete a necessidade de acompanhamento oncológico contínuo e rastreamento.</a:t>
            </a:r>
            <a:endParaRPr sz="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4572000" y="2057400"/>
            <a:ext cx="4343400" cy="914400"/>
          </a:xfrm>
          <a:prstGeom prst="roundRect">
            <a:avLst>
              <a:gd fmla="val 10000" name="adj"/>
            </a:avLst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6"/>
          <p:cNvSpPr/>
          <p:nvPr/>
        </p:nvSpPr>
        <p:spPr>
          <a:xfrm>
            <a:off x="4663440" y="210312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7377"/>
              </a:buClr>
              <a:buSzPts val="2200"/>
              <a:buFont typeface="Cambria"/>
              <a:buNone/>
            </a:pPr>
            <a:r>
              <a:rPr b="1" lang="en-US" sz="2200">
                <a:solidFill>
                  <a:srgbClr val="0D7377"/>
                </a:solidFill>
                <a:latin typeface="Cambria"/>
                <a:ea typeface="Cambria"/>
                <a:cs typeface="Cambria"/>
                <a:sym typeface="Cambria"/>
              </a:rPr>
              <a:t>4,3%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/>
          <p:nvPr/>
        </p:nvSpPr>
        <p:spPr>
          <a:xfrm>
            <a:off x="5623560" y="2093976"/>
            <a:ext cx="3154680" cy="402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100"/>
              <a:buFont typeface="Cambria"/>
              <a:buNone/>
            </a:pPr>
            <a:r>
              <a:rPr b="1" lang="en-US" sz="11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Diagnóstico por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100"/>
              <a:buFont typeface="Cambria"/>
              <a:buNone/>
            </a:pPr>
            <a:r>
              <a:rPr b="1" lang="en-US" sz="11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Radiologia (Mamografia)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4663440" y="2551176"/>
            <a:ext cx="4133088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C7A89"/>
              </a:buClr>
              <a:buSzPts val="950"/>
              <a:buFont typeface="Arial"/>
              <a:buNone/>
            </a:pPr>
            <a:r>
              <a:rPr lang="en-US" sz="950">
                <a:solidFill>
                  <a:srgbClr val="6C7A89"/>
                </a:solidFill>
                <a:latin typeface="Arial"/>
                <a:ea typeface="Arial"/>
                <a:cs typeface="Arial"/>
                <a:sym typeface="Arial"/>
              </a:rPr>
              <a:t>Segundo grupo mais relevante — rastreamento oncológico ativo funcionando.</a:t>
            </a:r>
            <a:endParaRPr sz="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4572000" y="3063240"/>
            <a:ext cx="4343400" cy="914400"/>
          </a:xfrm>
          <a:prstGeom prst="roundRect">
            <a:avLst>
              <a:gd fmla="val 10000" name="adj"/>
            </a:avLst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6"/>
          <p:cNvSpPr/>
          <p:nvPr/>
        </p:nvSpPr>
        <p:spPr>
          <a:xfrm>
            <a:off x="4663440" y="310896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2C1C7"/>
              </a:buClr>
              <a:buSzPts val="2200"/>
              <a:buFont typeface="Cambria"/>
              <a:buNone/>
            </a:pPr>
            <a:r>
              <a:rPr b="1" lang="en-US" sz="2200">
                <a:solidFill>
                  <a:srgbClr val="32C1C7"/>
                </a:solidFill>
                <a:latin typeface="Cambria"/>
                <a:ea typeface="Cambria"/>
                <a:cs typeface="Cambria"/>
                <a:sym typeface="Cambria"/>
              </a:rPr>
              <a:t>4,2%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5623560" y="3099816"/>
            <a:ext cx="3154680" cy="402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100"/>
              <a:buFont typeface="Cambria"/>
              <a:buNone/>
            </a:pPr>
            <a:r>
              <a:rPr b="1" lang="en-US" sz="11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Diagnóstico por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100"/>
              <a:buFont typeface="Cambria"/>
              <a:buNone/>
            </a:pPr>
            <a:r>
              <a:rPr b="1" lang="en-US" sz="11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Ultrasonografia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4663440" y="3557016"/>
            <a:ext cx="4133088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C7A89"/>
              </a:buClr>
              <a:buSzPts val="950"/>
              <a:buFont typeface="Arial"/>
              <a:buNone/>
            </a:pPr>
            <a:r>
              <a:rPr lang="en-US" sz="950">
                <a:solidFill>
                  <a:srgbClr val="6C7A89"/>
                </a:solidFill>
                <a:latin typeface="Arial"/>
                <a:ea typeface="Arial"/>
                <a:cs typeface="Arial"/>
                <a:sym typeface="Arial"/>
              </a:rPr>
              <a:t>Tempos de espera menores. Indicador positivo de capacidade instalada.</a:t>
            </a:r>
            <a:endParaRPr sz="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4572000" y="4069080"/>
            <a:ext cx="4343400" cy="914400"/>
          </a:xfrm>
          <a:prstGeom prst="roundRect">
            <a:avLst>
              <a:gd fmla="val 10000" name="adj"/>
            </a:avLst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6"/>
          <p:cNvSpPr/>
          <p:nvPr/>
        </p:nvSpPr>
        <p:spPr>
          <a:xfrm>
            <a:off x="4663440" y="41148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7B39"/>
              </a:buClr>
              <a:buSzPts val="2200"/>
              <a:buFont typeface="Cambria"/>
              <a:buNone/>
            </a:pPr>
            <a:r>
              <a:rPr b="1" lang="en-US" sz="2200">
                <a:solidFill>
                  <a:srgbClr val="E07B39"/>
                </a:solidFill>
                <a:latin typeface="Cambria"/>
                <a:ea typeface="Cambria"/>
                <a:cs typeface="Cambria"/>
                <a:sym typeface="Cambria"/>
              </a:rPr>
              <a:t>0,9%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5623560" y="4105656"/>
            <a:ext cx="3154680" cy="402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100"/>
              <a:buFont typeface="Cambria"/>
              <a:buNone/>
            </a:pPr>
            <a:r>
              <a:rPr b="1" lang="en-US" sz="11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Endoscopia Diagnóstica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100"/>
              <a:buFont typeface="Cambria"/>
              <a:buNone/>
            </a:pPr>
            <a:r>
              <a:rPr b="1" lang="en-US" sz="11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(Colonoscopia)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6"/>
          <p:cNvSpPr/>
          <p:nvPr/>
        </p:nvSpPr>
        <p:spPr>
          <a:xfrm>
            <a:off x="4663440" y="4562856"/>
            <a:ext cx="4133088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C7A89"/>
              </a:buClr>
              <a:buSzPts val="950"/>
              <a:buFont typeface="Arial"/>
              <a:buNone/>
            </a:pPr>
            <a:r>
              <a:rPr lang="en-US" sz="950">
                <a:solidFill>
                  <a:srgbClr val="6C7A89"/>
                </a:solidFill>
                <a:latin typeface="Arial"/>
                <a:ea typeface="Arial"/>
                <a:cs typeface="Arial"/>
                <a:sym typeface="Arial"/>
              </a:rPr>
              <a:t>Menor volume mas maior tempo de espera (42 dias). Gargalo identificado.</a:t>
            </a:r>
            <a:endParaRPr sz="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9FA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D3B5E"/>
          </a:solidFill>
          <a:ln cap="flat" cmpd="sng" w="12700">
            <a:solidFill>
              <a:srgbClr val="0D3B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7"/>
          <p:cNvSpPr/>
          <p:nvPr/>
        </p:nvSpPr>
        <p:spPr>
          <a:xfrm>
            <a:off x="365760" y="0"/>
            <a:ext cx="8412480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mbria"/>
              <a:buNone/>
            </a:pPr>
            <a:r>
              <a:rPr b="1" lang="en-US"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SUGESTÕES X RECOMENDAÇÕES X PACTUAÇÕES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7"/>
          <p:cNvSpPr/>
          <p:nvPr/>
        </p:nvSpPr>
        <p:spPr>
          <a:xfrm>
            <a:off x="228600" y="1051560"/>
            <a:ext cx="2743200" cy="1783080"/>
          </a:xfrm>
          <a:prstGeom prst="roundRect">
            <a:avLst>
              <a:gd fmla="val 5128" name="adj"/>
            </a:avLst>
          </a:prstGeom>
          <a:solidFill>
            <a:srgbClr val="FFFFFF"/>
          </a:solidFill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7"/>
          <p:cNvSpPr/>
          <p:nvPr/>
        </p:nvSpPr>
        <p:spPr>
          <a:xfrm>
            <a:off x="338328" y="1161288"/>
            <a:ext cx="502920" cy="502920"/>
          </a:xfrm>
          <a:prstGeom prst="ellipse">
            <a:avLst/>
          </a:prstGeom>
          <a:solidFill>
            <a:srgbClr val="0D7377"/>
          </a:solidFill>
          <a:ln cap="flat" cmpd="sng" w="12700">
            <a:solidFill>
              <a:srgbClr val="0D737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7"/>
          <p:cNvSpPr/>
          <p:nvPr/>
        </p:nvSpPr>
        <p:spPr>
          <a:xfrm>
            <a:off x="338328" y="1161288"/>
            <a:ext cx="50292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mbria"/>
              <a:buNone/>
            </a:pPr>
            <a:r>
              <a:rPr b="1" lang="en-US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01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941832" y="1161288"/>
            <a:ext cx="19202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7377"/>
              </a:buClr>
              <a:buSzPts val="1100"/>
              <a:buFont typeface="Cambria"/>
              <a:buNone/>
            </a:pPr>
            <a:r>
              <a:rPr b="1" lang="en-US" sz="1100">
                <a:solidFill>
                  <a:srgbClr val="0D7377"/>
                </a:solidFill>
                <a:latin typeface="Cambria"/>
                <a:ea typeface="Cambria"/>
                <a:cs typeface="Cambria"/>
                <a:sym typeface="Cambria"/>
              </a:rPr>
              <a:t>Qualificação dos Solicitantes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7"/>
          <p:cNvSpPr/>
          <p:nvPr/>
        </p:nvSpPr>
        <p:spPr>
          <a:xfrm>
            <a:off x="338328" y="1691640"/>
            <a:ext cx="2523744" cy="1051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Capacitar profissionais dos municípios para preenchimento correto das solicitações oncológicas, com CID, indicação clínica e exames prévios.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7"/>
          <p:cNvSpPr/>
          <p:nvPr/>
        </p:nvSpPr>
        <p:spPr>
          <a:xfrm>
            <a:off x="3127248" y="1051560"/>
            <a:ext cx="2743200" cy="1783080"/>
          </a:xfrm>
          <a:prstGeom prst="roundRect">
            <a:avLst>
              <a:gd fmla="val 5128" name="adj"/>
            </a:avLst>
          </a:prstGeom>
          <a:solidFill>
            <a:srgbClr val="FFFFFF"/>
          </a:solidFill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7"/>
          <p:cNvSpPr/>
          <p:nvPr/>
        </p:nvSpPr>
        <p:spPr>
          <a:xfrm>
            <a:off x="3236976" y="1161288"/>
            <a:ext cx="502920" cy="502920"/>
          </a:xfrm>
          <a:prstGeom prst="ellipse">
            <a:avLst/>
          </a:prstGeom>
          <a:solidFill>
            <a:srgbClr val="F0A500"/>
          </a:solidFill>
          <a:ln cap="flat" cmpd="sng" w="12700">
            <a:solidFill>
              <a:srgbClr val="F0A5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7"/>
          <p:cNvSpPr/>
          <p:nvPr/>
        </p:nvSpPr>
        <p:spPr>
          <a:xfrm>
            <a:off x="3236976" y="1161288"/>
            <a:ext cx="50292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mbria"/>
              <a:buNone/>
            </a:pPr>
            <a:r>
              <a:rPr b="1" lang="en-US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02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7"/>
          <p:cNvSpPr/>
          <p:nvPr/>
        </p:nvSpPr>
        <p:spPr>
          <a:xfrm>
            <a:off x="3840480" y="1161288"/>
            <a:ext cx="19202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0A500"/>
              </a:buClr>
              <a:buSzPts val="1100"/>
              <a:buFont typeface="Cambria"/>
              <a:buNone/>
            </a:pPr>
            <a:r>
              <a:rPr b="1" lang="en-US" sz="1100">
                <a:solidFill>
                  <a:srgbClr val="F0A500"/>
                </a:solidFill>
                <a:latin typeface="Cambria"/>
                <a:ea typeface="Cambria"/>
                <a:cs typeface="Cambria"/>
                <a:sym typeface="Cambria"/>
              </a:rPr>
              <a:t>Metas de Tempo de Autorização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7"/>
          <p:cNvSpPr/>
          <p:nvPr/>
        </p:nvSpPr>
        <p:spPr>
          <a:xfrm>
            <a:off x="3236976" y="1691640"/>
            <a:ext cx="2523744" cy="1051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Pactuar meta de autorização para procedimentos oncológicos.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7"/>
          <p:cNvSpPr/>
          <p:nvPr/>
        </p:nvSpPr>
        <p:spPr>
          <a:xfrm>
            <a:off x="6016752" y="1051560"/>
            <a:ext cx="2743200" cy="1783080"/>
          </a:xfrm>
          <a:prstGeom prst="roundRect">
            <a:avLst>
              <a:gd fmla="val 5128" name="adj"/>
            </a:avLst>
          </a:prstGeom>
          <a:solidFill>
            <a:srgbClr val="FFFFFF"/>
          </a:solidFill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7"/>
          <p:cNvSpPr/>
          <p:nvPr/>
        </p:nvSpPr>
        <p:spPr>
          <a:xfrm>
            <a:off x="6126480" y="1161288"/>
            <a:ext cx="502920" cy="502920"/>
          </a:xfrm>
          <a:prstGeom prst="ellipse">
            <a:avLst/>
          </a:prstGeom>
          <a:solidFill>
            <a:srgbClr val="E07B39"/>
          </a:solidFill>
          <a:ln cap="flat" cmpd="sng" w="12700">
            <a:solidFill>
              <a:srgbClr val="E07B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7"/>
          <p:cNvSpPr/>
          <p:nvPr/>
        </p:nvSpPr>
        <p:spPr>
          <a:xfrm>
            <a:off x="6126480" y="1161288"/>
            <a:ext cx="50292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mbria"/>
              <a:buNone/>
            </a:pPr>
            <a:r>
              <a:rPr b="1" lang="en-US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03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7"/>
          <p:cNvSpPr/>
          <p:nvPr/>
        </p:nvSpPr>
        <p:spPr>
          <a:xfrm>
            <a:off x="6729984" y="1161288"/>
            <a:ext cx="19202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07B39"/>
              </a:buClr>
              <a:buSzPts val="1100"/>
              <a:buFont typeface="Cambria"/>
              <a:buNone/>
            </a:pPr>
            <a:r>
              <a:rPr b="1" lang="en-US" sz="1100">
                <a:solidFill>
                  <a:srgbClr val="E07B39"/>
                </a:solidFill>
                <a:latin typeface="Cambria"/>
                <a:ea typeface="Cambria"/>
                <a:cs typeface="Cambria"/>
                <a:sym typeface="Cambria"/>
              </a:rPr>
              <a:t>Ampliação de Oferta Regional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6126480" y="1691640"/>
            <a:ext cx="2523744" cy="1051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Expandir colonoscopia e ecografia para as Regiões de Saúde, reduzindo concentração em Natal e o tempo de espera de 42 dias.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/>
          <p:nvPr/>
        </p:nvSpPr>
        <p:spPr>
          <a:xfrm>
            <a:off x="228600" y="2926080"/>
            <a:ext cx="2743200" cy="1783080"/>
          </a:xfrm>
          <a:prstGeom prst="roundRect">
            <a:avLst>
              <a:gd fmla="val 5128" name="adj"/>
            </a:avLst>
          </a:prstGeom>
          <a:solidFill>
            <a:srgbClr val="FFFFFF"/>
          </a:solidFill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7"/>
          <p:cNvSpPr/>
          <p:nvPr/>
        </p:nvSpPr>
        <p:spPr>
          <a:xfrm>
            <a:off x="338328" y="3035808"/>
            <a:ext cx="502920" cy="502920"/>
          </a:xfrm>
          <a:prstGeom prst="ellipse">
            <a:avLst/>
          </a:prstGeom>
          <a:solidFill>
            <a:srgbClr val="14A0A5"/>
          </a:solidFill>
          <a:ln cap="flat" cmpd="sng" w="12700">
            <a:solidFill>
              <a:srgbClr val="14A0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7"/>
          <p:cNvSpPr/>
          <p:nvPr/>
        </p:nvSpPr>
        <p:spPr>
          <a:xfrm>
            <a:off x="338328" y="3035808"/>
            <a:ext cx="50292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mbria"/>
              <a:buNone/>
            </a:pPr>
            <a:r>
              <a:rPr b="1" lang="en-US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04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7"/>
          <p:cNvSpPr/>
          <p:nvPr/>
        </p:nvSpPr>
        <p:spPr>
          <a:xfrm>
            <a:off x="941832" y="3035808"/>
            <a:ext cx="19202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4A0A5"/>
              </a:buClr>
              <a:buSzPts val="1100"/>
              <a:buFont typeface="Cambria"/>
              <a:buNone/>
            </a:pPr>
            <a:r>
              <a:rPr b="1" lang="en-US" sz="1100">
                <a:solidFill>
                  <a:srgbClr val="14A0A5"/>
                </a:solidFill>
                <a:latin typeface="Cambria"/>
                <a:ea typeface="Cambria"/>
                <a:cs typeface="Cambria"/>
                <a:sym typeface="Cambria"/>
              </a:rPr>
              <a:t>Monitoramento por Macrorregião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7"/>
          <p:cNvSpPr/>
          <p:nvPr/>
        </p:nvSpPr>
        <p:spPr>
          <a:xfrm>
            <a:off x="338328" y="3566160"/>
            <a:ext cx="2523744" cy="1051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Institucionalizar relatório trimestral de tempos de espera por região de saúde, com alertas para municípios com desempenho abaixo da meta.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7"/>
          <p:cNvSpPr/>
          <p:nvPr/>
        </p:nvSpPr>
        <p:spPr>
          <a:xfrm>
            <a:off x="3127248" y="2926080"/>
            <a:ext cx="2743200" cy="1783080"/>
          </a:xfrm>
          <a:prstGeom prst="roundRect">
            <a:avLst>
              <a:gd fmla="val 5128" name="adj"/>
            </a:avLst>
          </a:prstGeom>
          <a:solidFill>
            <a:srgbClr val="FFFFFF"/>
          </a:solidFill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7"/>
          <p:cNvSpPr/>
          <p:nvPr/>
        </p:nvSpPr>
        <p:spPr>
          <a:xfrm>
            <a:off x="3236976" y="3035808"/>
            <a:ext cx="502920" cy="502920"/>
          </a:xfrm>
          <a:prstGeom prst="ellipse">
            <a:avLst/>
          </a:prstGeom>
          <a:solidFill>
            <a:srgbClr val="27AE60"/>
          </a:solidFill>
          <a:ln cap="flat" cmpd="sng" w="12700">
            <a:solidFill>
              <a:srgbClr val="27AE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7"/>
          <p:cNvSpPr/>
          <p:nvPr/>
        </p:nvSpPr>
        <p:spPr>
          <a:xfrm>
            <a:off x="3236976" y="3035808"/>
            <a:ext cx="50292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mbria"/>
              <a:buNone/>
            </a:pPr>
            <a:r>
              <a:rPr b="1" lang="en-US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05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840480" y="3035808"/>
            <a:ext cx="19202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7AE60"/>
              </a:buClr>
              <a:buSzPts val="1100"/>
              <a:buFont typeface="Cambria"/>
              <a:buNone/>
            </a:pPr>
            <a:r>
              <a:rPr b="1" lang="en-US" sz="1100">
                <a:solidFill>
                  <a:srgbClr val="27AE60"/>
                </a:solidFill>
                <a:latin typeface="Cambria"/>
                <a:ea typeface="Cambria"/>
                <a:cs typeface="Cambria"/>
                <a:sym typeface="Cambria"/>
              </a:rPr>
              <a:t>Registro de Conclusão pelo Prestador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236976" y="3566160"/>
            <a:ext cx="2523744" cy="1051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Exigir registro obrigatório de conclusão pelos prestadores na plataforma, garantindo visibilidade em tempo real do fluxo assistencial.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7"/>
          <p:cNvSpPr/>
          <p:nvPr/>
        </p:nvSpPr>
        <p:spPr>
          <a:xfrm>
            <a:off x="6016752" y="2926080"/>
            <a:ext cx="2743200" cy="1783080"/>
          </a:xfrm>
          <a:prstGeom prst="roundRect">
            <a:avLst>
              <a:gd fmla="val 5128" name="adj"/>
            </a:avLst>
          </a:prstGeom>
          <a:solidFill>
            <a:srgbClr val="FFFFFF"/>
          </a:solidFill>
          <a:ln cap="flat" cmpd="sng" w="9525">
            <a:solidFill>
              <a:srgbClr val="E8E8E8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7"/>
          <p:cNvSpPr/>
          <p:nvPr/>
        </p:nvSpPr>
        <p:spPr>
          <a:xfrm>
            <a:off x="6126480" y="3035808"/>
            <a:ext cx="502920" cy="502920"/>
          </a:xfrm>
          <a:prstGeom prst="ellipse">
            <a:avLst/>
          </a:prstGeom>
          <a:solidFill>
            <a:srgbClr val="0D3B5E"/>
          </a:solidFill>
          <a:ln cap="flat" cmpd="sng" w="12700">
            <a:solidFill>
              <a:srgbClr val="0D3B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7"/>
          <p:cNvSpPr/>
          <p:nvPr/>
        </p:nvSpPr>
        <p:spPr>
          <a:xfrm>
            <a:off x="6126480" y="3035808"/>
            <a:ext cx="50292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mbria"/>
              <a:buNone/>
            </a:pPr>
            <a:r>
              <a:rPr b="1" lang="en-US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06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7"/>
          <p:cNvSpPr/>
          <p:nvPr/>
        </p:nvSpPr>
        <p:spPr>
          <a:xfrm>
            <a:off x="6729984" y="3035808"/>
            <a:ext cx="19202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100"/>
              <a:buFont typeface="Cambria"/>
              <a:buNone/>
            </a:pPr>
            <a:r>
              <a:rPr b="1" lang="en-US" sz="11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Pactuação Tripartite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7"/>
          <p:cNvSpPr/>
          <p:nvPr/>
        </p:nvSpPr>
        <p:spPr>
          <a:xfrm>
            <a:off x="6126480" y="3566160"/>
            <a:ext cx="2523744" cy="1051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2C3E50"/>
                </a:solidFill>
                <a:latin typeface="Arial"/>
                <a:ea typeface="Arial"/>
                <a:cs typeface="Arial"/>
                <a:sym typeface="Arial"/>
              </a:rPr>
              <a:t>Formalizar compromissos entre municípios, estado e prestadores via Câmara Técnica de Regulação / Bipartite, com indicadores de desempenho compartilhados.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3B5E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8"/>
          <p:cNvSpPr/>
          <p:nvPr/>
        </p:nvSpPr>
        <p:spPr>
          <a:xfrm>
            <a:off x="-195943" y="-558072"/>
            <a:ext cx="4572000" cy="4572000"/>
          </a:xfrm>
          <a:prstGeom prst="ellipse">
            <a:avLst/>
          </a:prstGeom>
          <a:solidFill>
            <a:srgbClr val="0D7377">
              <a:alpha val="20000"/>
            </a:srgbClr>
          </a:solidFill>
          <a:ln cap="flat" cmpd="sng" w="12700">
            <a:solidFill>
              <a:srgbClr val="0D7377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8"/>
          <p:cNvSpPr/>
          <p:nvPr/>
        </p:nvSpPr>
        <p:spPr>
          <a:xfrm>
            <a:off x="6858000" y="2743200"/>
            <a:ext cx="3657600" cy="3657600"/>
          </a:xfrm>
          <a:prstGeom prst="ellipse">
            <a:avLst/>
          </a:prstGeom>
          <a:solidFill>
            <a:srgbClr val="32C1C7">
              <a:alpha val="14901"/>
            </a:srgbClr>
          </a:solidFill>
          <a:ln cap="flat" cmpd="sng" w="12700">
            <a:solidFill>
              <a:srgbClr val="32C1C7">
                <a:alpha val="1490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8" name="Google Shape;338;p18"/>
          <p:cNvCxnSpPr/>
          <p:nvPr/>
        </p:nvCxnSpPr>
        <p:spPr>
          <a:xfrm>
            <a:off x="2286000" y="4516847"/>
            <a:ext cx="4572000" cy="0"/>
          </a:xfrm>
          <a:prstGeom prst="straightConnector1">
            <a:avLst/>
          </a:prstGeom>
          <a:noFill/>
          <a:ln cap="flat" cmpd="sng" w="25400">
            <a:solidFill>
              <a:srgbClr val="32C1C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9" name="Google Shape;339;p18"/>
          <p:cNvSpPr/>
          <p:nvPr/>
        </p:nvSpPr>
        <p:spPr>
          <a:xfrm>
            <a:off x="457200" y="4421052"/>
            <a:ext cx="8229600" cy="502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2C1C7"/>
              </a:buClr>
              <a:buSzPts val="1300"/>
              <a:buFont typeface="Arial"/>
              <a:buNone/>
            </a:pPr>
            <a:r>
              <a:rPr b="1" lang="en-US" sz="1300">
                <a:solidFill>
                  <a:srgbClr val="32C1C7"/>
                </a:solidFill>
                <a:latin typeface="Arial"/>
                <a:ea typeface="Arial"/>
                <a:cs typeface="Arial"/>
                <a:sym typeface="Arial"/>
              </a:rPr>
              <a:t>Regulação qualificada </a:t>
            </a:r>
            <a:r>
              <a:rPr lang="en-US" sz="1300">
                <a:solidFill>
                  <a:srgbClr val="E0F3F4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1" lang="en-US" sz="1300">
                <a:solidFill>
                  <a:srgbClr val="F0A500"/>
                </a:solidFill>
                <a:latin typeface="Arial"/>
                <a:ea typeface="Arial"/>
                <a:cs typeface="Arial"/>
                <a:sym typeface="Arial"/>
              </a:rPr>
              <a:t>Acesso ágil </a:t>
            </a:r>
            <a:r>
              <a:rPr lang="en-US" sz="1300">
                <a:solidFill>
                  <a:srgbClr val="E0F3F4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1" lang="en-US" sz="1300">
                <a:solidFill>
                  <a:srgbClr val="14A0A5"/>
                </a:solidFill>
                <a:latin typeface="Arial"/>
                <a:ea typeface="Arial"/>
                <a:cs typeface="Arial"/>
                <a:sym typeface="Arial"/>
              </a:rPr>
              <a:t>Cuidado de qualidade </a:t>
            </a:r>
            <a:r>
              <a:rPr lang="en-US" sz="1300">
                <a:solidFill>
                  <a:srgbClr val="E0F3F4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1" lang="en-US"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Equidade regional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2383" y="261982"/>
            <a:ext cx="5757977" cy="4206967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8"/>
          <p:cNvSpPr/>
          <p:nvPr/>
        </p:nvSpPr>
        <p:spPr>
          <a:xfrm>
            <a:off x="-910206" y="396967"/>
            <a:ext cx="731520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None/>
            </a:pPr>
            <a:r>
              <a:rPr b="1"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JUNTOS POR UM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None/>
            </a:pPr>
            <a:r>
              <a:rPr b="1"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ACESSO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mbria"/>
              <a:buNone/>
            </a:pPr>
            <a:r>
              <a:rPr b="1"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MAIS JUSTO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9FA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/>
          <p:nvPr/>
        </p:nvSpPr>
        <p:spPr>
          <a:xfrm>
            <a:off x="0" y="-57906"/>
            <a:ext cx="9144000" cy="960120"/>
          </a:xfrm>
          <a:prstGeom prst="rect">
            <a:avLst/>
          </a:prstGeom>
          <a:solidFill>
            <a:srgbClr val="0D3B5E"/>
          </a:solidFill>
          <a:ln cap="flat" cmpd="sng" w="12700">
            <a:solidFill>
              <a:srgbClr val="0D3B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REGULAÇAO DO ACESSO - ATENÇÃO ESPECIALIZADA /</a:t>
            </a:r>
            <a:endParaRPr/>
          </a:p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MEDIA COMPLEXIDADE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" y="1922933"/>
            <a:ext cx="8823960" cy="274216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"/>
          <p:cNvSpPr txBox="1"/>
          <p:nvPr/>
        </p:nvSpPr>
        <p:spPr>
          <a:xfrm>
            <a:off x="2137230" y="1343759"/>
            <a:ext cx="457925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rPr>
              <a:t>PILARES - Sistema Regula RN 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9F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D3B5E"/>
          </a:solidFill>
          <a:ln cap="flat" cmpd="sng" w="12700">
            <a:solidFill>
              <a:srgbClr val="0D3B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365760" y="0"/>
            <a:ext cx="8412480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None/>
            </a:pPr>
            <a:r>
              <a:rPr b="1" lang="en-US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FLUXO DE REGULAÇÃO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20040" y="1143000"/>
            <a:ext cx="2743200" cy="3566160"/>
          </a:xfrm>
          <a:prstGeom prst="roundRect">
            <a:avLst>
              <a:gd fmla="val 4000" name="adj"/>
            </a:avLst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7" name="Google Shape;3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7320" y="1582783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"/>
          <p:cNvSpPr/>
          <p:nvPr/>
        </p:nvSpPr>
        <p:spPr>
          <a:xfrm>
            <a:off x="420624" y="2443480"/>
            <a:ext cx="2523744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400"/>
              <a:buFont typeface="Cambria"/>
              <a:buNone/>
            </a:pPr>
            <a:r>
              <a:rPr b="1" lang="en-US" sz="14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UNIDADE SOLICITANTE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54680" y="1143000"/>
            <a:ext cx="2743200" cy="3566160"/>
          </a:xfrm>
          <a:prstGeom prst="roundRect">
            <a:avLst>
              <a:gd fmla="val 4000" name="adj"/>
            </a:avLst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0" name="Google Shape;4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7488" y="1582783"/>
            <a:ext cx="617583" cy="6175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"/>
          <p:cNvSpPr/>
          <p:nvPr/>
        </p:nvSpPr>
        <p:spPr>
          <a:xfrm>
            <a:off x="3319272" y="2443480"/>
            <a:ext cx="2523744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400"/>
              <a:buFont typeface="Cambria"/>
              <a:buNone/>
            </a:pPr>
            <a:r>
              <a:rPr b="1" lang="en-US" sz="14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CENTRAL DE REGULAÇÃO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5989320" y="1143000"/>
            <a:ext cx="2743200" cy="3566160"/>
          </a:xfrm>
          <a:prstGeom prst="roundRect">
            <a:avLst>
              <a:gd fmla="val 4000" name="adj"/>
            </a:avLst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3" name="Google Shape;4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63014" y="1621791"/>
            <a:ext cx="629557" cy="62955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"/>
          <p:cNvSpPr/>
          <p:nvPr/>
        </p:nvSpPr>
        <p:spPr>
          <a:xfrm>
            <a:off x="6172200" y="2443480"/>
            <a:ext cx="2523744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400"/>
              <a:buFont typeface="Cambria"/>
              <a:buNone/>
            </a:pPr>
            <a:r>
              <a:rPr b="1" lang="en-US" sz="14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UNIDADE PRESTADORA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"/>
          <p:cNvSpPr/>
          <p:nvPr/>
        </p:nvSpPr>
        <p:spPr>
          <a:xfrm>
            <a:off x="2990088" y="2651760"/>
            <a:ext cx="347472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2C1C7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rgbClr val="32C1C7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5843016" y="2651760"/>
            <a:ext cx="329184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2C1C7"/>
              </a:buClr>
              <a:buSzPts val="1800"/>
              <a:buFont typeface="Calibri"/>
              <a:buNone/>
            </a:pPr>
            <a:r>
              <a:rPr b="1" lang="en-US" sz="1800">
                <a:solidFill>
                  <a:srgbClr val="32C1C7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9FA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D3B5E"/>
          </a:solidFill>
          <a:ln cap="flat" cmpd="sng" w="12700">
            <a:solidFill>
              <a:srgbClr val="0D3B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365760" y="0"/>
            <a:ext cx="8412480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None/>
            </a:pPr>
            <a:r>
              <a:rPr b="1" lang="en-US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CLASSIFICAÇÃO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5843016" y="2651760"/>
            <a:ext cx="329184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1543" y="1079927"/>
            <a:ext cx="4873053" cy="3983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9FA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D3B5E"/>
          </a:solidFill>
          <a:ln cap="flat" cmpd="sng" w="12700">
            <a:solidFill>
              <a:srgbClr val="0D3B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365760" y="0"/>
            <a:ext cx="8412480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None/>
            </a:pPr>
            <a:r>
              <a:rPr b="1" lang="en-US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OUTROS PONTOS ANALISADOS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5843016" y="2651760"/>
            <a:ext cx="329184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 txBox="1"/>
          <p:nvPr/>
        </p:nvSpPr>
        <p:spPr>
          <a:xfrm>
            <a:off x="2090057" y="1582784"/>
            <a:ext cx="457925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Classificação do paciente (prioridade clínica e tempo em </a:t>
            </a:r>
            <a:r>
              <a:rPr b="1" lang="en-US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lista</a:t>
            </a:r>
            <a:r>
              <a:rPr b="1" i="0" lang="en-US" sz="1800" u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Regionalização;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0" sz="1800" u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Perfil do caso e especialidade do prestador.</a:t>
            </a:r>
            <a:endParaRPr/>
          </a:p>
        </p:txBody>
      </p:sp>
      <p:pic>
        <p:nvPicPr>
          <p:cNvPr descr="preencoded.png" id="65" name="Google Shape;6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7553" y="1537934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6" name="Google Shape;6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7553" y="2263140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7" name="Google Shape;6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7553" y="2988346"/>
            <a:ext cx="548640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9FA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"/>
          <p:cNvSpPr/>
          <p:nvPr/>
        </p:nvSpPr>
        <p:spPr>
          <a:xfrm>
            <a:off x="0" y="0"/>
            <a:ext cx="9071429" cy="638629"/>
          </a:xfrm>
          <a:prstGeom prst="rect">
            <a:avLst/>
          </a:prstGeom>
          <a:solidFill>
            <a:srgbClr val="0D3B5E"/>
          </a:solidFill>
          <a:ln cap="flat" cmpd="sng" w="12700">
            <a:solidFill>
              <a:srgbClr val="0D3B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6"/>
          <p:cNvSpPr/>
          <p:nvPr/>
        </p:nvSpPr>
        <p:spPr>
          <a:xfrm>
            <a:off x="365760" y="-160020"/>
            <a:ext cx="8412480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None/>
            </a:pPr>
            <a:r>
              <a:rPr b="1" lang="en-US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FLUXOGRAMA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5843016" y="2651760"/>
            <a:ext cx="329184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5314" y="740685"/>
            <a:ext cx="3839029" cy="4437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9FA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D3B5E"/>
          </a:solidFill>
          <a:ln cap="flat" cmpd="sng" w="12700">
            <a:solidFill>
              <a:srgbClr val="0D3B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7"/>
          <p:cNvSpPr/>
          <p:nvPr/>
        </p:nvSpPr>
        <p:spPr>
          <a:xfrm>
            <a:off x="365760" y="0"/>
            <a:ext cx="8412480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None/>
            </a:pPr>
            <a:r>
              <a:rPr b="1" lang="en-US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FLUXOGRAMA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5843016" y="2651760"/>
            <a:ext cx="329184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3658" y="1309563"/>
            <a:ext cx="6440718" cy="3414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9FA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D3B5E"/>
          </a:solidFill>
          <a:ln cap="flat" cmpd="sng" w="12700">
            <a:solidFill>
              <a:srgbClr val="0D3B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8"/>
          <p:cNvSpPr/>
          <p:nvPr/>
        </p:nvSpPr>
        <p:spPr>
          <a:xfrm>
            <a:off x="365760" y="0"/>
            <a:ext cx="8412480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mbria"/>
              <a:buNone/>
            </a:pPr>
            <a:r>
              <a:rPr b="1" lang="en-US" sz="2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FLUXO DE REGULAÇÃO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3" name="Google Shape;9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7488" y="1582783"/>
            <a:ext cx="617583" cy="61758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8"/>
          <p:cNvSpPr/>
          <p:nvPr/>
        </p:nvSpPr>
        <p:spPr>
          <a:xfrm>
            <a:off x="3319272" y="2443480"/>
            <a:ext cx="2523744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3B5E"/>
              </a:buClr>
              <a:buSzPts val="1400"/>
              <a:buFont typeface="Cambria"/>
              <a:buNone/>
            </a:pPr>
            <a:r>
              <a:rPr b="1" lang="en-US" sz="1400">
                <a:solidFill>
                  <a:srgbClr val="0D3B5E"/>
                </a:solidFill>
                <a:latin typeface="Cambria"/>
                <a:ea typeface="Cambria"/>
                <a:cs typeface="Cambria"/>
                <a:sym typeface="Cambria"/>
              </a:rPr>
              <a:t>CENTRAL DE REGULAÇÃO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5" name="Google Shape;95;p8"/>
          <p:cNvGraphicFramePr/>
          <p:nvPr/>
        </p:nvGraphicFramePr>
        <p:xfrm>
          <a:off x="1654630" y="13716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{A316C300-F845-4BC0-A5CD-768DAA2EBA63}</a:tableStyleId>
              </a:tblPr>
              <a:tblGrid>
                <a:gridCol w="3486450"/>
                <a:gridCol w="1076175"/>
                <a:gridCol w="1076175"/>
              </a:tblGrid>
              <a:tr h="32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cap="none" strike="noStrike"/>
                        <a:t>INÍCIO: Usuário na UBS de Referência</a:t>
                      </a:r>
                      <a:endParaRPr sz="500" u="none" cap="none" strike="noStrike"/>
                    </a:p>
                    <a:p>
                      <a:pPr indent="0" lvl="0" marL="0" marR="0" rtl="0" algn="ctr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cap="none" strike="noStrike"/>
                        <a:t>▼</a:t>
                      </a:r>
                      <a:endParaRPr sz="500" u="none" cap="none" strike="noStrike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7025" marB="57025" marR="85525" marL="85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20525" marB="20525" marR="41050" marL="410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20525" marB="20525" marR="41050" marL="41050"/>
                </a:tc>
              </a:tr>
              <a:tr h="268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/>
                        <a:t>1. Médico da UBS realiza manejo clínico inicial</a:t>
                      </a:r>
                      <a:endParaRPr sz="5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▼ </a:t>
                      </a:r>
                      <a:endParaRPr sz="500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00" marB="28500" marR="57025" marL="57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20525" marB="20525" marR="41050" marL="410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20525" marB="20525" marR="41050" marL="41050"/>
                </a:tc>
              </a:tr>
              <a:tr h="268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/>
                        <a:t>2. Identifica necessidade de densidade tecnológica superior</a:t>
                      </a:r>
                      <a:endParaRPr sz="5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▼ </a:t>
                      </a:r>
                      <a:endParaRPr sz="500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00" marB="28500" marR="57025" marL="57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20525" marB="20525" marR="41050" marL="410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20525" marB="20525" marR="41050" marL="41050"/>
                </a:tc>
              </a:tr>
              <a:tr h="336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/>
                        <a:t>3. Solicitante insere demanda no Regula Ambulatorial (preenchimento obrigatório de critérios clínicos)</a:t>
                      </a:r>
                      <a:endParaRPr sz="5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▼ </a:t>
                      </a:r>
                      <a:endParaRPr sz="500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00" marB="28500" marR="57025" marL="57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20525" marB="20525" marR="41050" marL="410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20525" marB="20525" marR="41050" marL="41050"/>
                </a:tc>
              </a:tr>
              <a:tr h="268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/>
                        <a:t>4. REGULADOR ANALISA A SOLICITAÇÃO</a:t>
                      </a:r>
                      <a:endParaRPr sz="5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▼ </a:t>
                      </a:r>
                      <a:endParaRPr sz="500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00" marB="28500" marR="57025" marL="57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20525" marB="20525" marR="41050" marL="410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20525" marB="20525" marR="41050" marL="41050"/>
                </a:tc>
              </a:tr>
              <a:tr h="670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/>
                        <a:t>CLASSIFICA (Escore -2 a 4) Paciente entra na fila de espera</a:t>
                      </a:r>
                      <a:endParaRPr sz="500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00" marB="28500" marR="34200" marL="3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/>
                        <a:t>PENDENTE Devolve à UBS com pedido de esclarecimento / orientação de conduta (prazo: 5 dias)</a:t>
                      </a:r>
                      <a:endParaRPr sz="500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00" marB="28500" marR="34200" marL="34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/>
                        <a:t>NEGA Caso a ser resolvido na UBS ou inserção incorreta (com justificativa)</a:t>
                      </a:r>
                      <a:endParaRPr sz="5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▼ </a:t>
                      </a:r>
                      <a:endParaRPr sz="500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00" marB="28500" marR="34200" marL="34200"/>
                </a:tc>
              </a:tr>
              <a:tr h="268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/>
                        <a:t>5. Regulador direciona paciente ao prestador conforme perfil e escore</a:t>
                      </a:r>
                      <a:endParaRPr sz="5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▼ </a:t>
                      </a:r>
                      <a:endParaRPr sz="500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00" marB="28500" marR="57025" marL="57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20525" marB="20525" marR="41050" marL="410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20525" marB="20525" marR="41050" marL="41050"/>
                </a:tc>
              </a:tr>
              <a:tr h="268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/>
                        <a:t>6. Prestador abre agenda e agenda o paciente no sistema</a:t>
                      </a:r>
                      <a:endParaRPr sz="5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▼ </a:t>
                      </a:r>
                      <a:endParaRPr sz="500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00" marB="28500" marR="57025" marL="57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20525" marB="20525" marR="41050" marL="410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20525" marB="20525" marR="41050" marL="41050"/>
                </a:tc>
              </a:tr>
              <a:tr h="336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/>
                        <a:t>7. UBS visualiza agendamento, imprime comprovante e notifica o usuário (local, data e hora do atendimento)</a:t>
                      </a:r>
                      <a:endParaRPr sz="5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/>
                        <a:t>▼ </a:t>
                      </a:r>
                      <a:endParaRPr sz="500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00" marB="28500" marR="57025" marL="57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20525" marB="20525" marR="41050" marL="410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20525" marB="20525" marR="41050" marL="41050"/>
                </a:tc>
              </a:tr>
              <a:tr h="261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/>
                        <a:t>FIM: Paciente atendido na Média Complexidade ➔ Contrarreferência para a UBS</a:t>
                      </a:r>
                      <a:endParaRPr sz="500">
                        <a:solidFill>
                          <a:srgbClr val="40404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500" marB="28500" marR="57025" marL="570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20525" marB="20525" marR="41050" marL="410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20525" marB="20525" marR="41050" marL="4105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9FA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D3B5E"/>
          </a:solidFill>
          <a:ln cap="flat" cmpd="sng" w="12700">
            <a:solidFill>
              <a:srgbClr val="0D3B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365760" y="0"/>
            <a:ext cx="8412480" cy="96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SOLICITAÇÃO POUCO QUALIFICADA DIFICULTA O PROCESSO REGULATÓRIO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/>
          <p:nvPr/>
        </p:nvSpPr>
        <p:spPr>
          <a:xfrm>
            <a:off x="109871" y="1042415"/>
            <a:ext cx="1956674" cy="3566160"/>
          </a:xfrm>
          <a:prstGeom prst="roundRect">
            <a:avLst>
              <a:gd fmla="val 4000" name="adj"/>
            </a:avLst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2309463" y="1042415"/>
            <a:ext cx="1978967" cy="3566160"/>
          </a:xfrm>
          <a:prstGeom prst="roundRect">
            <a:avLst>
              <a:gd fmla="val 4000" name="adj"/>
            </a:avLst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9"/>
          <p:cNvSpPr/>
          <p:nvPr/>
        </p:nvSpPr>
        <p:spPr>
          <a:xfrm>
            <a:off x="6782088" y="1086077"/>
            <a:ext cx="2179192" cy="3566160"/>
          </a:xfrm>
          <a:prstGeom prst="roundRect">
            <a:avLst>
              <a:gd fmla="val 4000" name="adj"/>
            </a:avLst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720" y="2905795"/>
            <a:ext cx="1655224" cy="1304714"/>
          </a:xfrm>
          <a:prstGeom prst="rect">
            <a:avLst/>
          </a:prstGeom>
          <a:noFill/>
          <a:ln>
            <a:noFill/>
          </a:ln>
        </p:spPr>
      </p:pic>
      <p:sp>
        <p:nvSpPr>
          <p:cNvPr descr="Ampulheta" id="107" name="Google Shape;107;p9"/>
          <p:cNvSpPr/>
          <p:nvPr/>
        </p:nvSpPr>
        <p:spPr>
          <a:xfrm>
            <a:off x="182720" y="177565"/>
            <a:ext cx="357997" cy="511425"/>
          </a:xfrm>
          <a:custGeom>
            <a:rect b="b" l="l" r="r" t="t"/>
            <a:pathLst>
              <a:path extrusionOk="0" h="511425" w="357997">
                <a:moveTo>
                  <a:pt x="214798" y="289594"/>
                </a:moveTo>
                <a:cubicBezTo>
                  <a:pt x="236534" y="306855"/>
                  <a:pt x="256991" y="336901"/>
                  <a:pt x="272334" y="370783"/>
                </a:cubicBezTo>
                <a:lnTo>
                  <a:pt x="85664" y="370783"/>
                </a:lnTo>
                <a:cubicBezTo>
                  <a:pt x="101646" y="336901"/>
                  <a:pt x="121463" y="306216"/>
                  <a:pt x="143199" y="289594"/>
                </a:cubicBezTo>
                <a:cubicBezTo>
                  <a:pt x="153428" y="281284"/>
                  <a:pt x="159820" y="269137"/>
                  <a:pt x="159820" y="255713"/>
                </a:cubicBezTo>
                <a:cubicBezTo>
                  <a:pt x="159820" y="242288"/>
                  <a:pt x="153428" y="230141"/>
                  <a:pt x="143199" y="221831"/>
                </a:cubicBezTo>
                <a:cubicBezTo>
                  <a:pt x="99728" y="187949"/>
                  <a:pt x="62010" y="101006"/>
                  <a:pt x="55617" y="38357"/>
                </a:cubicBezTo>
                <a:lnTo>
                  <a:pt x="303019" y="38357"/>
                </a:lnTo>
                <a:cubicBezTo>
                  <a:pt x="295987" y="101006"/>
                  <a:pt x="258909" y="187949"/>
                  <a:pt x="215438" y="221831"/>
                </a:cubicBezTo>
                <a:cubicBezTo>
                  <a:pt x="204570" y="230141"/>
                  <a:pt x="198177" y="242288"/>
                  <a:pt x="198177" y="255713"/>
                </a:cubicBezTo>
                <a:cubicBezTo>
                  <a:pt x="198177" y="269137"/>
                  <a:pt x="204570" y="281284"/>
                  <a:pt x="214798" y="289594"/>
                </a:cubicBezTo>
                <a:close/>
                <a:moveTo>
                  <a:pt x="340737" y="38357"/>
                </a:moveTo>
                <a:lnTo>
                  <a:pt x="357998" y="38357"/>
                </a:lnTo>
                <a:lnTo>
                  <a:pt x="357998" y="0"/>
                </a:lnTo>
                <a:lnTo>
                  <a:pt x="0" y="0"/>
                </a:lnTo>
                <a:lnTo>
                  <a:pt x="0" y="38357"/>
                </a:lnTo>
                <a:lnTo>
                  <a:pt x="16621" y="38357"/>
                </a:lnTo>
                <a:cubicBezTo>
                  <a:pt x="23653" y="109317"/>
                  <a:pt x="64567" y="212881"/>
                  <a:pt x="124021" y="255713"/>
                </a:cubicBezTo>
                <a:cubicBezTo>
                  <a:pt x="64567" y="298544"/>
                  <a:pt x="23014" y="402108"/>
                  <a:pt x="16621" y="473068"/>
                </a:cubicBezTo>
                <a:lnTo>
                  <a:pt x="0" y="473068"/>
                </a:lnTo>
                <a:lnTo>
                  <a:pt x="0" y="511425"/>
                </a:lnTo>
                <a:lnTo>
                  <a:pt x="357998" y="511425"/>
                </a:lnTo>
                <a:lnTo>
                  <a:pt x="357998" y="473068"/>
                </a:lnTo>
                <a:lnTo>
                  <a:pt x="340737" y="473068"/>
                </a:lnTo>
                <a:cubicBezTo>
                  <a:pt x="334344" y="402108"/>
                  <a:pt x="292791" y="298544"/>
                  <a:pt x="233338" y="255713"/>
                </a:cubicBezTo>
                <a:cubicBezTo>
                  <a:pt x="292791" y="212881"/>
                  <a:pt x="334344" y="109317"/>
                  <a:pt x="340737" y="3835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lipe de papel" id="108" name="Google Shape;10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8226" y="1281067"/>
            <a:ext cx="720271" cy="720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7032" y="2206684"/>
            <a:ext cx="1179576" cy="2053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e de papel" id="110" name="Google Shape;11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3238" y="1304875"/>
            <a:ext cx="720271" cy="720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04026" y="2428882"/>
            <a:ext cx="1874214" cy="1832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ipe de papel" id="112" name="Google Shape;11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5503" y="1317465"/>
            <a:ext cx="720271" cy="72027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9"/>
          <p:cNvSpPr/>
          <p:nvPr/>
        </p:nvSpPr>
        <p:spPr>
          <a:xfrm>
            <a:off x="4511687" y="1086077"/>
            <a:ext cx="2094470" cy="3566160"/>
          </a:xfrm>
          <a:prstGeom prst="roundRect">
            <a:avLst>
              <a:gd fmla="val 4000" name="adj"/>
            </a:avLst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rotWithShape="0" algn="bl" dir="2700000" dist="38100">
              <a:srgbClr val="000000">
                <a:alpha val="1294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lipe de papel" id="114" name="Google Shape;11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8786" y="1221374"/>
            <a:ext cx="720271" cy="720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95891" y="2143802"/>
            <a:ext cx="1326060" cy="2116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2026-06-09T01:00:22Z</dcterms:created>
  <dc:creator>Central de Regulação</dc:creator>
</cp:coreProperties>
</file>