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1097280"/>
            <a:ext cx="109728" cy="201168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10515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COSEMS-RN  |  CONSELHO DE SECRETARIAS MUNICIPAIS DE SAÚDE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3716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Varizes no SUS do Rio Grande do Norte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4884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Panorama do tratamento nas 8 regiões de saúde e uma solução ambulatorial financiada pelo FAEC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2062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pPr indent="0" marL="0">
              <a:buNone/>
            </a:pPr>
            <a:r>
              <a:rPr lang="en-US" sz="1100" dirty="0">
                <a:solidFill>
                  <a:srgbClr val="D6DE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|  Tratamento de varizes no SUS desde 2017  |  outubro de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SÃO VARIZES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Varizes: uma doença progressiva, não estética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10515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Veias dilatadas e tortuosas das pernas, causadas por falha das válvulas venosas. Sem tratamento, a doença avança por estágios - a classificação internacional CEAP vai de C1 a C6.</a:t>
            </a:r>
            <a:endParaRPr lang="en-US" sz="1200" dirty="0"/>
          </a:p>
        </p:txBody>
      </p:sp>
      <p:pic>
        <p:nvPicPr>
          <p:cNvPr id="6" name="Image 0" descr="/root/rn/img/ceap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83080"/>
            <a:ext cx="8046720" cy="192436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3840480"/>
            <a:ext cx="8321040" cy="77724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94360" y="388620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C3 em diante a doença deixa de ser só desconforto: </a:t>
            </a:r>
            <a:pPr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edema, mancha, endurecimento da pele e úlcera. Cada estágio que se evita é uma úlcera a menos para a atenção básica tratar por meses.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Ilustração esquemática original dos estágios clínicos da classificação CEAP.</a:t>
            </a:r>
            <a:endParaRPr lang="en-US" sz="750" dirty="0"/>
          </a:p>
        </p:txBody>
      </p:sp>
      <p:sp>
        <p:nvSpPr>
          <p:cNvPr id="10" name="Text 7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COMPLICAÇÕES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complicações tardias custam caro para o município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11480" y="1234440"/>
            <a:ext cx="1965960" cy="233172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234440"/>
            <a:ext cx="1965960" cy="640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4173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Hemorragia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828800"/>
            <a:ext cx="1737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Rompimento de variz, muitas vezes à noite ou no banho. Sangramento volumoso que leva à urgência.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14600" y="1234440"/>
            <a:ext cx="1965960" cy="233172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514600" y="1234440"/>
            <a:ext cx="1965960" cy="640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651760" y="14173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Úlcera venosa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1828800"/>
            <a:ext cx="1737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Ferida crônica no tornozelo. Curativos por meses ou anos, afastamento do trabalho, alta recidiva.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617720" y="1234440"/>
            <a:ext cx="1965960" cy="233172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17720" y="1234440"/>
            <a:ext cx="1965960" cy="640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754880" y="14173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Trombose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754880" y="1828800"/>
            <a:ext cx="1737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Trombose venosa superficial que pode progredir ao sistema profundo e à embolia pulmonar.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720840" y="1234440"/>
            <a:ext cx="1965960" cy="233172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720840" y="1234440"/>
            <a:ext cx="1965960" cy="6400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0" y="14173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Flebite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858000" y="1828800"/>
            <a:ext cx="17373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Inflamação dolorosa da veia, com vermelhidão e endurecimento. Recorrente nas varizes calibrosas.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11480" y="3794760"/>
            <a:ext cx="8321040" cy="777240"/>
          </a:xfrm>
          <a:prstGeom prst="rect">
            <a:avLst/>
          </a:prstGeom>
          <a:solidFill>
            <a:srgbClr val="14325C"/>
          </a:solidFill>
          <a:ln w="12700">
            <a:solidFill>
              <a:srgbClr val="14325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384048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Existe tratamento ambulatorial para evitar tudo isso: </a:t>
            </a:r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escleroterapia com espuma, já incorporada ao SUS.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50" dirty="0"/>
          </a:p>
        </p:txBody>
      </p:sp>
      <p:sp>
        <p:nvSpPr>
          <p:cNvPr id="24" name="Text 22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TRATAMENTO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Escleroterapia com espuma: ambulatorial, sem internação, sem repouso</a:t>
            </a:r>
            <a:endParaRPr lang="en-US" sz="2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097280"/>
          <a:ext cx="512064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265176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Como é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 que significa para o gestor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Injeção de espuma esclerosante guiada por ultrassom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Trata inclusive varizes calibrosas, antes só cirúrgicas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Feita em consultório, cerca de 3 sessões por paciente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Sem centro cirúrgico, sem leito, sem anestesia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Paciente volta às atividades no mesmo dia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Sem afastamento prolongado, sem fila de cirurgia eletiva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Procedimentos SIGTAP 03.09.07.001-5 e 03.09.07.002-3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Financiados pelo FAEC, fora do teto MAC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806440" y="1097280"/>
            <a:ext cx="2926080" cy="342900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89320" y="12344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2017 - INCORPORAÇÃO NO SUS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989320" y="1554480"/>
            <a:ext cx="26517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Jan/2017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CONITEC - Relatório de Recomendação nº 247</a:t>
            </a:r>
            <a:endParaRPr lang="en-US" sz="11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31/01/2017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Portaria SCTIE/MS nº 04 - decisão de incorporar</a:t>
            </a:r>
            <a:endParaRPr lang="en-US" sz="1100" dirty="0"/>
          </a:p>
          <a:p>
            <a:pPr indent="0" marL="0"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09/03/2017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Portaria GM/MS nº 709 - inclui os procedimentos na Tabela SUS, com financiamento FAEC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Fontes: CONITEC, Relatório nº 247/2017; Portarias SCTIE/MS nº 04/2017 e GM/MS nº 709/2017.</a:t>
            </a:r>
            <a:endParaRPr lang="en-US" sz="750" dirty="0"/>
          </a:p>
        </p:txBody>
      </p:sp>
      <p:sp>
        <p:nvSpPr>
          <p:cNvPr id="10" name="Text 7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RN NO NORDESTE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RN é um dos estados que menos trata varizes no Nordeste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051560"/>
          <a:ext cx="49377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554480"/>
                <a:gridCol w="1371600"/>
              </a:tblGrid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Estado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Sessões de escleroterapia 2024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Sessões por mil habitantes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Bahia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238.629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16,07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Pernambuco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18.809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1,97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Paraíba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5.398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Sergipe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2.202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0,96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Piauí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1.801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Rio Grande do Norte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1.240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E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0,36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DEC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Maranhão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1.631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0,23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Alagoas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Ceará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1.098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432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Brasil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432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573.273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432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2,70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669280" y="11887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13%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205740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 o quanto o RN produz de escleroterapia frente à média nacional por habitante.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669280" y="2880360"/>
            <a:ext cx="3063240" cy="155448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806440" y="2971800"/>
            <a:ext cx="2788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doença venosa tem a mesma frequência em todos esses estados. A diferença não é de doença - é de serviço instalado nos municípios.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DATASUS/TabNet - SIA/SUS por local de atendimento, processamento jan-dez/2024; IBGE, estimativa populacional 2024.</a:t>
            </a:r>
            <a:endParaRPr lang="en-US" sz="750" dirty="0"/>
          </a:p>
        </p:txBody>
      </p:sp>
      <p:sp>
        <p:nvSpPr>
          <p:cNvPr id="11" name="Text 8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ESTADO HOJE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Rio Grande do Norte: 3,46 milhões de habitantes, cerca de 500 pacientes tratados por ano</a:t>
            </a:r>
            <a:endParaRPr lang="en-US" sz="2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143000"/>
          <a:ext cx="83210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777240"/>
                <a:gridCol w="777240"/>
                <a:gridCol w="777240"/>
                <a:gridCol w="777240"/>
                <a:gridCol w="338328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Indicador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2026*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 que este número quer dizer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Sessões de escleroterapia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589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1.240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1.554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1.161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Cerca de 3 sessões por paciente: 518 pessoas tratadas em 2025 no estado inteiro.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Cirurgias de varizes (AIH)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via hospitalar não tem escala: menos de 600 cirurgias por ano.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FAEC captado (escleroterapia)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R$ 178.629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R$ 439.827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R$ 565.222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R$ 407.800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Recurso federal extra-teto que o RN ainda deixa de captar.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Municípios que executam escleroterapia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 167 municípios. Só 3 das 8 regiões executam.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411480" y="406908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2025, 79% das cirurgias de varizes do estado foram feitas em um único município: </a:t>
            </a:r>
            <a:pPr indent="0" marL="0">
              <a:buNone/>
            </a:pPr>
            <a:r>
              <a:rPr lang="en-US" sz="1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Alexandria (6ª Região).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DATASUS/TabNet - SIA/SUS e SIH/SUS, por ano de processamento. 2026: janeiro a julho. População: IBGE, estimativa 2025.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8 REGIÕES DE SAÚDE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Metade das 8 regiões nunca executou uma sessão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024128"/>
          <a:ext cx="832104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868680"/>
                <a:gridCol w="868680"/>
                <a:gridCol w="960120"/>
                <a:gridCol w="960120"/>
                <a:gridCol w="960120"/>
                <a:gridCol w="2148840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Região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Municípios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População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Sessões feitas na região 2025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Sessões de moradores 2025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Cirurgias de moradores 2025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Situação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1ª São José de Mipibu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396.588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819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1E7B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Executa (S. J. de Mipibu, Santo Antônio)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2ª Mossoró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471.170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Nenhuma sessão executada na região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3ª João Câmara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351.338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Nenhuma sessão executada na região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4ª Caicó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306.577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49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sessões em 2023-24; zero desde 2025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5ª Santa Cruz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191.378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Nenhuma sessão executada na região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6ª Pau dos Ferros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250.092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438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1E7B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Executa (Alexandria, desde 2025)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7ª Metropolitana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1.336.097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299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1E7B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Executa (Natal, Parnamirim)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8ª Açu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151.996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C039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Nenhuma sessão executada na região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Rio Grande do Norte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3.455.236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1.554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1.547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municípios executam</a:t>
                      </a:r>
                      <a:endParaRPr lang="en-US" sz="8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9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411480" y="4370832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Moradores das regiões sem serviço só se tratam se viajarem para Natal, São José de Mipibu ou Alexandria - e poucos conseguem.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DATASUS/TabNet - SIA/SUS e SIH/SUS, por ano de processamento. 2026: janeiro a julho. População: IBGE, estimativa 2025. "De moradores" = por município de residência, onde quer que tenham sido atendidos.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TAMANHO DO PROBLEMA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demanda reprimida é de dezenas de milhares de pacientes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11480" y="1188720"/>
            <a:ext cx="2651760" cy="164592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2801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 mil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057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pacientes com indicação de tratamento estimados no RN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200400" y="1188720"/>
            <a:ext cx="2651760" cy="1645920"/>
          </a:xfrm>
          <a:prstGeom prst="rect">
            <a:avLst/>
          </a:prstGeom>
          <a:solidFill>
            <a:srgbClr val="FDEDEC"/>
          </a:solidFill>
          <a:ln w="12700">
            <a:solidFill>
              <a:srgbClr val="FDEDE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37560" y="12801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518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3337560" y="2057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pacientes tratados com escleroterapia em 2025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989320" y="1188720"/>
            <a:ext cx="2651760" cy="164592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26480" y="12801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R$ 63 mi</a:t>
            </a:r>
            <a:endParaRPr lang="en-US" sz="3400" dirty="0"/>
          </a:p>
        </p:txBody>
      </p:sp>
      <p:sp>
        <p:nvSpPr>
          <p:cNvPr id="13" name="Text 11"/>
          <p:cNvSpPr txBox="1"/>
          <p:nvPr/>
        </p:nvSpPr>
        <p:spPr>
          <a:xfrm>
            <a:off x="6126480" y="2057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recurso FAEC captável para atender esse estoque</a:t>
            </a:r>
            <a:endParaRPr lang="en-US" sz="1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3108960"/>
          <a:ext cx="832104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731520"/>
                <a:gridCol w="731520"/>
                <a:gridCol w="731520"/>
                <a:gridCol w="731520"/>
                <a:gridCol w="731520"/>
                <a:gridCol w="731520"/>
                <a:gridCol w="731520"/>
                <a:gridCol w="73152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Região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1ª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2ª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3ª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4ª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5ª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6ª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7ª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8ª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Pacientes com indicação (estimativa)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6.663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7.916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5.902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5.150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3.215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4.202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22.446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2.554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 12"/>
          <p:cNvSpPr txBox="1"/>
          <p:nvPr/>
        </p:nvSpPr>
        <p:spPr>
          <a:xfrm>
            <a:off x="411480" y="4023360"/>
            <a:ext cx="8321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Estimativa: população x 70% adultos x 40% com doença venosa crônica x 75% dependentes do SUS x 8% com indicação de tratamento. Valor: 3 sessões por paciente x R$ 363,72 (média paga no RN em 2025). Premissas operacionais da RecriaSUS, a confirmar com a fila de cada município.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População: IBGE, estimativa 2025.</a:t>
            </a:r>
            <a:endParaRPr lang="en-US" sz="750" dirty="0"/>
          </a:p>
        </p:txBody>
      </p:sp>
      <p:sp>
        <p:nvSpPr>
          <p:cNvPr id="17" name="Text 14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SOMOS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RecriaSUS: quem executa o serviço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109728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7373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tratando varizes no SUS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3200400" y="109728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+160 mil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3200400" y="17373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procedimentos realizados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89320" y="109728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estados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5989320" y="17373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 operação ativa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331720"/>
          <a:ext cx="83210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377440"/>
                <a:gridCol w="30175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RecriaSUS leva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 município oferece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Resultado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25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Médico angiologista / cirurgião vascular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Sala ambulatorial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dia de atendimento por mês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Aparelho de ultrassom e insumos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Agendamento dos pacientes da fila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 a 100 pacientes por dia de visita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Equipe, registro e faturamento da produção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Serviço cadastrado no CNES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1F2A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240 a 400 pacientes tratados por ano, por município</a:t>
                      </a:r>
                      <a:endParaRPr lang="en-US" sz="9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Text 9"/>
          <p:cNvSpPr txBox="1"/>
          <p:nvPr/>
        </p:nvSpPr>
        <p:spPr>
          <a:xfrm>
            <a:off x="411480" y="425196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paciente faz 3 sessões, uma por mês: o grupo atendido no 1º mês volta no 2º e no 3º. São 4 turmas completas por ano.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50" dirty="0"/>
          </a:p>
        </p:txBody>
      </p:sp>
      <p:sp>
        <p:nvSpPr>
          <p:cNvPr id="14" name="Text 11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11480" y="20116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QUE IMPLANTAR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438912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Vantagens para o gestor municipal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11480" y="1143000"/>
            <a:ext cx="2651760" cy="128016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" y="1143000"/>
            <a:ext cx="64008" cy="128016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25272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Recurso federal FAEC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Pago pela produção, direto no fundo municipal de saúde.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200400" y="1143000"/>
            <a:ext cx="2651760" cy="128016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00400" y="1143000"/>
            <a:ext cx="64008" cy="128016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83280" y="125272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Fora do teto MAC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consome a média complexidade do município nem da região.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989320" y="1143000"/>
            <a:ext cx="2651760" cy="128016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89320" y="1143000"/>
            <a:ext cx="64008" cy="128016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172200" y="125272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custo de insumo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Espuma, ultrassom, médico e equipe ficam por conta da RecriaSUS.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11480" y="2560320"/>
            <a:ext cx="2651760" cy="128016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11480" y="2560320"/>
            <a:ext cx="64008" cy="128016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4360" y="267004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Série histórica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" y="30175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produção registrada agora sustenta o teto do município nos anos seguintes.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200400" y="2560320"/>
            <a:ext cx="2651760" cy="128016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0" y="2560320"/>
            <a:ext cx="64008" cy="128016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383280" y="267004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Fila vascular liberada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3383280" y="30175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Varizes são a maior parte da fila: o vascular fica para pé diabético e doença arterial.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989320" y="2560320"/>
            <a:ext cx="2651760" cy="1280160"/>
          </a:xfrm>
          <a:prstGeom prst="rect">
            <a:avLst/>
          </a:prstGeom>
          <a:solidFill>
            <a:srgbClr val="F4F6F9"/>
          </a:solidFill>
          <a:ln w="12700">
            <a:solidFill>
              <a:srgbClr val="F4F6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89320" y="2560320"/>
            <a:ext cx="64008" cy="1280160"/>
          </a:xfrm>
          <a:prstGeom prst="rect">
            <a:avLst/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172200" y="267004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Prevenção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6172200" y="30175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1F2A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Trata antes da úlcera, da trombose e do sangramento.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11480" y="4023360"/>
            <a:ext cx="8321040" cy="685800"/>
          </a:xfrm>
          <a:prstGeom prst="rect">
            <a:avLst/>
          </a:prstGeom>
          <a:solidFill>
            <a:srgbClr val="14325C"/>
          </a:solidFill>
          <a:ln w="12700">
            <a:solidFill>
              <a:srgbClr val="14325C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94360" y="4050792"/>
            <a:ext cx="7955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Proposta: 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começar ainda em 2026 nas regiões sem serviço, para que cada município já entre em 2027 com produção registrada.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411480" y="4828032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750" dirty="0"/>
          </a:p>
        </p:txBody>
      </p:sp>
      <p:sp>
        <p:nvSpPr>
          <p:cNvPr id="32" name="Text 30"/>
          <p:cNvSpPr txBox="1"/>
          <p:nvPr/>
        </p:nvSpPr>
        <p:spPr>
          <a:xfrm>
            <a:off x="7589520" y="480974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432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RecriaSUS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Varizes no SUS do Rio Grande do Norte - COSEMS-RN</dc:title>
  <dc:subject>PptxGenJS Presentation</dc:subject>
  <dc:creator>RecriaSUS</dc:creator>
  <cp:lastModifiedBy>RecriaSUS</cp:lastModifiedBy>
  <cp:revision>1</cp:revision>
  <dcterms:created xsi:type="dcterms:W3CDTF">2026-10-22T07:01:53Z</dcterms:created>
  <dcterms:modified xsi:type="dcterms:W3CDTF">2026-10-22T07:01:53Z</dcterms:modified>
</cp:coreProperties>
</file>